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1.9-->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 id="2147483683" r:id="rId3"/>
    <p:sldMasterId id="2147483695" r:id="rId4"/>
    <p:sldMasterId id="2147483707" r:id="rId5"/>
    <p:sldMasterId id="2147483719" r:id="rId6"/>
    <p:sldMasterId id="2147483731" r:id="rId7"/>
    <p:sldMasterId id="2147483743" r:id="rId8"/>
    <p:sldMasterId id="2147483755" r:id="rId9"/>
    <p:sldMasterId id="2147483767" r:id="rId10"/>
    <p:sldMasterId id="2147483779" r:id="rId11"/>
    <p:sldMasterId id="2147483792" r:id="rId12"/>
    <p:sldMasterId id="2147483805" r:id="rId13"/>
    <p:sldMasterId id="2147483817" r:id="rId14"/>
    <p:sldMasterId id="2147483829" r:id="rId15"/>
  </p:sldMasterIdLst>
  <p:notesMasterIdLst>
    <p:notesMasterId r:id="rId16"/>
  </p:notesMasterIdLst>
  <p:sldIdLst>
    <p:sldId id="259" r:id="rId17"/>
    <p:sldId id="262" r:id="rId18"/>
    <p:sldId id="265" r:id="rId19"/>
    <p:sldId id="268" r:id="rId20"/>
    <p:sldId id="271" r:id="rId21"/>
    <p:sldId id="274" r:id="rId22"/>
    <p:sldId id="277" r:id="rId23"/>
    <p:sldId id="280" r:id="rId24"/>
    <p:sldId id="283" r:id="rId25"/>
    <p:sldId id="286" r:id="rId26"/>
    <p:sldId id="289" r:id="rId27"/>
    <p:sldId id="292" r:id="rId28"/>
    <p:sldId id="295" r:id="rId29"/>
    <p:sldId id="298" r:id="rId30"/>
    <p:sldId id="301" r:id="rId31"/>
    <p:sldId id="304" r:id="rId32"/>
    <p:sldId id="307" r:id="rId33"/>
    <p:sldId id="310" r:id="rId34"/>
    <p:sldId id="313" r:id="rId35"/>
    <p:sldId id="316" r:id="rId36"/>
    <p:sldId id="319" r:id="rId37"/>
    <p:sldId id="322" r:id="rId38"/>
    <p:sldId id="325" r:id="rId39"/>
    <p:sldId id="328" r:id="rId40"/>
    <p:sldId id="331" r:id="rId41"/>
    <p:sldId id="334" r:id="rId42"/>
    <p:sldId id="337" r:id="rId43"/>
    <p:sldId id="340" r:id="rId44"/>
    <p:sldId id="343" r:id="rId45"/>
    <p:sldId id="346" r:id="rId46"/>
    <p:sldId id="349" r:id="rId47"/>
    <p:sldId id="352" r:id="rId48"/>
    <p:sldId id="355" r:id="rId49"/>
    <p:sldId id="358" r:id="rId50"/>
    <p:sldId id="361" r:id="rId51"/>
    <p:sldId id="364" r:id="rId52"/>
    <p:sldId id="367" r:id="rId53"/>
    <p:sldId id="370" r:id="rId54"/>
    <p:sldId id="373" r:id="rId55"/>
    <p:sldId id="376" r:id="rId56"/>
    <p:sldId id="379" r:id="rId57"/>
    <p:sldId id="382" r:id="rId58"/>
    <p:sldId id="385" r:id="rId59"/>
    <p:sldId id="388" r:id="rId60"/>
    <p:sldId id="391" r:id="rId61"/>
    <p:sldId id="394" r:id="rId62"/>
    <p:sldId id="397" r:id="rId63"/>
    <p:sldId id="400" r:id="rId64"/>
    <p:sldId id="403" r:id="rId65"/>
    <p:sldId id="406" r:id="rId66"/>
    <p:sldId id="409" r:id="rId67"/>
    <p:sldId id="412" r:id="rId68"/>
    <p:sldId id="415" r:id="rId69"/>
    <p:sldId id="418" r:id="rId70"/>
    <p:sldId id="421" r:id="rId71"/>
    <p:sldId id="424" r:id="rId72"/>
    <p:sldId id="427" r:id="rId73"/>
    <p:sldId id="430" r:id="rId74"/>
    <p:sldId id="433" r:id="rId75"/>
    <p:sldId id="436" r:id="rId76"/>
    <p:sldId id="439" r:id="rId77"/>
    <p:sldId id="442" r:id="rId78"/>
    <p:sldId id="445" r:id="rId79"/>
    <p:sldId id="448" r:id="rId80"/>
    <p:sldId id="451" r:id="rId81"/>
    <p:sldId id="454" r:id="rId82"/>
    <p:sldId id="457" r:id="rId83"/>
    <p:sldId id="460" r:id="rId84"/>
    <p:sldId id="463" r:id="rId85"/>
    <p:sldId id="466" r:id="rId86"/>
    <p:sldId id="469" r:id="rId87"/>
    <p:sldId id="472" r:id="rId88"/>
    <p:sldId id="475" r:id="rId89"/>
    <p:sldId id="478" r:id="rId90"/>
    <p:sldId id="481" r:id="rId91"/>
    <p:sldId id="484" r:id="rId92"/>
    <p:sldId id="487" r:id="rId93"/>
    <p:sldId id="490" r:id="rId94"/>
    <p:sldId id="493" r:id="rId95"/>
    <p:sldId id="496" r:id="rId96"/>
    <p:sldId id="499" r:id="rId97"/>
    <p:sldId id="502" r:id="rId98"/>
    <p:sldId id="505" r:id="rId99"/>
    <p:sldId id="508" r:id="rId100"/>
    <p:sldId id="511" r:id="rId101"/>
    <p:sldId id="514" r:id="rId102"/>
    <p:sldId id="517" r:id="rId103"/>
    <p:sldId id="520" r:id="rId104"/>
    <p:sldId id="523" r:id="rId105"/>
    <p:sldId id="526" r:id="rId106"/>
    <p:sldId id="529" r:id="rId107"/>
    <p:sldId id="532" r:id="rId108"/>
    <p:sldId id="535" r:id="rId109"/>
    <p:sldId id="538" r:id="rId110"/>
    <p:sldId id="541" r:id="rId111"/>
    <p:sldId id="544" r:id="rId112"/>
    <p:sldId id="547" r:id="rId113"/>
    <p:sldId id="550" r:id="rId114"/>
    <p:sldId id="553" r:id="rId115"/>
    <p:sldId id="556" r:id="rId116"/>
    <p:sldId id="559" r:id="rId117"/>
    <p:sldId id="562" r:id="rId118"/>
    <p:sldId id="565" r:id="rId119"/>
    <p:sldId id="568" r:id="rId120"/>
    <p:sldId id="571" r:id="rId121"/>
    <p:sldId id="574" r:id="rId122"/>
    <p:sldId id="577" r:id="rId123"/>
    <p:sldId id="580" r:id="rId124"/>
    <p:sldId id="583" r:id="rId125"/>
    <p:sldId id="586" r:id="rId126"/>
    <p:sldId id="589" r:id="rId127"/>
    <p:sldId id="592" r:id="rId128"/>
    <p:sldId id="595" r:id="rId129"/>
    <p:sldId id="598" r:id="rId130"/>
    <p:sldId id="601" r:id="rId131"/>
    <p:sldId id="604" r:id="rId132"/>
    <p:sldId id="607" r:id="rId133"/>
    <p:sldId id="610" r:id="rId134"/>
    <p:sldId id="613" r:id="rId135"/>
    <p:sldId id="616" r:id="rId136"/>
    <p:sldId id="619" r:id="rId137"/>
    <p:sldId id="622" r:id="rId138"/>
    <p:sldId id="625" r:id="rId139"/>
    <p:sldId id="628" r:id="rId140"/>
    <p:sldId id="631" r:id="rId141"/>
    <p:sldId id="634" r:id="rId142"/>
    <p:sldId id="637" r:id="rId143"/>
    <p:sldId id="640" r:id="rId144"/>
    <p:sldId id="643" r:id="rId145"/>
    <p:sldId id="646" r:id="rId146"/>
    <p:sldId id="649" r:id="rId147"/>
    <p:sldId id="652" r:id="rId148"/>
    <p:sldId id="655" r:id="rId149"/>
    <p:sldId id="658" r:id="rId150"/>
    <p:sldId id="661" r:id="rId151"/>
    <p:sldId id="664" r:id="rId152"/>
    <p:sldId id="667" r:id="rId153"/>
    <p:sldId id="670" r:id="rId154"/>
    <p:sldId id="673" r:id="rId155"/>
    <p:sldId id="676" r:id="rId156"/>
    <p:sldId id="679" r:id="rId157"/>
    <p:sldId id="682" r:id="rId158"/>
    <p:sldId id="685" r:id="rId159"/>
    <p:sldId id="688" r:id="rId160"/>
    <p:sldId id="691" r:id="rId161"/>
    <p:sldId id="694" r:id="rId162"/>
    <p:sldId id="697" r:id="rId163"/>
    <p:sldId id="700" r:id="rId164"/>
    <p:sldId id="703" r:id="rId165"/>
    <p:sldId id="706" r:id="rId166"/>
    <p:sldId id="709" r:id="rId167"/>
    <p:sldId id="712" r:id="rId168"/>
    <p:sldId id="715" r:id="rId169"/>
    <p:sldId id="718" r:id="rId170"/>
    <p:sldId id="721" r:id="rId171"/>
    <p:sldId id="724" r:id="rId172"/>
    <p:sldId id="727" r:id="rId173"/>
    <p:sldId id="730" r:id="rId174"/>
    <p:sldId id="733" r:id="rId175"/>
    <p:sldId id="736" r:id="rId176"/>
    <p:sldId id="739" r:id="rId177"/>
    <p:sldId id="742" r:id="rId178"/>
    <p:sldId id="745" r:id="rId179"/>
    <p:sldId id="748" r:id="rId180"/>
    <p:sldId id="751" r:id="rId181"/>
    <p:sldId id="754" r:id="rId182"/>
    <p:sldId id="757" r:id="rId183"/>
    <p:sldId id="760" r:id="rId184"/>
    <p:sldId id="763" r:id="rId185"/>
    <p:sldId id="766" r:id="rId186"/>
    <p:sldId id="769" r:id="rId187"/>
    <p:sldId id="772" r:id="rId188"/>
    <p:sldId id="775" r:id="rId189"/>
    <p:sldId id="778" r:id="rId190"/>
    <p:sldId id="781" r:id="rId191"/>
    <p:sldId id="784" r:id="rId192"/>
  </p:sldIdLst>
  <p:sldSz cx="9144000" cy="6858000"/>
  <p:notesSz cx="6858000" cy="9144000"/>
  <p:custDataLst>
    <p:tags r:id="rId19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84.xml" /><Relationship Id="rId101" Type="http://schemas.openxmlformats.org/officeDocument/2006/relationships/slide" Target="slides/slide85.xml" /><Relationship Id="rId102" Type="http://schemas.openxmlformats.org/officeDocument/2006/relationships/slide" Target="slides/slide86.xml" /><Relationship Id="rId103" Type="http://schemas.openxmlformats.org/officeDocument/2006/relationships/slide" Target="slides/slide87.xml" /><Relationship Id="rId104" Type="http://schemas.openxmlformats.org/officeDocument/2006/relationships/slide" Target="slides/slide88.xml" /><Relationship Id="rId105" Type="http://schemas.openxmlformats.org/officeDocument/2006/relationships/slide" Target="slides/slide89.xml" /><Relationship Id="rId106" Type="http://schemas.openxmlformats.org/officeDocument/2006/relationships/slide" Target="slides/slide90.xml" /><Relationship Id="rId107" Type="http://schemas.openxmlformats.org/officeDocument/2006/relationships/slide" Target="slides/slide91.xml" /><Relationship Id="rId108" Type="http://schemas.openxmlformats.org/officeDocument/2006/relationships/slide" Target="slides/slide92.xml" /><Relationship Id="rId109" Type="http://schemas.openxmlformats.org/officeDocument/2006/relationships/slide" Target="slides/slide93.xml" /><Relationship Id="rId11" Type="http://schemas.openxmlformats.org/officeDocument/2006/relationships/slideMaster" Target="slideMasters/slideMaster11.xml" /><Relationship Id="rId110" Type="http://schemas.openxmlformats.org/officeDocument/2006/relationships/slide" Target="slides/slide94.xml" /><Relationship Id="rId111" Type="http://schemas.openxmlformats.org/officeDocument/2006/relationships/slide" Target="slides/slide95.xml" /><Relationship Id="rId112" Type="http://schemas.openxmlformats.org/officeDocument/2006/relationships/slide" Target="slides/slide96.xml" /><Relationship Id="rId113" Type="http://schemas.openxmlformats.org/officeDocument/2006/relationships/slide" Target="slides/slide97.xml" /><Relationship Id="rId114" Type="http://schemas.openxmlformats.org/officeDocument/2006/relationships/slide" Target="slides/slide98.xml" /><Relationship Id="rId115" Type="http://schemas.openxmlformats.org/officeDocument/2006/relationships/slide" Target="slides/slide99.xml" /><Relationship Id="rId116" Type="http://schemas.openxmlformats.org/officeDocument/2006/relationships/slide" Target="slides/slide100.xml" /><Relationship Id="rId117" Type="http://schemas.openxmlformats.org/officeDocument/2006/relationships/slide" Target="slides/slide101.xml" /><Relationship Id="rId118" Type="http://schemas.openxmlformats.org/officeDocument/2006/relationships/slide" Target="slides/slide102.xml" /><Relationship Id="rId119" Type="http://schemas.openxmlformats.org/officeDocument/2006/relationships/slide" Target="slides/slide103.xml" /><Relationship Id="rId12" Type="http://schemas.openxmlformats.org/officeDocument/2006/relationships/slideMaster" Target="slideMasters/slideMaster12.xml" /><Relationship Id="rId120" Type="http://schemas.openxmlformats.org/officeDocument/2006/relationships/slide" Target="slides/slide104.xml" /><Relationship Id="rId121" Type="http://schemas.openxmlformats.org/officeDocument/2006/relationships/slide" Target="slides/slide105.xml" /><Relationship Id="rId122" Type="http://schemas.openxmlformats.org/officeDocument/2006/relationships/slide" Target="slides/slide106.xml" /><Relationship Id="rId123" Type="http://schemas.openxmlformats.org/officeDocument/2006/relationships/slide" Target="slides/slide107.xml" /><Relationship Id="rId124" Type="http://schemas.openxmlformats.org/officeDocument/2006/relationships/slide" Target="slides/slide108.xml" /><Relationship Id="rId125" Type="http://schemas.openxmlformats.org/officeDocument/2006/relationships/slide" Target="slides/slide109.xml" /><Relationship Id="rId126" Type="http://schemas.openxmlformats.org/officeDocument/2006/relationships/slide" Target="slides/slide110.xml" /><Relationship Id="rId127" Type="http://schemas.openxmlformats.org/officeDocument/2006/relationships/slide" Target="slides/slide111.xml" /><Relationship Id="rId128" Type="http://schemas.openxmlformats.org/officeDocument/2006/relationships/slide" Target="slides/slide112.xml" /><Relationship Id="rId129" Type="http://schemas.openxmlformats.org/officeDocument/2006/relationships/slide" Target="slides/slide113.xml" /><Relationship Id="rId13" Type="http://schemas.openxmlformats.org/officeDocument/2006/relationships/slideMaster" Target="slideMasters/slideMaster13.xml" /><Relationship Id="rId130" Type="http://schemas.openxmlformats.org/officeDocument/2006/relationships/slide" Target="slides/slide114.xml" /><Relationship Id="rId131" Type="http://schemas.openxmlformats.org/officeDocument/2006/relationships/slide" Target="slides/slide115.xml" /><Relationship Id="rId132" Type="http://schemas.openxmlformats.org/officeDocument/2006/relationships/slide" Target="slides/slide116.xml" /><Relationship Id="rId133" Type="http://schemas.openxmlformats.org/officeDocument/2006/relationships/slide" Target="slides/slide117.xml" /><Relationship Id="rId134" Type="http://schemas.openxmlformats.org/officeDocument/2006/relationships/slide" Target="slides/slide118.xml" /><Relationship Id="rId135" Type="http://schemas.openxmlformats.org/officeDocument/2006/relationships/slide" Target="slides/slide119.xml" /><Relationship Id="rId136" Type="http://schemas.openxmlformats.org/officeDocument/2006/relationships/slide" Target="slides/slide120.xml" /><Relationship Id="rId137" Type="http://schemas.openxmlformats.org/officeDocument/2006/relationships/slide" Target="slides/slide121.xml" /><Relationship Id="rId138" Type="http://schemas.openxmlformats.org/officeDocument/2006/relationships/slide" Target="slides/slide122.xml" /><Relationship Id="rId139" Type="http://schemas.openxmlformats.org/officeDocument/2006/relationships/slide" Target="slides/slide123.xml" /><Relationship Id="rId14" Type="http://schemas.openxmlformats.org/officeDocument/2006/relationships/slideMaster" Target="slideMasters/slideMaster14.xml" /><Relationship Id="rId140" Type="http://schemas.openxmlformats.org/officeDocument/2006/relationships/slide" Target="slides/slide124.xml" /><Relationship Id="rId141" Type="http://schemas.openxmlformats.org/officeDocument/2006/relationships/slide" Target="slides/slide125.xml" /><Relationship Id="rId142" Type="http://schemas.openxmlformats.org/officeDocument/2006/relationships/slide" Target="slides/slide126.xml" /><Relationship Id="rId143" Type="http://schemas.openxmlformats.org/officeDocument/2006/relationships/slide" Target="slides/slide127.xml" /><Relationship Id="rId144" Type="http://schemas.openxmlformats.org/officeDocument/2006/relationships/slide" Target="slides/slide128.xml" /><Relationship Id="rId145" Type="http://schemas.openxmlformats.org/officeDocument/2006/relationships/slide" Target="slides/slide129.xml" /><Relationship Id="rId146" Type="http://schemas.openxmlformats.org/officeDocument/2006/relationships/slide" Target="slides/slide130.xml" /><Relationship Id="rId147" Type="http://schemas.openxmlformats.org/officeDocument/2006/relationships/slide" Target="slides/slide131.xml" /><Relationship Id="rId148" Type="http://schemas.openxmlformats.org/officeDocument/2006/relationships/slide" Target="slides/slide132.xml" /><Relationship Id="rId149" Type="http://schemas.openxmlformats.org/officeDocument/2006/relationships/slide" Target="slides/slide133.xml" /><Relationship Id="rId15" Type="http://schemas.openxmlformats.org/officeDocument/2006/relationships/slideMaster" Target="slideMasters/slideMaster15.xml" /><Relationship Id="rId150" Type="http://schemas.openxmlformats.org/officeDocument/2006/relationships/slide" Target="slides/slide134.xml" /><Relationship Id="rId151" Type="http://schemas.openxmlformats.org/officeDocument/2006/relationships/slide" Target="slides/slide135.xml" /><Relationship Id="rId152" Type="http://schemas.openxmlformats.org/officeDocument/2006/relationships/slide" Target="slides/slide136.xml" /><Relationship Id="rId153" Type="http://schemas.openxmlformats.org/officeDocument/2006/relationships/slide" Target="slides/slide137.xml" /><Relationship Id="rId154" Type="http://schemas.openxmlformats.org/officeDocument/2006/relationships/slide" Target="slides/slide138.xml" /><Relationship Id="rId155" Type="http://schemas.openxmlformats.org/officeDocument/2006/relationships/slide" Target="slides/slide139.xml" /><Relationship Id="rId156" Type="http://schemas.openxmlformats.org/officeDocument/2006/relationships/slide" Target="slides/slide140.xml" /><Relationship Id="rId157" Type="http://schemas.openxmlformats.org/officeDocument/2006/relationships/slide" Target="slides/slide141.xml" /><Relationship Id="rId158" Type="http://schemas.openxmlformats.org/officeDocument/2006/relationships/slide" Target="slides/slide142.xml" /><Relationship Id="rId159" Type="http://schemas.openxmlformats.org/officeDocument/2006/relationships/slide" Target="slides/slide143.xml" /><Relationship Id="rId16" Type="http://schemas.openxmlformats.org/officeDocument/2006/relationships/notesMaster" Target="notesMasters/notesMaster1.xml" /><Relationship Id="rId160" Type="http://schemas.openxmlformats.org/officeDocument/2006/relationships/slide" Target="slides/slide144.xml" /><Relationship Id="rId161" Type="http://schemas.openxmlformats.org/officeDocument/2006/relationships/slide" Target="slides/slide145.xml" /><Relationship Id="rId162" Type="http://schemas.openxmlformats.org/officeDocument/2006/relationships/slide" Target="slides/slide146.xml" /><Relationship Id="rId163" Type="http://schemas.openxmlformats.org/officeDocument/2006/relationships/slide" Target="slides/slide147.xml" /><Relationship Id="rId164" Type="http://schemas.openxmlformats.org/officeDocument/2006/relationships/slide" Target="slides/slide148.xml" /><Relationship Id="rId165" Type="http://schemas.openxmlformats.org/officeDocument/2006/relationships/slide" Target="slides/slide149.xml" /><Relationship Id="rId166" Type="http://schemas.openxmlformats.org/officeDocument/2006/relationships/slide" Target="slides/slide150.xml" /><Relationship Id="rId167" Type="http://schemas.openxmlformats.org/officeDocument/2006/relationships/slide" Target="slides/slide151.xml" /><Relationship Id="rId168" Type="http://schemas.openxmlformats.org/officeDocument/2006/relationships/slide" Target="slides/slide152.xml" /><Relationship Id="rId169" Type="http://schemas.openxmlformats.org/officeDocument/2006/relationships/slide" Target="slides/slide153.xml" /><Relationship Id="rId17" Type="http://schemas.openxmlformats.org/officeDocument/2006/relationships/slide" Target="slides/slide1.xml" /><Relationship Id="rId170" Type="http://schemas.openxmlformats.org/officeDocument/2006/relationships/slide" Target="slides/slide154.xml" /><Relationship Id="rId171" Type="http://schemas.openxmlformats.org/officeDocument/2006/relationships/slide" Target="slides/slide155.xml" /><Relationship Id="rId172" Type="http://schemas.openxmlformats.org/officeDocument/2006/relationships/slide" Target="slides/slide156.xml" /><Relationship Id="rId173" Type="http://schemas.openxmlformats.org/officeDocument/2006/relationships/slide" Target="slides/slide157.xml" /><Relationship Id="rId174" Type="http://schemas.openxmlformats.org/officeDocument/2006/relationships/slide" Target="slides/slide158.xml" /><Relationship Id="rId175" Type="http://schemas.openxmlformats.org/officeDocument/2006/relationships/slide" Target="slides/slide159.xml" /><Relationship Id="rId176" Type="http://schemas.openxmlformats.org/officeDocument/2006/relationships/slide" Target="slides/slide160.xml" /><Relationship Id="rId177" Type="http://schemas.openxmlformats.org/officeDocument/2006/relationships/slide" Target="slides/slide161.xml" /><Relationship Id="rId178" Type="http://schemas.openxmlformats.org/officeDocument/2006/relationships/slide" Target="slides/slide162.xml" /><Relationship Id="rId179" Type="http://schemas.openxmlformats.org/officeDocument/2006/relationships/slide" Target="slides/slide163.xml" /><Relationship Id="rId18" Type="http://schemas.openxmlformats.org/officeDocument/2006/relationships/slide" Target="slides/slide2.xml" /><Relationship Id="rId180" Type="http://schemas.openxmlformats.org/officeDocument/2006/relationships/slide" Target="slides/slide164.xml" /><Relationship Id="rId181" Type="http://schemas.openxmlformats.org/officeDocument/2006/relationships/slide" Target="slides/slide165.xml" /><Relationship Id="rId182" Type="http://schemas.openxmlformats.org/officeDocument/2006/relationships/slide" Target="slides/slide166.xml" /><Relationship Id="rId183" Type="http://schemas.openxmlformats.org/officeDocument/2006/relationships/slide" Target="slides/slide167.xml" /><Relationship Id="rId184" Type="http://schemas.openxmlformats.org/officeDocument/2006/relationships/slide" Target="slides/slide168.xml" /><Relationship Id="rId185" Type="http://schemas.openxmlformats.org/officeDocument/2006/relationships/slide" Target="slides/slide169.xml" /><Relationship Id="rId186" Type="http://schemas.openxmlformats.org/officeDocument/2006/relationships/slide" Target="slides/slide170.xml" /><Relationship Id="rId187" Type="http://schemas.openxmlformats.org/officeDocument/2006/relationships/slide" Target="slides/slide171.xml" /><Relationship Id="rId188" Type="http://schemas.openxmlformats.org/officeDocument/2006/relationships/slide" Target="slides/slide172.xml" /><Relationship Id="rId189" Type="http://schemas.openxmlformats.org/officeDocument/2006/relationships/slide" Target="slides/slide173.xml" /><Relationship Id="rId19" Type="http://schemas.openxmlformats.org/officeDocument/2006/relationships/slide" Target="slides/slide3.xml" /><Relationship Id="rId190" Type="http://schemas.openxmlformats.org/officeDocument/2006/relationships/slide" Target="slides/slide174.xml" /><Relationship Id="rId191" Type="http://schemas.openxmlformats.org/officeDocument/2006/relationships/slide" Target="slides/slide175.xml" /><Relationship Id="rId192" Type="http://schemas.openxmlformats.org/officeDocument/2006/relationships/slide" Target="slides/slide176.xml" /><Relationship Id="rId193" Type="http://schemas.openxmlformats.org/officeDocument/2006/relationships/tags" Target="tags/tag1.xml" /><Relationship Id="rId194" Type="http://schemas.openxmlformats.org/officeDocument/2006/relationships/presProps" Target="presProps.xml" /><Relationship Id="rId195" Type="http://schemas.openxmlformats.org/officeDocument/2006/relationships/viewProps" Target="viewProps.xml" /><Relationship Id="rId196" Type="http://schemas.openxmlformats.org/officeDocument/2006/relationships/theme" Target="theme/theme1.xml" /><Relationship Id="rId197" Type="http://schemas.openxmlformats.org/officeDocument/2006/relationships/tableStyles" Target="tableStyles.xml" /><Relationship Id="rId2" Type="http://schemas.openxmlformats.org/officeDocument/2006/relationships/slideMaster" Target="slideMasters/slideMaster2.xml" /><Relationship Id="rId20" Type="http://schemas.openxmlformats.org/officeDocument/2006/relationships/slide" Target="slides/slide4.xml" /><Relationship Id="rId21" Type="http://schemas.openxmlformats.org/officeDocument/2006/relationships/slide" Target="slides/slide5.xml" /><Relationship Id="rId22" Type="http://schemas.openxmlformats.org/officeDocument/2006/relationships/slide" Target="slides/slide6.xml" /><Relationship Id="rId23" Type="http://schemas.openxmlformats.org/officeDocument/2006/relationships/slide" Target="slides/slide7.xml" /><Relationship Id="rId24" Type="http://schemas.openxmlformats.org/officeDocument/2006/relationships/slide" Target="slides/slide8.xml" /><Relationship Id="rId25" Type="http://schemas.openxmlformats.org/officeDocument/2006/relationships/slide" Target="slides/slide9.xml" /><Relationship Id="rId26" Type="http://schemas.openxmlformats.org/officeDocument/2006/relationships/slide" Target="slides/slide10.xml" /><Relationship Id="rId27" Type="http://schemas.openxmlformats.org/officeDocument/2006/relationships/slide" Target="slides/slide11.xml" /><Relationship Id="rId28" Type="http://schemas.openxmlformats.org/officeDocument/2006/relationships/slide" Target="slides/slide12.xml" /><Relationship Id="rId29" Type="http://schemas.openxmlformats.org/officeDocument/2006/relationships/slide" Target="slides/slide13.xml" /><Relationship Id="rId3" Type="http://schemas.openxmlformats.org/officeDocument/2006/relationships/slideMaster" Target="slideMasters/slideMaster3.xml" /><Relationship Id="rId30" Type="http://schemas.openxmlformats.org/officeDocument/2006/relationships/slide" Target="slides/slide14.xml" /><Relationship Id="rId31" Type="http://schemas.openxmlformats.org/officeDocument/2006/relationships/slide" Target="slides/slide15.xml" /><Relationship Id="rId32" Type="http://schemas.openxmlformats.org/officeDocument/2006/relationships/slide" Target="slides/slide16.xml" /><Relationship Id="rId33" Type="http://schemas.openxmlformats.org/officeDocument/2006/relationships/slide" Target="slides/slide17.xml" /><Relationship Id="rId34" Type="http://schemas.openxmlformats.org/officeDocument/2006/relationships/slide" Target="slides/slide18.xml" /><Relationship Id="rId35" Type="http://schemas.openxmlformats.org/officeDocument/2006/relationships/slide" Target="slides/slide19.xml" /><Relationship Id="rId36" Type="http://schemas.openxmlformats.org/officeDocument/2006/relationships/slide" Target="slides/slide20.xml" /><Relationship Id="rId37" Type="http://schemas.openxmlformats.org/officeDocument/2006/relationships/slide" Target="slides/slide21.xml" /><Relationship Id="rId38" Type="http://schemas.openxmlformats.org/officeDocument/2006/relationships/slide" Target="slides/slide22.xml" /><Relationship Id="rId39" Type="http://schemas.openxmlformats.org/officeDocument/2006/relationships/slide" Target="slides/slide23.xml" /><Relationship Id="rId4" Type="http://schemas.openxmlformats.org/officeDocument/2006/relationships/slideMaster" Target="slideMasters/slideMaster4.xml" /><Relationship Id="rId40" Type="http://schemas.openxmlformats.org/officeDocument/2006/relationships/slide" Target="slides/slide24.xml" /><Relationship Id="rId41" Type="http://schemas.openxmlformats.org/officeDocument/2006/relationships/slide" Target="slides/slide25.xml" /><Relationship Id="rId42" Type="http://schemas.openxmlformats.org/officeDocument/2006/relationships/slide" Target="slides/slide26.xml" /><Relationship Id="rId43" Type="http://schemas.openxmlformats.org/officeDocument/2006/relationships/slide" Target="slides/slide27.xml" /><Relationship Id="rId44" Type="http://schemas.openxmlformats.org/officeDocument/2006/relationships/slide" Target="slides/slide28.xml" /><Relationship Id="rId45" Type="http://schemas.openxmlformats.org/officeDocument/2006/relationships/slide" Target="slides/slide29.xml" /><Relationship Id="rId46" Type="http://schemas.openxmlformats.org/officeDocument/2006/relationships/slide" Target="slides/slide30.xml" /><Relationship Id="rId47" Type="http://schemas.openxmlformats.org/officeDocument/2006/relationships/slide" Target="slides/slide31.xml" /><Relationship Id="rId48" Type="http://schemas.openxmlformats.org/officeDocument/2006/relationships/slide" Target="slides/slide32.xml" /><Relationship Id="rId49" Type="http://schemas.openxmlformats.org/officeDocument/2006/relationships/slide" Target="slides/slide33.xml" /><Relationship Id="rId5" Type="http://schemas.openxmlformats.org/officeDocument/2006/relationships/slideMaster" Target="slideMasters/slideMaster5.xml" /><Relationship Id="rId50" Type="http://schemas.openxmlformats.org/officeDocument/2006/relationships/slide" Target="slides/slide34.xml" /><Relationship Id="rId51" Type="http://schemas.openxmlformats.org/officeDocument/2006/relationships/slide" Target="slides/slide35.xml" /><Relationship Id="rId52" Type="http://schemas.openxmlformats.org/officeDocument/2006/relationships/slide" Target="slides/slide36.xml" /><Relationship Id="rId53" Type="http://schemas.openxmlformats.org/officeDocument/2006/relationships/slide" Target="slides/slide37.xml" /><Relationship Id="rId54" Type="http://schemas.openxmlformats.org/officeDocument/2006/relationships/slide" Target="slides/slide38.xml" /><Relationship Id="rId55" Type="http://schemas.openxmlformats.org/officeDocument/2006/relationships/slide" Target="slides/slide39.xml" /><Relationship Id="rId56" Type="http://schemas.openxmlformats.org/officeDocument/2006/relationships/slide" Target="slides/slide40.xml" /><Relationship Id="rId57" Type="http://schemas.openxmlformats.org/officeDocument/2006/relationships/slide" Target="slides/slide41.xml" /><Relationship Id="rId58" Type="http://schemas.openxmlformats.org/officeDocument/2006/relationships/slide" Target="slides/slide42.xml" /><Relationship Id="rId59" Type="http://schemas.openxmlformats.org/officeDocument/2006/relationships/slide" Target="slides/slide43.xml" /><Relationship Id="rId6" Type="http://schemas.openxmlformats.org/officeDocument/2006/relationships/slideMaster" Target="slideMasters/slideMaster6.xml" /><Relationship Id="rId60" Type="http://schemas.openxmlformats.org/officeDocument/2006/relationships/slide" Target="slides/slide44.xml" /><Relationship Id="rId61" Type="http://schemas.openxmlformats.org/officeDocument/2006/relationships/slide" Target="slides/slide45.xml" /><Relationship Id="rId62" Type="http://schemas.openxmlformats.org/officeDocument/2006/relationships/slide" Target="slides/slide46.xml" /><Relationship Id="rId63" Type="http://schemas.openxmlformats.org/officeDocument/2006/relationships/slide" Target="slides/slide47.xml" /><Relationship Id="rId64" Type="http://schemas.openxmlformats.org/officeDocument/2006/relationships/slide" Target="slides/slide48.xml" /><Relationship Id="rId65" Type="http://schemas.openxmlformats.org/officeDocument/2006/relationships/slide" Target="slides/slide49.xml" /><Relationship Id="rId66" Type="http://schemas.openxmlformats.org/officeDocument/2006/relationships/slide" Target="slides/slide50.xml" /><Relationship Id="rId67" Type="http://schemas.openxmlformats.org/officeDocument/2006/relationships/slide" Target="slides/slide51.xml" /><Relationship Id="rId68" Type="http://schemas.openxmlformats.org/officeDocument/2006/relationships/slide" Target="slides/slide52.xml" /><Relationship Id="rId69" Type="http://schemas.openxmlformats.org/officeDocument/2006/relationships/slide" Target="slides/slide53.xml" /><Relationship Id="rId7" Type="http://schemas.openxmlformats.org/officeDocument/2006/relationships/slideMaster" Target="slideMasters/slideMaster7.xml" /><Relationship Id="rId70" Type="http://schemas.openxmlformats.org/officeDocument/2006/relationships/slide" Target="slides/slide54.xml" /><Relationship Id="rId71" Type="http://schemas.openxmlformats.org/officeDocument/2006/relationships/slide" Target="slides/slide55.xml" /><Relationship Id="rId72" Type="http://schemas.openxmlformats.org/officeDocument/2006/relationships/slide" Target="slides/slide56.xml" /><Relationship Id="rId73" Type="http://schemas.openxmlformats.org/officeDocument/2006/relationships/slide" Target="slides/slide57.xml" /><Relationship Id="rId74" Type="http://schemas.openxmlformats.org/officeDocument/2006/relationships/slide" Target="slides/slide58.xml" /><Relationship Id="rId75" Type="http://schemas.openxmlformats.org/officeDocument/2006/relationships/slide" Target="slides/slide59.xml" /><Relationship Id="rId76" Type="http://schemas.openxmlformats.org/officeDocument/2006/relationships/slide" Target="slides/slide60.xml" /><Relationship Id="rId77" Type="http://schemas.openxmlformats.org/officeDocument/2006/relationships/slide" Target="slides/slide61.xml" /><Relationship Id="rId78" Type="http://schemas.openxmlformats.org/officeDocument/2006/relationships/slide" Target="slides/slide62.xml" /><Relationship Id="rId79" Type="http://schemas.openxmlformats.org/officeDocument/2006/relationships/slide" Target="slides/slide63.xml" /><Relationship Id="rId8" Type="http://schemas.openxmlformats.org/officeDocument/2006/relationships/slideMaster" Target="slideMasters/slideMaster8.xml" /><Relationship Id="rId80" Type="http://schemas.openxmlformats.org/officeDocument/2006/relationships/slide" Target="slides/slide64.xml" /><Relationship Id="rId81" Type="http://schemas.openxmlformats.org/officeDocument/2006/relationships/slide" Target="slides/slide65.xml" /><Relationship Id="rId82" Type="http://schemas.openxmlformats.org/officeDocument/2006/relationships/slide" Target="slides/slide66.xml" /><Relationship Id="rId83" Type="http://schemas.openxmlformats.org/officeDocument/2006/relationships/slide" Target="slides/slide67.xml" /><Relationship Id="rId84" Type="http://schemas.openxmlformats.org/officeDocument/2006/relationships/slide" Target="slides/slide68.xml" /><Relationship Id="rId85" Type="http://schemas.openxmlformats.org/officeDocument/2006/relationships/slide" Target="slides/slide69.xml" /><Relationship Id="rId86" Type="http://schemas.openxmlformats.org/officeDocument/2006/relationships/slide" Target="slides/slide70.xml" /><Relationship Id="rId87" Type="http://schemas.openxmlformats.org/officeDocument/2006/relationships/slide" Target="slides/slide71.xml" /><Relationship Id="rId88" Type="http://schemas.openxmlformats.org/officeDocument/2006/relationships/slide" Target="slides/slide72.xml" /><Relationship Id="rId89" Type="http://schemas.openxmlformats.org/officeDocument/2006/relationships/slide" Target="slides/slide73.xml" /><Relationship Id="rId9" Type="http://schemas.openxmlformats.org/officeDocument/2006/relationships/slideMaster" Target="slideMasters/slideMaster9.xml" /><Relationship Id="rId90" Type="http://schemas.openxmlformats.org/officeDocument/2006/relationships/slide" Target="slides/slide74.xml" /><Relationship Id="rId91" Type="http://schemas.openxmlformats.org/officeDocument/2006/relationships/slide" Target="slides/slide75.xml" /><Relationship Id="rId92" Type="http://schemas.openxmlformats.org/officeDocument/2006/relationships/slide" Target="slides/slide76.xml" /><Relationship Id="rId93" Type="http://schemas.openxmlformats.org/officeDocument/2006/relationships/slide" Target="slides/slide77.xml" /><Relationship Id="rId94" Type="http://schemas.openxmlformats.org/officeDocument/2006/relationships/slide" Target="slides/slide78.xml" /><Relationship Id="rId95" Type="http://schemas.openxmlformats.org/officeDocument/2006/relationships/slide" Target="slides/slide79.xml" /><Relationship Id="rId96" Type="http://schemas.openxmlformats.org/officeDocument/2006/relationships/slide" Target="slides/slide80.xml" /><Relationship Id="rId97" Type="http://schemas.openxmlformats.org/officeDocument/2006/relationships/slide" Target="slides/slide81.xml" /><Relationship Id="rId98" Type="http://schemas.openxmlformats.org/officeDocument/2006/relationships/slide" Target="slides/slide82.xml" /><Relationship Id="rId99" Type="http://schemas.openxmlformats.org/officeDocument/2006/relationships/slide" Target="slides/slide83.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16.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36D832-D244-F746-9A0A-2FFB4E725371}" type="datetimeFigureOut">
              <a:rPr lang="en-US" smtClean="0"/>
              <a:t>11/7/2016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521EB0-60AA-E746-9D2C-ABBBD5F28104}" type="slidenum">
              <a:rPr lang="en-US" smtClean="0"/>
              <a:t>‹#›</a:t>
            </a:fld>
            <a:endParaRPr lang="en-US"/>
          </a:p>
        </p:txBody>
      </p:sp>
    </p:spTree>
    <p:extLst>
      <p:ext uri="{BB962C8B-B14F-4D97-AF65-F5344CB8AC3E}">
        <p14:creationId xmlns:p14="http://schemas.microsoft.com/office/powerpoint/2010/main" val="28082678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00.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101.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102.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3.xml.rels>&#65279;<?xml version="1.0" encoding="utf-8" standalone="yes"?><Relationships xmlns="http://schemas.openxmlformats.org/package/2006/relationships"><Relationship Id="rId1" Type="http://schemas.openxmlformats.org/officeDocument/2006/relationships/slide" Target="../slides/slide105.xml" /><Relationship Id="rId2" Type="http://schemas.openxmlformats.org/officeDocument/2006/relationships/notesMaster" Target="../notesMasters/notesMaster1.xml" /></Relationships>
</file>

<file path=ppt/notesSlides/_rels/notesSlide104.xml.rels>&#65279;<?xml version="1.0" encoding="utf-8" standalone="yes"?><Relationships xmlns="http://schemas.openxmlformats.org/package/2006/relationships"><Relationship Id="rId1" Type="http://schemas.openxmlformats.org/officeDocument/2006/relationships/slide" Target="../slides/slide106.xml" /><Relationship Id="rId2" Type="http://schemas.openxmlformats.org/officeDocument/2006/relationships/notesMaster" Target="../notesMasters/notesMaster1.xml" /></Relationships>
</file>

<file path=ppt/notesSlides/_rels/notesSlide105.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106.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107.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108.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109.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10.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111.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112.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113.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114.xml.rels>&#65279;<?xml version="1.0" encoding="utf-8" standalone="yes"?><Relationships xmlns="http://schemas.openxmlformats.org/package/2006/relationships"><Relationship Id="rId1" Type="http://schemas.openxmlformats.org/officeDocument/2006/relationships/slide" Target="../slides/slide116.xml" /><Relationship Id="rId2" Type="http://schemas.openxmlformats.org/officeDocument/2006/relationships/notesMaster" Target="../notesMasters/notesMaster1.xml" /></Relationships>
</file>

<file path=ppt/notesSlides/_rels/notesSlide115.xml.rels>&#65279;<?xml version="1.0" encoding="utf-8" standalone="yes"?><Relationships xmlns="http://schemas.openxmlformats.org/package/2006/relationships"><Relationship Id="rId1" Type="http://schemas.openxmlformats.org/officeDocument/2006/relationships/slide" Target="../slides/slide117.xml" /><Relationship Id="rId2" Type="http://schemas.openxmlformats.org/officeDocument/2006/relationships/notesMaster" Target="../notesMasters/notesMaster1.xml" /></Relationships>
</file>

<file path=ppt/notesSlides/_rels/notesSlide116.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117.xml.rels>&#65279;<?xml version="1.0" encoding="utf-8" standalone="yes"?><Relationships xmlns="http://schemas.openxmlformats.org/package/2006/relationships"><Relationship Id="rId1" Type="http://schemas.openxmlformats.org/officeDocument/2006/relationships/slide" Target="../slides/slide119.xml" /><Relationship Id="rId2" Type="http://schemas.openxmlformats.org/officeDocument/2006/relationships/notesMaster" Target="../notesMasters/notesMaster1.xml" /></Relationships>
</file>

<file path=ppt/notesSlides/_rels/notesSlide118.xml.rels>&#65279;<?xml version="1.0" encoding="utf-8" standalone="yes"?><Relationships xmlns="http://schemas.openxmlformats.org/package/2006/relationships"><Relationship Id="rId1" Type="http://schemas.openxmlformats.org/officeDocument/2006/relationships/slide" Target="../slides/slide120.xml" /><Relationship Id="rId2" Type="http://schemas.openxmlformats.org/officeDocument/2006/relationships/notesMaster" Target="../notesMasters/notesMaster1.xml" /></Relationships>
</file>

<file path=ppt/notesSlides/_rels/notesSlide119.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20.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121.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122.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123.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124.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125.xml.rels>&#65279;<?xml version="1.0" encoding="utf-8" standalone="yes"?><Relationships xmlns="http://schemas.openxmlformats.org/package/2006/relationships"><Relationship Id="rId1" Type="http://schemas.openxmlformats.org/officeDocument/2006/relationships/slide" Target="../slides/slide127.xml" /><Relationship Id="rId2" Type="http://schemas.openxmlformats.org/officeDocument/2006/relationships/notesMaster" Target="../notesMasters/notesMaster1.xml" /></Relationships>
</file>

<file path=ppt/notesSlides/_rels/notesSlide126.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127.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128.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129.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30.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131.xml.rels>&#65279;<?xml version="1.0" encoding="utf-8" standalone="yes"?><Relationships xmlns="http://schemas.openxmlformats.org/package/2006/relationships"><Relationship Id="rId1" Type="http://schemas.openxmlformats.org/officeDocument/2006/relationships/slide" Target="../slides/slide133.xml" /><Relationship Id="rId2" Type="http://schemas.openxmlformats.org/officeDocument/2006/relationships/notesMaster" Target="../notesMasters/notesMaster1.xml" /></Relationships>
</file>

<file path=ppt/notesSlides/_rels/notesSlide132.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133.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134.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135.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136.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37.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38.xml.rels>&#65279;<?xml version="1.0" encoding="utf-8" standalone="yes"?><Relationships xmlns="http://schemas.openxmlformats.org/package/2006/relationships"><Relationship Id="rId1" Type="http://schemas.openxmlformats.org/officeDocument/2006/relationships/slide" Target="../slides/slide140.xml" /><Relationship Id="rId2" Type="http://schemas.openxmlformats.org/officeDocument/2006/relationships/notesMaster" Target="../notesMasters/notesMaster1.xml" /></Relationships>
</file>

<file path=ppt/notesSlides/_rels/notesSlide139.xml.rels>&#65279;<?xml version="1.0" encoding="utf-8" standalone="yes"?><Relationships xmlns="http://schemas.openxmlformats.org/package/2006/relationships"><Relationship Id="rId1" Type="http://schemas.openxmlformats.org/officeDocument/2006/relationships/slide" Target="../slides/slide141.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40.xml.rels>&#65279;<?xml version="1.0" encoding="utf-8" standalone="yes"?><Relationships xmlns="http://schemas.openxmlformats.org/package/2006/relationships"><Relationship Id="rId1" Type="http://schemas.openxmlformats.org/officeDocument/2006/relationships/slide" Target="../slides/slide142.xml" /><Relationship Id="rId2" Type="http://schemas.openxmlformats.org/officeDocument/2006/relationships/notesMaster" Target="../notesMasters/notesMaster1.xml" /></Relationships>
</file>

<file path=ppt/notesSlides/_rels/notesSlide141.xml.rels>&#65279;<?xml version="1.0" encoding="utf-8" standalone="yes"?><Relationships xmlns="http://schemas.openxmlformats.org/package/2006/relationships"><Relationship Id="rId1" Type="http://schemas.openxmlformats.org/officeDocument/2006/relationships/slide" Target="../slides/slide143.xml" /><Relationship Id="rId2" Type="http://schemas.openxmlformats.org/officeDocument/2006/relationships/notesMaster" Target="../notesMasters/notesMaster1.xml" /></Relationships>
</file>

<file path=ppt/notesSlides/_rels/notesSlide142.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_rels/notesSlide143.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144.xml.rels>&#65279;<?xml version="1.0" encoding="utf-8" standalone="yes"?><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145.xml.rels>&#65279;<?xml version="1.0" encoding="utf-8" standalone="yes"?><Relationships xmlns="http://schemas.openxmlformats.org/package/2006/relationships"><Relationship Id="rId1" Type="http://schemas.openxmlformats.org/officeDocument/2006/relationships/slide" Target="../slides/slide147.xml" /><Relationship Id="rId2" Type="http://schemas.openxmlformats.org/officeDocument/2006/relationships/notesMaster" Target="../notesMasters/notesMaster1.xml" /></Relationships>
</file>

<file path=ppt/notesSlides/_rels/notesSlide146.xml.rels>&#65279;<?xml version="1.0" encoding="utf-8" standalone="yes"?><Relationships xmlns="http://schemas.openxmlformats.org/package/2006/relationships"><Relationship Id="rId1" Type="http://schemas.openxmlformats.org/officeDocument/2006/relationships/slide" Target="../slides/slide148.xml" /><Relationship Id="rId2" Type="http://schemas.openxmlformats.org/officeDocument/2006/relationships/notesMaster" Target="../notesMasters/notesMaster1.xml" /></Relationships>
</file>

<file path=ppt/notesSlides/_rels/notesSlide147.xml.rels>&#65279;<?xml version="1.0" encoding="utf-8" standalone="yes"?><Relationships xmlns="http://schemas.openxmlformats.org/package/2006/relationships"><Relationship Id="rId1" Type="http://schemas.openxmlformats.org/officeDocument/2006/relationships/slide" Target="../slides/slide149.xml" /><Relationship Id="rId2" Type="http://schemas.openxmlformats.org/officeDocument/2006/relationships/notesMaster" Target="../notesMasters/notesMaster1.xml" /></Relationships>
</file>

<file path=ppt/notesSlides/_rels/notesSlide148.xml.rels>&#65279;<?xml version="1.0" encoding="utf-8" standalone="yes"?><Relationships xmlns="http://schemas.openxmlformats.org/package/2006/relationships"><Relationship Id="rId1" Type="http://schemas.openxmlformats.org/officeDocument/2006/relationships/slide" Target="../slides/slide150.xml" /><Relationship Id="rId2" Type="http://schemas.openxmlformats.org/officeDocument/2006/relationships/notesMaster" Target="../notesMasters/notesMaster1.xml" /></Relationships>
</file>

<file path=ppt/notesSlides/_rels/notesSlide149.xml.rels>&#65279;<?xml version="1.0" encoding="utf-8" standalone="yes"?><Relationships xmlns="http://schemas.openxmlformats.org/package/2006/relationships"><Relationship Id="rId1" Type="http://schemas.openxmlformats.org/officeDocument/2006/relationships/slide" Target="../slides/slide151.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50.xml.rels>&#65279;<?xml version="1.0" encoding="utf-8" standalone="yes"?><Relationships xmlns="http://schemas.openxmlformats.org/package/2006/relationships"><Relationship Id="rId1" Type="http://schemas.openxmlformats.org/officeDocument/2006/relationships/slide" Target="../slides/slide152.xml" /><Relationship Id="rId2" Type="http://schemas.openxmlformats.org/officeDocument/2006/relationships/notesMaster" Target="../notesMasters/notesMaster1.xml" /></Relationships>
</file>

<file path=ppt/notesSlides/_rels/notesSlide151.xml.rels>&#65279;<?xml version="1.0" encoding="utf-8" standalone="yes"?><Relationships xmlns="http://schemas.openxmlformats.org/package/2006/relationships"><Relationship Id="rId1" Type="http://schemas.openxmlformats.org/officeDocument/2006/relationships/slide" Target="../slides/slide153.xml" /><Relationship Id="rId2" Type="http://schemas.openxmlformats.org/officeDocument/2006/relationships/notesMaster" Target="../notesMasters/notesMaster1.xml" /></Relationships>
</file>

<file path=ppt/notesSlides/_rels/notesSlide152.xml.rels>&#65279;<?xml version="1.0" encoding="utf-8" standalone="yes"?><Relationships xmlns="http://schemas.openxmlformats.org/package/2006/relationships"><Relationship Id="rId1" Type="http://schemas.openxmlformats.org/officeDocument/2006/relationships/slide" Target="../slides/slide154.xml" /><Relationship Id="rId2" Type="http://schemas.openxmlformats.org/officeDocument/2006/relationships/notesMaster" Target="../notesMasters/notesMaster1.xml" /></Relationships>
</file>

<file path=ppt/notesSlides/_rels/notesSlide153.xml.rels>&#65279;<?xml version="1.0" encoding="utf-8" standalone="yes"?><Relationships xmlns="http://schemas.openxmlformats.org/package/2006/relationships"><Relationship Id="rId1" Type="http://schemas.openxmlformats.org/officeDocument/2006/relationships/slide" Target="../slides/slide155.xml" /><Relationship Id="rId2" Type="http://schemas.openxmlformats.org/officeDocument/2006/relationships/notesMaster" Target="../notesMasters/notesMaster1.xml" /></Relationships>
</file>

<file path=ppt/notesSlides/_rels/notesSlide154.xml.rels>&#65279;<?xml version="1.0" encoding="utf-8" standalone="yes"?><Relationships xmlns="http://schemas.openxmlformats.org/package/2006/relationships"><Relationship Id="rId1" Type="http://schemas.openxmlformats.org/officeDocument/2006/relationships/slide" Target="../slides/slide156.xml" /><Relationship Id="rId2" Type="http://schemas.openxmlformats.org/officeDocument/2006/relationships/notesMaster" Target="../notesMasters/notesMaster1.xml" /></Relationships>
</file>

<file path=ppt/notesSlides/_rels/notesSlide155.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156.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157.xml.rels>&#65279;<?xml version="1.0" encoding="utf-8" standalone="yes"?><Relationships xmlns="http://schemas.openxmlformats.org/package/2006/relationships"><Relationship Id="rId1" Type="http://schemas.openxmlformats.org/officeDocument/2006/relationships/slide" Target="../slides/slide159.xml" /><Relationship Id="rId2" Type="http://schemas.openxmlformats.org/officeDocument/2006/relationships/notesMaster" Target="../notesMasters/notesMaster1.xml" /></Relationships>
</file>

<file path=ppt/notesSlides/_rels/notesSlide158.xml.rels>&#65279;<?xml version="1.0" encoding="utf-8" standalone="yes"?><Relationships xmlns="http://schemas.openxmlformats.org/package/2006/relationships"><Relationship Id="rId1" Type="http://schemas.openxmlformats.org/officeDocument/2006/relationships/slide" Target="../slides/slide160.xml" /><Relationship Id="rId2" Type="http://schemas.openxmlformats.org/officeDocument/2006/relationships/notesMaster" Target="../notesMasters/notesMaster1.xml" /></Relationships>
</file>

<file path=ppt/notesSlides/_rels/notesSlide159.xml.rels>&#65279;<?xml version="1.0" encoding="utf-8" standalone="yes"?><Relationships xmlns="http://schemas.openxmlformats.org/package/2006/relationships"><Relationship Id="rId1" Type="http://schemas.openxmlformats.org/officeDocument/2006/relationships/slide" Target="../slides/slide161.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60.xml.rels>&#65279;<?xml version="1.0" encoding="utf-8" standalone="yes"?><Relationships xmlns="http://schemas.openxmlformats.org/package/2006/relationships"><Relationship Id="rId1" Type="http://schemas.openxmlformats.org/officeDocument/2006/relationships/slide" Target="../slides/slide162.xml" /><Relationship Id="rId2" Type="http://schemas.openxmlformats.org/officeDocument/2006/relationships/notesMaster" Target="../notesMasters/notesMaster1.xml" /></Relationships>
</file>

<file path=ppt/notesSlides/_rels/notesSlide161.xml.rels>&#65279;<?xml version="1.0" encoding="utf-8" standalone="yes"?><Relationships xmlns="http://schemas.openxmlformats.org/package/2006/relationships"><Relationship Id="rId1" Type="http://schemas.openxmlformats.org/officeDocument/2006/relationships/slide" Target="../slides/slide163.xml" /><Relationship Id="rId2" Type="http://schemas.openxmlformats.org/officeDocument/2006/relationships/notesMaster" Target="../notesMasters/notesMaster1.xml" /></Relationships>
</file>

<file path=ppt/notesSlides/_rels/notesSlide162.xml.rels>&#65279;<?xml version="1.0" encoding="utf-8" standalone="yes"?><Relationships xmlns="http://schemas.openxmlformats.org/package/2006/relationships"><Relationship Id="rId1" Type="http://schemas.openxmlformats.org/officeDocument/2006/relationships/slide" Target="../slides/slide164.xml" /><Relationship Id="rId2" Type="http://schemas.openxmlformats.org/officeDocument/2006/relationships/notesMaster" Target="../notesMasters/notesMaster1.xml" /></Relationships>
</file>

<file path=ppt/notesSlides/_rels/notesSlide163.xml.rels>&#65279;<?xml version="1.0" encoding="utf-8" standalone="yes"?><Relationships xmlns="http://schemas.openxmlformats.org/package/2006/relationships"><Relationship Id="rId1" Type="http://schemas.openxmlformats.org/officeDocument/2006/relationships/slide" Target="../slides/slide165.xml" /><Relationship Id="rId2" Type="http://schemas.openxmlformats.org/officeDocument/2006/relationships/notesMaster" Target="../notesMasters/notesMaster1.xml" /></Relationships>
</file>

<file path=ppt/notesSlides/_rels/notesSlide164.xml.rels>&#65279;<?xml version="1.0" encoding="utf-8" standalone="yes"?><Relationships xmlns="http://schemas.openxmlformats.org/package/2006/relationships"><Relationship Id="rId1" Type="http://schemas.openxmlformats.org/officeDocument/2006/relationships/slide" Target="../slides/slide166.xml" /><Relationship Id="rId2" Type="http://schemas.openxmlformats.org/officeDocument/2006/relationships/notesMaster" Target="../notesMasters/notesMaster1.xml" /></Relationships>
</file>

<file path=ppt/notesSlides/_rels/notesSlide165.xml.rels>&#65279;<?xml version="1.0" encoding="utf-8" standalone="yes"?><Relationships xmlns="http://schemas.openxmlformats.org/package/2006/relationships"><Relationship Id="rId1" Type="http://schemas.openxmlformats.org/officeDocument/2006/relationships/slide" Target="../slides/slide167.xml" /><Relationship Id="rId2" Type="http://schemas.openxmlformats.org/officeDocument/2006/relationships/notesMaster" Target="../notesMasters/notesMaster1.xml" /></Relationships>
</file>

<file path=ppt/notesSlides/_rels/notesSlide166.xml.rels>&#65279;<?xml version="1.0" encoding="utf-8" standalone="yes"?><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167.xml.rels>&#65279;<?xml version="1.0" encoding="utf-8" standalone="yes"?><Relationships xmlns="http://schemas.openxmlformats.org/package/2006/relationships"><Relationship Id="rId1" Type="http://schemas.openxmlformats.org/officeDocument/2006/relationships/slide" Target="../slides/slide170.xml" /><Relationship Id="rId2" Type="http://schemas.openxmlformats.org/officeDocument/2006/relationships/notesMaster" Target="../notesMasters/notesMaster1.xml" /></Relationships>
</file>

<file path=ppt/notesSlides/_rels/notesSlide168.xml.rels>&#65279;<?xml version="1.0" encoding="utf-8" standalone="yes"?><Relationships xmlns="http://schemas.openxmlformats.org/package/2006/relationships"><Relationship Id="rId1" Type="http://schemas.openxmlformats.org/officeDocument/2006/relationships/slide" Target="../slides/slide171.xml" /><Relationship Id="rId2" Type="http://schemas.openxmlformats.org/officeDocument/2006/relationships/notesMaster" Target="../notesMasters/notesMaster1.xml" /></Relationships>
</file>

<file path=ppt/notesSlides/_rels/notesSlide169.xml.rels>&#65279;<?xml version="1.0" encoding="utf-8" standalone="yes"?><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70.xml.rels>&#65279;<?xml version="1.0" encoding="utf-8" standalone="yes"?><Relationships xmlns="http://schemas.openxmlformats.org/package/2006/relationships"><Relationship Id="rId1" Type="http://schemas.openxmlformats.org/officeDocument/2006/relationships/slide" Target="../slides/slide173.xml" /><Relationship Id="rId2" Type="http://schemas.openxmlformats.org/officeDocument/2006/relationships/notesMaster" Target="../notesMasters/notesMaster1.xml" /></Relationships>
</file>

<file path=ppt/notesSlides/_rels/notesSlide171.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172.xml.rels>&#65279;<?xml version="1.0" encoding="utf-8" standalone="yes"?><Relationships xmlns="http://schemas.openxmlformats.org/package/2006/relationships"><Relationship Id="rId1" Type="http://schemas.openxmlformats.org/officeDocument/2006/relationships/slide" Target="../slides/slide175.xml" /><Relationship Id="rId2" Type="http://schemas.openxmlformats.org/officeDocument/2006/relationships/notesMaster" Target="../notesMasters/notesMaster1.xml" /></Relationships>
</file>

<file path=ppt/notesSlides/_rels/notesSlide173.xml.rels>&#65279;<?xml version="1.0" encoding="utf-8" standalone="yes"?><Relationships xmlns="http://schemas.openxmlformats.org/package/2006/relationships"><Relationship Id="rId1" Type="http://schemas.openxmlformats.org/officeDocument/2006/relationships/slide" Target="../slides/slide176.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76.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77.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78.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79.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81.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83.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87.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88.xml.rels>&#65279;<?xml version="1.0" encoding="utf-8" standalone="yes"?><Relationships xmlns="http://schemas.openxmlformats.org/package/2006/relationships"><Relationship Id="rId1" Type="http://schemas.openxmlformats.org/officeDocument/2006/relationships/slide" Target="../slides/slide90.xml" /><Relationship Id="rId2" Type="http://schemas.openxmlformats.org/officeDocument/2006/relationships/notesMaster" Target="../notesMasters/notesMaster1.xml" /></Relationships>
</file>

<file path=ppt/notesSlides/_rels/notesSlide89.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90.xml.rels>&#65279;<?xml version="1.0" encoding="utf-8" standalone="yes"?><Relationships xmlns="http://schemas.openxmlformats.org/package/2006/relationships"><Relationship Id="rId1" Type="http://schemas.openxmlformats.org/officeDocument/2006/relationships/slide" Target="../slides/slide92.xml" /><Relationship Id="rId2" Type="http://schemas.openxmlformats.org/officeDocument/2006/relationships/notesMaster" Target="../notesMasters/notesMaster1.xml" /></Relationships>
</file>

<file path=ppt/notesSlides/_rels/notesSlide91.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_rels/notesSlide92.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93.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94.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95.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96.xml.rels>&#65279;<?xml version="1.0" encoding="utf-8" standalone="yes"?><Relationships xmlns="http://schemas.openxmlformats.org/package/2006/relationships"><Relationship Id="rId1" Type="http://schemas.openxmlformats.org/officeDocument/2006/relationships/slide" Target="../slides/slide98.xml" /><Relationship Id="rId2" Type="http://schemas.openxmlformats.org/officeDocument/2006/relationships/notesMaster" Target="../notesMasters/notesMaster1.xml" /></Relationships>
</file>

<file path=ppt/notesSlides/_rels/notesSlide97.xml.rels>&#65279;<?xml version="1.0" encoding="utf-8" standalone="yes"?><Relationships xmlns="http://schemas.openxmlformats.org/package/2006/relationships"><Relationship Id="rId1" Type="http://schemas.openxmlformats.org/officeDocument/2006/relationships/slide" Target="../slides/slide99.xml" /><Relationship Id="rId2" Type="http://schemas.openxmlformats.org/officeDocument/2006/relationships/notesMaster" Target="../notesMasters/notesMaster1.xml" /></Relationships>
</file>

<file path=ppt/notesSlides/_rels/notesSlide98.xml.rels>&#65279;<?xml version="1.0" encoding="utf-8" standalone="yes"?><Relationships xmlns="http://schemas.openxmlformats.org/package/2006/relationships"><Relationship Id="rId1" Type="http://schemas.openxmlformats.org/officeDocument/2006/relationships/slide" Target="../slides/slide100.xml" /><Relationship Id="rId2" Type="http://schemas.openxmlformats.org/officeDocument/2006/relationships/notesMaster" Target="../notesMasters/notesMaster1.xml" /></Relationships>
</file>

<file path=ppt/notesSlides/_rels/notesSlide99.xml.rels>&#65279;<?xml version="1.0" encoding="utf-8" standalone="yes"?><Relationships xmlns="http://schemas.openxmlformats.org/package/2006/relationships"><Relationship Id="rId1" Type="http://schemas.openxmlformats.org/officeDocument/2006/relationships/slide" Target="../slides/slide101.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1</a:t>
            </a:fld>
            <a:endParaRPr lang="en-US"/>
          </a:p>
        </p:txBody>
      </p:sp>
    </p:spTree>
    <p:extLst>
      <p:ext uri="{BB962C8B-B14F-4D97-AF65-F5344CB8AC3E}">
        <p14:creationId xmlns:p14="http://schemas.microsoft.com/office/powerpoint/2010/main" val="520413203"/>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10</a:t>
            </a:fld>
            <a:endParaRPr lang="en-US"/>
          </a:p>
        </p:txBody>
      </p:sp>
    </p:spTree>
    <p:extLst>
      <p:ext uri="{BB962C8B-B14F-4D97-AF65-F5344CB8AC3E}">
        <p14:creationId xmlns:p14="http://schemas.microsoft.com/office/powerpoint/2010/main" val="3117479803"/>
      </p:ext>
    </p:extLst>
  </p:cSld>
  <p:clrMapOvr>
    <a:masterClrMapping/>
  </p:clrMapOvr>
</p:notes>
</file>

<file path=ppt/notesSlides/notesSlide10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102</a:t>
            </a:fld>
            <a:endParaRPr lang="en-US"/>
          </a:p>
        </p:txBody>
      </p:sp>
    </p:spTree>
    <p:extLst>
      <p:ext uri="{BB962C8B-B14F-4D97-AF65-F5344CB8AC3E}">
        <p14:creationId xmlns:p14="http://schemas.microsoft.com/office/powerpoint/2010/main" val="383763893"/>
      </p:ext>
    </p:extLst>
  </p:cSld>
  <p:clrMapOvr>
    <a:masterClrMapping/>
  </p:clrMapOvr>
</p:notes>
</file>

<file path=ppt/notesSlides/notesSlide10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103</a:t>
            </a:fld>
            <a:endParaRPr lang="en-US"/>
          </a:p>
        </p:txBody>
      </p:sp>
    </p:spTree>
    <p:extLst>
      <p:ext uri="{BB962C8B-B14F-4D97-AF65-F5344CB8AC3E}">
        <p14:creationId xmlns:p14="http://schemas.microsoft.com/office/powerpoint/2010/main" val="1384901131"/>
      </p:ext>
    </p:extLst>
  </p:cSld>
  <p:clrMapOvr>
    <a:masterClrMapping/>
  </p:clrMapOvr>
</p:notes>
</file>

<file path=ppt/notesSlides/notesSlide10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104</a:t>
            </a:fld>
            <a:endParaRPr lang="en-US"/>
          </a:p>
        </p:txBody>
      </p:sp>
    </p:spTree>
    <p:extLst>
      <p:ext uri="{BB962C8B-B14F-4D97-AF65-F5344CB8AC3E}">
        <p14:creationId xmlns:p14="http://schemas.microsoft.com/office/powerpoint/2010/main" val="2682854416"/>
      </p:ext>
    </p:extLst>
  </p:cSld>
  <p:clrMapOvr>
    <a:masterClrMapping/>
  </p:clrMapOvr>
</p:notes>
</file>

<file path=ppt/notesSlides/notesSlide10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105</a:t>
            </a:fld>
            <a:endParaRPr lang="en-US"/>
          </a:p>
        </p:txBody>
      </p:sp>
    </p:spTree>
    <p:extLst>
      <p:ext uri="{BB962C8B-B14F-4D97-AF65-F5344CB8AC3E}">
        <p14:creationId xmlns:p14="http://schemas.microsoft.com/office/powerpoint/2010/main" val="2454117496"/>
      </p:ext>
    </p:extLst>
  </p:cSld>
  <p:clrMapOvr>
    <a:masterClrMapping/>
  </p:clrMapOvr>
</p:notes>
</file>

<file path=ppt/notesSlides/notesSlide10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106</a:t>
            </a:fld>
            <a:endParaRPr lang="en-US"/>
          </a:p>
        </p:txBody>
      </p:sp>
    </p:spTree>
    <p:extLst>
      <p:ext uri="{BB962C8B-B14F-4D97-AF65-F5344CB8AC3E}">
        <p14:creationId xmlns:p14="http://schemas.microsoft.com/office/powerpoint/2010/main" val="1315770487"/>
      </p:ext>
    </p:extLst>
  </p:cSld>
  <p:clrMapOvr>
    <a:masterClrMapping/>
  </p:clrMapOvr>
</p:notes>
</file>

<file path=ppt/notesSlides/notesSlide10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107</a:t>
            </a:fld>
            <a:endParaRPr lang="en-US"/>
          </a:p>
        </p:txBody>
      </p:sp>
    </p:spTree>
    <p:extLst>
      <p:ext uri="{BB962C8B-B14F-4D97-AF65-F5344CB8AC3E}">
        <p14:creationId xmlns:p14="http://schemas.microsoft.com/office/powerpoint/2010/main" val="2602331930"/>
      </p:ext>
    </p:extLst>
  </p:cSld>
  <p:clrMapOvr>
    <a:masterClrMapping/>
  </p:clrMapOvr>
</p:notes>
</file>

<file path=ppt/notesSlides/notesSlide10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108</a:t>
            </a:fld>
            <a:endParaRPr lang="en-US"/>
          </a:p>
        </p:txBody>
      </p:sp>
    </p:spTree>
    <p:extLst>
      <p:ext uri="{BB962C8B-B14F-4D97-AF65-F5344CB8AC3E}">
        <p14:creationId xmlns:p14="http://schemas.microsoft.com/office/powerpoint/2010/main" val="573694007"/>
      </p:ext>
    </p:extLst>
  </p:cSld>
  <p:clrMapOvr>
    <a:masterClrMapping/>
  </p:clrMapOvr>
</p:notes>
</file>

<file path=ppt/notesSlides/notesSlide10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109</a:t>
            </a:fld>
            <a:endParaRPr lang="en-US"/>
          </a:p>
        </p:txBody>
      </p:sp>
    </p:spTree>
    <p:extLst>
      <p:ext uri="{BB962C8B-B14F-4D97-AF65-F5344CB8AC3E}">
        <p14:creationId xmlns:p14="http://schemas.microsoft.com/office/powerpoint/2010/main" val="3579878239"/>
      </p:ext>
    </p:extLst>
  </p:cSld>
  <p:clrMapOvr>
    <a:masterClrMapping/>
  </p:clrMapOvr>
</p:notes>
</file>

<file path=ppt/notesSlides/notesSlide10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110</a:t>
            </a:fld>
            <a:endParaRPr lang="en-US"/>
          </a:p>
        </p:txBody>
      </p:sp>
    </p:spTree>
    <p:extLst>
      <p:ext uri="{BB962C8B-B14F-4D97-AF65-F5344CB8AC3E}">
        <p14:creationId xmlns:p14="http://schemas.microsoft.com/office/powerpoint/2010/main" val="1950732425"/>
      </p:ext>
    </p:extLst>
  </p:cSld>
  <p:clrMapOvr>
    <a:masterClrMapping/>
  </p:clrMapOvr>
</p:notes>
</file>

<file path=ppt/notesSlides/notesSlide10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111</a:t>
            </a:fld>
            <a:endParaRPr lang="en-US"/>
          </a:p>
        </p:txBody>
      </p:sp>
    </p:spTree>
    <p:extLst>
      <p:ext uri="{BB962C8B-B14F-4D97-AF65-F5344CB8AC3E}">
        <p14:creationId xmlns:p14="http://schemas.microsoft.com/office/powerpoint/2010/main" val="1641837824"/>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11</a:t>
            </a:fld>
            <a:endParaRPr lang="en-US"/>
          </a:p>
        </p:txBody>
      </p:sp>
    </p:spTree>
    <p:extLst>
      <p:ext uri="{BB962C8B-B14F-4D97-AF65-F5344CB8AC3E}">
        <p14:creationId xmlns:p14="http://schemas.microsoft.com/office/powerpoint/2010/main" val="3345423665"/>
      </p:ext>
    </p:extLst>
  </p:cSld>
  <p:clrMapOvr>
    <a:masterClrMapping/>
  </p:clrMapOvr>
</p:notes>
</file>

<file path=ppt/notesSlides/notesSlide1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112</a:t>
            </a:fld>
            <a:endParaRPr lang="en-US"/>
          </a:p>
        </p:txBody>
      </p:sp>
    </p:spTree>
    <p:extLst>
      <p:ext uri="{BB962C8B-B14F-4D97-AF65-F5344CB8AC3E}">
        <p14:creationId xmlns:p14="http://schemas.microsoft.com/office/powerpoint/2010/main" val="1595989890"/>
      </p:ext>
    </p:extLst>
  </p:cSld>
  <p:clrMapOvr>
    <a:masterClrMapping/>
  </p:clrMapOvr>
</p:notes>
</file>

<file path=ppt/notesSlides/notesSlide1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113</a:t>
            </a:fld>
            <a:endParaRPr lang="en-US"/>
          </a:p>
        </p:txBody>
      </p:sp>
    </p:spTree>
    <p:extLst>
      <p:ext uri="{BB962C8B-B14F-4D97-AF65-F5344CB8AC3E}">
        <p14:creationId xmlns:p14="http://schemas.microsoft.com/office/powerpoint/2010/main" val="589999893"/>
      </p:ext>
    </p:extLst>
  </p:cSld>
  <p:clrMapOvr>
    <a:masterClrMapping/>
  </p:clrMapOvr>
</p:notes>
</file>

<file path=ppt/notesSlides/notesSlide1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114</a:t>
            </a:fld>
            <a:endParaRPr lang="en-US"/>
          </a:p>
        </p:txBody>
      </p:sp>
    </p:spTree>
    <p:extLst>
      <p:ext uri="{BB962C8B-B14F-4D97-AF65-F5344CB8AC3E}">
        <p14:creationId xmlns:p14="http://schemas.microsoft.com/office/powerpoint/2010/main" val="2841157596"/>
      </p:ext>
    </p:extLst>
  </p:cSld>
  <p:clrMapOvr>
    <a:masterClrMapping/>
  </p:clrMapOvr>
</p:notes>
</file>

<file path=ppt/notesSlides/notesSlide1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115</a:t>
            </a:fld>
            <a:endParaRPr lang="en-US"/>
          </a:p>
        </p:txBody>
      </p:sp>
    </p:spTree>
    <p:extLst>
      <p:ext uri="{BB962C8B-B14F-4D97-AF65-F5344CB8AC3E}">
        <p14:creationId xmlns:p14="http://schemas.microsoft.com/office/powerpoint/2010/main" val="1645087613"/>
      </p:ext>
    </p:extLst>
  </p:cSld>
  <p:clrMapOvr>
    <a:masterClrMapping/>
  </p:clrMapOvr>
</p:notes>
</file>

<file path=ppt/notesSlides/notesSlide1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116</a:t>
            </a:fld>
            <a:endParaRPr lang="en-US"/>
          </a:p>
        </p:txBody>
      </p:sp>
    </p:spTree>
    <p:extLst>
      <p:ext uri="{BB962C8B-B14F-4D97-AF65-F5344CB8AC3E}">
        <p14:creationId xmlns:p14="http://schemas.microsoft.com/office/powerpoint/2010/main" val="2121281894"/>
      </p:ext>
    </p:extLst>
  </p:cSld>
  <p:clrMapOvr>
    <a:masterClrMapping/>
  </p:clrMapOvr>
</p:notes>
</file>

<file path=ppt/notesSlides/notesSlide1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117</a:t>
            </a:fld>
            <a:endParaRPr lang="en-US"/>
          </a:p>
        </p:txBody>
      </p:sp>
    </p:spTree>
    <p:extLst>
      <p:ext uri="{BB962C8B-B14F-4D97-AF65-F5344CB8AC3E}">
        <p14:creationId xmlns:p14="http://schemas.microsoft.com/office/powerpoint/2010/main" val="1196657434"/>
      </p:ext>
    </p:extLst>
  </p:cSld>
  <p:clrMapOvr>
    <a:masterClrMapping/>
  </p:clrMapOvr>
</p:notes>
</file>

<file path=ppt/notesSlides/notesSlide1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118</a:t>
            </a:fld>
            <a:endParaRPr lang="en-US"/>
          </a:p>
        </p:txBody>
      </p:sp>
    </p:spTree>
    <p:extLst>
      <p:ext uri="{BB962C8B-B14F-4D97-AF65-F5344CB8AC3E}">
        <p14:creationId xmlns:p14="http://schemas.microsoft.com/office/powerpoint/2010/main" val="45508641"/>
      </p:ext>
    </p:extLst>
  </p:cSld>
  <p:clrMapOvr>
    <a:masterClrMapping/>
  </p:clrMapOvr>
</p:notes>
</file>

<file path=ppt/notesSlides/notesSlide1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F22EC272-CD85-4F33-A211-4DF9CEB1DBD2}" type="slidenum">
              <a:rPr lang="en-US" altLang="en-US" sz="1200" b="0" smtClean="0"/>
              <a:pPr eaLnBrk="1" hangingPunct="1"/>
              <a:t>119</a:t>
            </a:fld>
            <a:endParaRPr lang="en-US" altLang="en-US" sz="1200" b="0"/>
          </a:p>
        </p:txBody>
      </p:sp>
      <p:sp>
        <p:nvSpPr>
          <p:cNvPr id="35843"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endParaRPr lang="en-US" altLang="en-US"/>
          </a:p>
        </p:txBody>
      </p:sp>
      <p:sp>
        <p:nvSpPr>
          <p:cNvPr id="35844" name="Rectangle 3"/>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r"/>
            <a:r>
              <a:rPr lang="en-US" altLang="en-US" sz="1200" b="0">
                <a:latin typeface="Times New Roman" pitchFamily="18" charset="0"/>
              </a:rPr>
              <a:t>4</a:t>
            </a:r>
          </a:p>
        </p:txBody>
      </p:sp>
      <p:sp>
        <p:nvSpPr>
          <p:cNvPr id="35845" name="Rectangle 4"/>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endParaRPr lang="en-US" altLang="en-US"/>
          </a:p>
        </p:txBody>
      </p:sp>
      <p:sp>
        <p:nvSpPr>
          <p:cNvPr id="35846"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endParaRPr lang="en-US" altLang="en-US"/>
          </a:p>
        </p:txBody>
      </p:sp>
      <p:sp>
        <p:nvSpPr>
          <p:cNvPr id="35847" name="Rectangle 6"/>
          <p:cNvSpPr>
            <a:spLocks noGrp="1" noRot="1" noChangeAspect="1" noChangeArrowheads="1" noTextEdit="1"/>
          </p:cNvSpPr>
          <p:nvPr>
            <p:ph type="sldImg"/>
          </p:nvPr>
        </p:nvSpPr>
        <p:spPr>
          <a:xfrm>
            <a:off x="1150938" y="692150"/>
            <a:ext cx="4556125" cy="3416300"/>
          </a:xfrm>
          <a:ln w="12700" cap="flat"/>
        </p:spPr>
      </p:sp>
      <p:sp>
        <p:nvSpPr>
          <p:cNvPr id="35848" name="Rectangle 7"/>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en-US" altLang="en-US"/>
          </a:p>
        </p:txBody>
      </p:sp>
    </p:spTree>
    <p:extLst>
      <p:ext uri="{BB962C8B-B14F-4D97-AF65-F5344CB8AC3E}">
        <p14:creationId xmlns:p14="http://schemas.microsoft.com/office/powerpoint/2010/main" val="1995074649"/>
      </p:ext>
    </p:extLst>
  </p:cSld>
  <p:clrMapOvr>
    <a:masterClrMapping/>
  </p:clrMapOvr>
</p:notes>
</file>

<file path=ppt/notesSlides/notesSlide1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120</a:t>
            </a:fld>
            <a:endParaRPr lang="en-US"/>
          </a:p>
        </p:txBody>
      </p:sp>
    </p:spTree>
    <p:extLst>
      <p:ext uri="{BB962C8B-B14F-4D97-AF65-F5344CB8AC3E}">
        <p14:creationId xmlns:p14="http://schemas.microsoft.com/office/powerpoint/2010/main" val="235154253"/>
      </p:ext>
    </p:extLst>
  </p:cSld>
  <p:clrMapOvr>
    <a:masterClrMapping/>
  </p:clrMapOvr>
</p:notes>
</file>

<file path=ppt/notesSlides/notesSlide1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121</a:t>
            </a:fld>
            <a:endParaRPr lang="en-US"/>
          </a:p>
        </p:txBody>
      </p:sp>
    </p:spTree>
    <p:extLst>
      <p:ext uri="{BB962C8B-B14F-4D97-AF65-F5344CB8AC3E}">
        <p14:creationId xmlns:p14="http://schemas.microsoft.com/office/powerpoint/2010/main" val="806120869"/>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12</a:t>
            </a:fld>
            <a:endParaRPr lang="en-US"/>
          </a:p>
        </p:txBody>
      </p:sp>
    </p:spTree>
    <p:extLst>
      <p:ext uri="{BB962C8B-B14F-4D97-AF65-F5344CB8AC3E}">
        <p14:creationId xmlns:p14="http://schemas.microsoft.com/office/powerpoint/2010/main" val="3932104733"/>
      </p:ext>
    </p:extLst>
  </p:cSld>
  <p:clrMapOvr>
    <a:masterClrMapping/>
  </p:clrMapOvr>
</p:notes>
</file>

<file path=ppt/notesSlides/notesSlide1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122</a:t>
            </a:fld>
            <a:endParaRPr lang="en-US"/>
          </a:p>
        </p:txBody>
      </p:sp>
    </p:spTree>
    <p:extLst>
      <p:ext uri="{BB962C8B-B14F-4D97-AF65-F5344CB8AC3E}">
        <p14:creationId xmlns:p14="http://schemas.microsoft.com/office/powerpoint/2010/main" val="2298400942"/>
      </p:ext>
    </p:extLst>
  </p:cSld>
  <p:clrMapOvr>
    <a:masterClrMapping/>
  </p:clrMapOvr>
</p:notes>
</file>

<file path=ppt/notesSlides/notesSlide1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123</a:t>
            </a:fld>
            <a:endParaRPr lang="en-US"/>
          </a:p>
        </p:txBody>
      </p:sp>
    </p:spTree>
    <p:extLst>
      <p:ext uri="{BB962C8B-B14F-4D97-AF65-F5344CB8AC3E}">
        <p14:creationId xmlns:p14="http://schemas.microsoft.com/office/powerpoint/2010/main" val="3997504151"/>
      </p:ext>
    </p:extLst>
  </p:cSld>
  <p:clrMapOvr>
    <a:masterClrMapping/>
  </p:clrMapOvr>
</p:notes>
</file>

<file path=ppt/notesSlides/notesSlide1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124</a:t>
            </a:fld>
            <a:endParaRPr lang="en-US"/>
          </a:p>
        </p:txBody>
      </p:sp>
    </p:spTree>
    <p:extLst>
      <p:ext uri="{BB962C8B-B14F-4D97-AF65-F5344CB8AC3E}">
        <p14:creationId xmlns:p14="http://schemas.microsoft.com/office/powerpoint/2010/main" val="1656866801"/>
      </p:ext>
    </p:extLst>
  </p:cSld>
  <p:clrMapOvr>
    <a:masterClrMapping/>
  </p:clrMapOvr>
</p:notes>
</file>

<file path=ppt/notesSlides/notesSlide1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125</a:t>
            </a:fld>
            <a:endParaRPr lang="en-US"/>
          </a:p>
        </p:txBody>
      </p:sp>
    </p:spTree>
    <p:extLst>
      <p:ext uri="{BB962C8B-B14F-4D97-AF65-F5344CB8AC3E}">
        <p14:creationId xmlns:p14="http://schemas.microsoft.com/office/powerpoint/2010/main" val="3944101721"/>
      </p:ext>
    </p:extLst>
  </p:cSld>
  <p:clrMapOvr>
    <a:masterClrMapping/>
  </p:clrMapOvr>
</p:notes>
</file>

<file path=ppt/notesSlides/notesSlide1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126</a:t>
            </a:fld>
            <a:endParaRPr lang="en-US"/>
          </a:p>
        </p:txBody>
      </p:sp>
    </p:spTree>
    <p:extLst>
      <p:ext uri="{BB962C8B-B14F-4D97-AF65-F5344CB8AC3E}">
        <p14:creationId xmlns:p14="http://schemas.microsoft.com/office/powerpoint/2010/main" val="1461922430"/>
      </p:ext>
    </p:extLst>
  </p:cSld>
  <p:clrMapOvr>
    <a:masterClrMapping/>
  </p:clrMapOvr>
</p:notes>
</file>

<file path=ppt/notesSlides/notesSlide1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127</a:t>
            </a:fld>
            <a:endParaRPr lang="en-US"/>
          </a:p>
        </p:txBody>
      </p:sp>
    </p:spTree>
    <p:extLst>
      <p:ext uri="{BB962C8B-B14F-4D97-AF65-F5344CB8AC3E}">
        <p14:creationId xmlns:p14="http://schemas.microsoft.com/office/powerpoint/2010/main" val="2124546310"/>
      </p:ext>
    </p:extLst>
  </p:cSld>
  <p:clrMapOvr>
    <a:masterClrMapping/>
  </p:clrMapOvr>
</p:notes>
</file>

<file path=ppt/notesSlides/notesSlide1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128</a:t>
            </a:fld>
            <a:endParaRPr lang="en-US"/>
          </a:p>
        </p:txBody>
      </p:sp>
    </p:spTree>
    <p:extLst>
      <p:ext uri="{BB962C8B-B14F-4D97-AF65-F5344CB8AC3E}">
        <p14:creationId xmlns:p14="http://schemas.microsoft.com/office/powerpoint/2010/main" val="1281884641"/>
      </p:ext>
    </p:extLst>
  </p:cSld>
  <p:clrMapOvr>
    <a:masterClrMapping/>
  </p:clrMapOvr>
</p:notes>
</file>

<file path=ppt/notesSlides/notesSlide1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129</a:t>
            </a:fld>
            <a:endParaRPr lang="en-US"/>
          </a:p>
        </p:txBody>
      </p:sp>
    </p:spTree>
    <p:extLst>
      <p:ext uri="{BB962C8B-B14F-4D97-AF65-F5344CB8AC3E}">
        <p14:creationId xmlns:p14="http://schemas.microsoft.com/office/powerpoint/2010/main" val="1331016790"/>
      </p:ext>
    </p:extLst>
  </p:cSld>
  <p:clrMapOvr>
    <a:masterClrMapping/>
  </p:clrMapOvr>
</p:notes>
</file>

<file path=ppt/notesSlides/notesSlide1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130</a:t>
            </a:fld>
            <a:endParaRPr lang="en-US"/>
          </a:p>
        </p:txBody>
      </p:sp>
    </p:spTree>
    <p:extLst>
      <p:ext uri="{BB962C8B-B14F-4D97-AF65-F5344CB8AC3E}">
        <p14:creationId xmlns:p14="http://schemas.microsoft.com/office/powerpoint/2010/main" val="3988544215"/>
      </p:ext>
    </p:extLst>
  </p:cSld>
  <p:clrMapOvr>
    <a:masterClrMapping/>
  </p:clrMapOvr>
</p:notes>
</file>

<file path=ppt/notesSlides/notesSlide1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131</a:t>
            </a:fld>
            <a:endParaRPr lang="en-US"/>
          </a:p>
        </p:txBody>
      </p:sp>
    </p:spTree>
    <p:extLst>
      <p:ext uri="{BB962C8B-B14F-4D97-AF65-F5344CB8AC3E}">
        <p14:creationId xmlns:p14="http://schemas.microsoft.com/office/powerpoint/2010/main" val="3758210477"/>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13</a:t>
            </a:fld>
            <a:endParaRPr lang="en-US"/>
          </a:p>
        </p:txBody>
      </p:sp>
    </p:spTree>
    <p:extLst>
      <p:ext uri="{BB962C8B-B14F-4D97-AF65-F5344CB8AC3E}">
        <p14:creationId xmlns:p14="http://schemas.microsoft.com/office/powerpoint/2010/main" val="2754208518"/>
      </p:ext>
    </p:extLst>
  </p:cSld>
  <p:clrMapOvr>
    <a:masterClrMapping/>
  </p:clrMapOvr>
</p:notes>
</file>

<file path=ppt/notesSlides/notesSlide1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132</a:t>
            </a:fld>
            <a:endParaRPr lang="en-US"/>
          </a:p>
        </p:txBody>
      </p:sp>
    </p:spTree>
    <p:extLst>
      <p:ext uri="{BB962C8B-B14F-4D97-AF65-F5344CB8AC3E}">
        <p14:creationId xmlns:p14="http://schemas.microsoft.com/office/powerpoint/2010/main" val="2914042397"/>
      </p:ext>
    </p:extLst>
  </p:cSld>
  <p:clrMapOvr>
    <a:masterClrMapping/>
  </p:clrMapOvr>
</p:notes>
</file>

<file path=ppt/notesSlides/notesSlide1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133</a:t>
            </a:fld>
            <a:endParaRPr lang="en-US"/>
          </a:p>
        </p:txBody>
      </p:sp>
    </p:spTree>
    <p:extLst>
      <p:ext uri="{BB962C8B-B14F-4D97-AF65-F5344CB8AC3E}">
        <p14:creationId xmlns:p14="http://schemas.microsoft.com/office/powerpoint/2010/main" val="71625021"/>
      </p:ext>
    </p:extLst>
  </p:cSld>
  <p:clrMapOvr>
    <a:masterClrMapping/>
  </p:clrMapOvr>
</p:notes>
</file>

<file path=ppt/notesSlides/notesSlide1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134</a:t>
            </a:fld>
            <a:endParaRPr lang="en-US"/>
          </a:p>
        </p:txBody>
      </p:sp>
    </p:spTree>
    <p:extLst>
      <p:ext uri="{BB962C8B-B14F-4D97-AF65-F5344CB8AC3E}">
        <p14:creationId xmlns:p14="http://schemas.microsoft.com/office/powerpoint/2010/main" val="3403404913"/>
      </p:ext>
    </p:extLst>
  </p:cSld>
  <p:clrMapOvr>
    <a:masterClrMapping/>
  </p:clrMapOvr>
</p:notes>
</file>

<file path=ppt/notesSlides/notesSlide1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135</a:t>
            </a:fld>
            <a:endParaRPr lang="en-US"/>
          </a:p>
        </p:txBody>
      </p:sp>
    </p:spTree>
    <p:extLst>
      <p:ext uri="{BB962C8B-B14F-4D97-AF65-F5344CB8AC3E}">
        <p14:creationId xmlns:p14="http://schemas.microsoft.com/office/powerpoint/2010/main" val="2255344336"/>
      </p:ext>
    </p:extLst>
  </p:cSld>
  <p:clrMapOvr>
    <a:masterClrMapping/>
  </p:clrMapOvr>
</p:notes>
</file>

<file path=ppt/notesSlides/notesSlide1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136</a:t>
            </a:fld>
            <a:endParaRPr lang="en-US"/>
          </a:p>
        </p:txBody>
      </p:sp>
    </p:spTree>
    <p:extLst>
      <p:ext uri="{BB962C8B-B14F-4D97-AF65-F5344CB8AC3E}">
        <p14:creationId xmlns:p14="http://schemas.microsoft.com/office/powerpoint/2010/main" val="2790277802"/>
      </p:ext>
    </p:extLst>
  </p:cSld>
  <p:clrMapOvr>
    <a:masterClrMapping/>
  </p:clrMapOvr>
</p:notes>
</file>

<file path=ppt/notesSlides/notesSlide1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137</a:t>
            </a:fld>
            <a:endParaRPr lang="en-US"/>
          </a:p>
        </p:txBody>
      </p:sp>
    </p:spTree>
    <p:extLst>
      <p:ext uri="{BB962C8B-B14F-4D97-AF65-F5344CB8AC3E}">
        <p14:creationId xmlns:p14="http://schemas.microsoft.com/office/powerpoint/2010/main" val="1646000726"/>
      </p:ext>
    </p:extLst>
  </p:cSld>
  <p:clrMapOvr>
    <a:masterClrMapping/>
  </p:clrMapOvr>
</p:notes>
</file>

<file path=ppt/notesSlides/notesSlide1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138</a:t>
            </a:fld>
            <a:endParaRPr lang="en-US"/>
          </a:p>
        </p:txBody>
      </p:sp>
    </p:spTree>
    <p:extLst>
      <p:ext uri="{BB962C8B-B14F-4D97-AF65-F5344CB8AC3E}">
        <p14:creationId xmlns:p14="http://schemas.microsoft.com/office/powerpoint/2010/main" val="3161607294"/>
      </p:ext>
    </p:extLst>
  </p:cSld>
  <p:clrMapOvr>
    <a:masterClrMapping/>
  </p:clrMapOvr>
</p:notes>
</file>

<file path=ppt/notesSlides/notesSlide1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139</a:t>
            </a:fld>
            <a:endParaRPr lang="en-US"/>
          </a:p>
        </p:txBody>
      </p:sp>
    </p:spTree>
    <p:extLst>
      <p:ext uri="{BB962C8B-B14F-4D97-AF65-F5344CB8AC3E}">
        <p14:creationId xmlns:p14="http://schemas.microsoft.com/office/powerpoint/2010/main" val="3004909122"/>
      </p:ext>
    </p:extLst>
  </p:cSld>
  <p:clrMapOvr>
    <a:masterClrMapping/>
  </p:clrMapOvr>
</p:notes>
</file>

<file path=ppt/notesSlides/notesSlide1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140</a:t>
            </a:fld>
            <a:endParaRPr lang="en-US"/>
          </a:p>
        </p:txBody>
      </p:sp>
    </p:spTree>
    <p:extLst>
      <p:ext uri="{BB962C8B-B14F-4D97-AF65-F5344CB8AC3E}">
        <p14:creationId xmlns:p14="http://schemas.microsoft.com/office/powerpoint/2010/main" val="138337428"/>
      </p:ext>
    </p:extLst>
  </p:cSld>
  <p:clrMapOvr>
    <a:masterClrMapping/>
  </p:clrMapOvr>
</p:notes>
</file>

<file path=ppt/notesSlides/notesSlide1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141</a:t>
            </a:fld>
            <a:endParaRPr lang="en-US"/>
          </a:p>
        </p:txBody>
      </p:sp>
    </p:spTree>
    <p:extLst>
      <p:ext uri="{BB962C8B-B14F-4D97-AF65-F5344CB8AC3E}">
        <p14:creationId xmlns:p14="http://schemas.microsoft.com/office/powerpoint/2010/main" val="1547391239"/>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14</a:t>
            </a:fld>
            <a:endParaRPr lang="en-US"/>
          </a:p>
        </p:txBody>
      </p:sp>
    </p:spTree>
    <p:extLst>
      <p:ext uri="{BB962C8B-B14F-4D97-AF65-F5344CB8AC3E}">
        <p14:creationId xmlns:p14="http://schemas.microsoft.com/office/powerpoint/2010/main" val="11403117"/>
      </p:ext>
    </p:extLst>
  </p:cSld>
  <p:clrMapOvr>
    <a:masterClrMapping/>
  </p:clrMapOvr>
</p:notes>
</file>

<file path=ppt/notesSlides/notesSlide1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142</a:t>
            </a:fld>
            <a:endParaRPr lang="en-US"/>
          </a:p>
        </p:txBody>
      </p:sp>
    </p:spTree>
    <p:extLst>
      <p:ext uri="{BB962C8B-B14F-4D97-AF65-F5344CB8AC3E}">
        <p14:creationId xmlns:p14="http://schemas.microsoft.com/office/powerpoint/2010/main" val="3592997781"/>
      </p:ext>
    </p:extLst>
  </p:cSld>
  <p:clrMapOvr>
    <a:masterClrMapping/>
  </p:clrMapOvr>
</p:notes>
</file>

<file path=ppt/notesSlides/notesSlide1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143</a:t>
            </a:fld>
            <a:endParaRPr lang="en-US"/>
          </a:p>
        </p:txBody>
      </p:sp>
    </p:spTree>
    <p:extLst>
      <p:ext uri="{BB962C8B-B14F-4D97-AF65-F5344CB8AC3E}">
        <p14:creationId xmlns:p14="http://schemas.microsoft.com/office/powerpoint/2010/main" val="2110527543"/>
      </p:ext>
    </p:extLst>
  </p:cSld>
  <p:clrMapOvr>
    <a:masterClrMapping/>
  </p:clrMapOvr>
</p:notes>
</file>

<file path=ppt/notesSlides/notesSlide1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144</a:t>
            </a:fld>
            <a:endParaRPr lang="en-US"/>
          </a:p>
        </p:txBody>
      </p:sp>
    </p:spTree>
    <p:extLst>
      <p:ext uri="{BB962C8B-B14F-4D97-AF65-F5344CB8AC3E}">
        <p14:creationId xmlns:p14="http://schemas.microsoft.com/office/powerpoint/2010/main" val="863432040"/>
      </p:ext>
    </p:extLst>
  </p:cSld>
  <p:clrMapOvr>
    <a:masterClrMapping/>
  </p:clrMapOvr>
</p:notes>
</file>

<file path=ppt/notesSlides/notesSlide1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145</a:t>
            </a:fld>
            <a:endParaRPr lang="en-US"/>
          </a:p>
        </p:txBody>
      </p:sp>
    </p:spTree>
    <p:extLst>
      <p:ext uri="{BB962C8B-B14F-4D97-AF65-F5344CB8AC3E}">
        <p14:creationId xmlns:p14="http://schemas.microsoft.com/office/powerpoint/2010/main" val="4064442221"/>
      </p:ext>
    </p:extLst>
  </p:cSld>
  <p:clrMapOvr>
    <a:masterClrMapping/>
  </p:clrMapOvr>
</p:notes>
</file>

<file path=ppt/notesSlides/notesSlide1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146</a:t>
            </a:fld>
            <a:endParaRPr lang="en-US"/>
          </a:p>
        </p:txBody>
      </p:sp>
    </p:spTree>
    <p:extLst>
      <p:ext uri="{BB962C8B-B14F-4D97-AF65-F5344CB8AC3E}">
        <p14:creationId xmlns:p14="http://schemas.microsoft.com/office/powerpoint/2010/main" val="1139974888"/>
      </p:ext>
    </p:extLst>
  </p:cSld>
  <p:clrMapOvr>
    <a:masterClrMapping/>
  </p:clrMapOvr>
</p:notes>
</file>

<file path=ppt/notesSlides/notesSlide1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147</a:t>
            </a:fld>
            <a:endParaRPr lang="en-US"/>
          </a:p>
        </p:txBody>
      </p:sp>
    </p:spTree>
    <p:extLst>
      <p:ext uri="{BB962C8B-B14F-4D97-AF65-F5344CB8AC3E}">
        <p14:creationId xmlns:p14="http://schemas.microsoft.com/office/powerpoint/2010/main" val="1825999356"/>
      </p:ext>
    </p:extLst>
  </p:cSld>
  <p:clrMapOvr>
    <a:masterClrMapping/>
  </p:clrMapOvr>
</p:notes>
</file>

<file path=ppt/notesSlides/notesSlide1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148</a:t>
            </a:fld>
            <a:endParaRPr lang="en-US"/>
          </a:p>
        </p:txBody>
      </p:sp>
    </p:spTree>
    <p:extLst>
      <p:ext uri="{BB962C8B-B14F-4D97-AF65-F5344CB8AC3E}">
        <p14:creationId xmlns:p14="http://schemas.microsoft.com/office/powerpoint/2010/main" val="1990892893"/>
      </p:ext>
    </p:extLst>
  </p:cSld>
  <p:clrMapOvr>
    <a:masterClrMapping/>
  </p:clrMapOvr>
</p:notes>
</file>

<file path=ppt/notesSlides/notesSlide1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149</a:t>
            </a:fld>
            <a:endParaRPr lang="en-US"/>
          </a:p>
        </p:txBody>
      </p:sp>
    </p:spTree>
    <p:extLst>
      <p:ext uri="{BB962C8B-B14F-4D97-AF65-F5344CB8AC3E}">
        <p14:creationId xmlns:p14="http://schemas.microsoft.com/office/powerpoint/2010/main" val="397512698"/>
      </p:ext>
    </p:extLst>
  </p:cSld>
  <p:clrMapOvr>
    <a:masterClrMapping/>
  </p:clrMapOvr>
</p:notes>
</file>

<file path=ppt/notesSlides/notesSlide1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150</a:t>
            </a:fld>
            <a:endParaRPr lang="en-US"/>
          </a:p>
        </p:txBody>
      </p:sp>
    </p:spTree>
    <p:extLst>
      <p:ext uri="{BB962C8B-B14F-4D97-AF65-F5344CB8AC3E}">
        <p14:creationId xmlns:p14="http://schemas.microsoft.com/office/powerpoint/2010/main" val="1580388846"/>
      </p:ext>
    </p:extLst>
  </p:cSld>
  <p:clrMapOvr>
    <a:masterClrMapping/>
  </p:clrMapOvr>
</p:notes>
</file>

<file path=ppt/notesSlides/notesSlide1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151</a:t>
            </a:fld>
            <a:endParaRPr lang="en-US"/>
          </a:p>
        </p:txBody>
      </p:sp>
    </p:spTree>
    <p:extLst>
      <p:ext uri="{BB962C8B-B14F-4D97-AF65-F5344CB8AC3E}">
        <p14:creationId xmlns:p14="http://schemas.microsoft.com/office/powerpoint/2010/main" val="3823819731"/>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15</a:t>
            </a:fld>
            <a:endParaRPr lang="en-US"/>
          </a:p>
        </p:txBody>
      </p:sp>
    </p:spTree>
    <p:extLst>
      <p:ext uri="{BB962C8B-B14F-4D97-AF65-F5344CB8AC3E}">
        <p14:creationId xmlns:p14="http://schemas.microsoft.com/office/powerpoint/2010/main" val="1111636968"/>
      </p:ext>
    </p:extLst>
  </p:cSld>
  <p:clrMapOvr>
    <a:masterClrMapping/>
  </p:clrMapOvr>
</p:notes>
</file>

<file path=ppt/notesSlides/notesSlide1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152</a:t>
            </a:fld>
            <a:endParaRPr lang="en-US"/>
          </a:p>
        </p:txBody>
      </p:sp>
    </p:spTree>
    <p:extLst>
      <p:ext uri="{BB962C8B-B14F-4D97-AF65-F5344CB8AC3E}">
        <p14:creationId xmlns:p14="http://schemas.microsoft.com/office/powerpoint/2010/main" val="2308121009"/>
      </p:ext>
    </p:extLst>
  </p:cSld>
  <p:clrMapOvr>
    <a:masterClrMapping/>
  </p:clrMapOvr>
</p:notes>
</file>

<file path=ppt/notesSlides/notesSlide1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153</a:t>
            </a:fld>
            <a:endParaRPr lang="en-US"/>
          </a:p>
        </p:txBody>
      </p:sp>
    </p:spTree>
    <p:extLst>
      <p:ext uri="{BB962C8B-B14F-4D97-AF65-F5344CB8AC3E}">
        <p14:creationId xmlns:p14="http://schemas.microsoft.com/office/powerpoint/2010/main" val="2179413404"/>
      </p:ext>
    </p:extLst>
  </p:cSld>
  <p:clrMapOvr>
    <a:masterClrMapping/>
  </p:clrMapOvr>
</p:notes>
</file>

<file path=ppt/notesSlides/notesSlide1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154</a:t>
            </a:fld>
            <a:endParaRPr lang="en-US"/>
          </a:p>
        </p:txBody>
      </p:sp>
    </p:spTree>
    <p:extLst>
      <p:ext uri="{BB962C8B-B14F-4D97-AF65-F5344CB8AC3E}">
        <p14:creationId xmlns:p14="http://schemas.microsoft.com/office/powerpoint/2010/main" val="1841588865"/>
      </p:ext>
    </p:extLst>
  </p:cSld>
  <p:clrMapOvr>
    <a:masterClrMapping/>
  </p:clrMapOvr>
</p:notes>
</file>

<file path=ppt/notesSlides/notesSlide1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155</a:t>
            </a:fld>
            <a:endParaRPr lang="en-US"/>
          </a:p>
        </p:txBody>
      </p:sp>
    </p:spTree>
    <p:extLst>
      <p:ext uri="{BB962C8B-B14F-4D97-AF65-F5344CB8AC3E}">
        <p14:creationId xmlns:p14="http://schemas.microsoft.com/office/powerpoint/2010/main" val="1805623248"/>
      </p:ext>
    </p:extLst>
  </p:cSld>
  <p:clrMapOvr>
    <a:masterClrMapping/>
  </p:clrMapOvr>
</p:notes>
</file>

<file path=ppt/notesSlides/notesSlide1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156</a:t>
            </a:fld>
            <a:endParaRPr lang="en-US"/>
          </a:p>
        </p:txBody>
      </p:sp>
    </p:spTree>
    <p:extLst>
      <p:ext uri="{BB962C8B-B14F-4D97-AF65-F5344CB8AC3E}">
        <p14:creationId xmlns:p14="http://schemas.microsoft.com/office/powerpoint/2010/main" val="4153833780"/>
      </p:ext>
    </p:extLst>
  </p:cSld>
  <p:clrMapOvr>
    <a:masterClrMapping/>
  </p:clrMapOvr>
</p:notes>
</file>

<file path=ppt/notesSlides/notesSlide1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157</a:t>
            </a:fld>
            <a:endParaRPr lang="en-US"/>
          </a:p>
        </p:txBody>
      </p:sp>
    </p:spTree>
    <p:extLst>
      <p:ext uri="{BB962C8B-B14F-4D97-AF65-F5344CB8AC3E}">
        <p14:creationId xmlns:p14="http://schemas.microsoft.com/office/powerpoint/2010/main" val="2273050577"/>
      </p:ext>
    </p:extLst>
  </p:cSld>
  <p:clrMapOvr>
    <a:masterClrMapping/>
  </p:clrMapOvr>
</p:notes>
</file>

<file path=ppt/notesSlides/notesSlide1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69EEBDCA-C3F3-4947-905B-240121BF5790}" type="slidenum">
              <a:rPr lang="en-US" smtClean="0"/>
              <a:t>158</a:t>
            </a:fld>
            <a:endParaRPr lang="en-US"/>
          </a:p>
        </p:txBody>
      </p:sp>
    </p:spTree>
    <p:extLst>
      <p:ext uri="{BB962C8B-B14F-4D97-AF65-F5344CB8AC3E}">
        <p14:creationId xmlns:p14="http://schemas.microsoft.com/office/powerpoint/2010/main" val="1908633732"/>
      </p:ext>
    </p:extLst>
  </p:cSld>
  <p:clrMapOvr>
    <a:masterClrMapping/>
  </p:clrMapOvr>
</p:notes>
</file>

<file path=ppt/notesSlides/notesSlide1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69EEBDCA-C3F3-4947-905B-240121BF5790}" type="slidenum">
              <a:rPr lang="en-US" smtClean="0"/>
              <a:t>159</a:t>
            </a:fld>
            <a:endParaRPr lang="en-US"/>
          </a:p>
        </p:txBody>
      </p:sp>
    </p:spTree>
    <p:extLst>
      <p:ext uri="{BB962C8B-B14F-4D97-AF65-F5344CB8AC3E}">
        <p14:creationId xmlns:p14="http://schemas.microsoft.com/office/powerpoint/2010/main" val="1783570119"/>
      </p:ext>
    </p:extLst>
  </p:cSld>
  <p:clrMapOvr>
    <a:masterClrMapping/>
  </p:clrMapOvr>
</p:notes>
</file>

<file path=ppt/notesSlides/notesSlide1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160</a:t>
            </a:fld>
            <a:endParaRPr lang="en-US"/>
          </a:p>
        </p:txBody>
      </p:sp>
    </p:spTree>
    <p:extLst>
      <p:ext uri="{BB962C8B-B14F-4D97-AF65-F5344CB8AC3E}">
        <p14:creationId xmlns:p14="http://schemas.microsoft.com/office/powerpoint/2010/main" val="4035836450"/>
      </p:ext>
    </p:extLst>
  </p:cSld>
  <p:clrMapOvr>
    <a:masterClrMapping/>
  </p:clrMapOvr>
</p:notes>
</file>

<file path=ppt/notesSlides/notesSlide1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161</a:t>
            </a:fld>
            <a:endParaRPr lang="en-US"/>
          </a:p>
        </p:txBody>
      </p:sp>
    </p:spTree>
    <p:extLst>
      <p:ext uri="{BB962C8B-B14F-4D97-AF65-F5344CB8AC3E}">
        <p14:creationId xmlns:p14="http://schemas.microsoft.com/office/powerpoint/2010/main" val="90881608"/>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16</a:t>
            </a:fld>
            <a:endParaRPr lang="en-US"/>
          </a:p>
        </p:txBody>
      </p:sp>
    </p:spTree>
    <p:extLst>
      <p:ext uri="{BB962C8B-B14F-4D97-AF65-F5344CB8AC3E}">
        <p14:creationId xmlns:p14="http://schemas.microsoft.com/office/powerpoint/2010/main" val="1659859162"/>
      </p:ext>
    </p:extLst>
  </p:cSld>
  <p:clrMapOvr>
    <a:masterClrMapping/>
  </p:clrMapOvr>
</p:notes>
</file>

<file path=ppt/notesSlides/notesSlide1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162</a:t>
            </a:fld>
            <a:endParaRPr lang="en-US"/>
          </a:p>
        </p:txBody>
      </p:sp>
    </p:spTree>
    <p:extLst>
      <p:ext uri="{BB962C8B-B14F-4D97-AF65-F5344CB8AC3E}">
        <p14:creationId xmlns:p14="http://schemas.microsoft.com/office/powerpoint/2010/main" val="1941090298"/>
      </p:ext>
    </p:extLst>
  </p:cSld>
  <p:clrMapOvr>
    <a:masterClrMapping/>
  </p:clrMapOvr>
</p:notes>
</file>

<file path=ppt/notesSlides/notesSlide1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163</a:t>
            </a:fld>
            <a:endParaRPr lang="en-US"/>
          </a:p>
        </p:txBody>
      </p:sp>
    </p:spTree>
    <p:extLst>
      <p:ext uri="{BB962C8B-B14F-4D97-AF65-F5344CB8AC3E}">
        <p14:creationId xmlns:p14="http://schemas.microsoft.com/office/powerpoint/2010/main" val="1869890508"/>
      </p:ext>
    </p:extLst>
  </p:cSld>
  <p:clrMapOvr>
    <a:masterClrMapping/>
  </p:clrMapOvr>
</p:notes>
</file>

<file path=ppt/notesSlides/notesSlide1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164</a:t>
            </a:fld>
            <a:endParaRPr lang="en-US"/>
          </a:p>
        </p:txBody>
      </p:sp>
    </p:spTree>
    <p:extLst>
      <p:ext uri="{BB962C8B-B14F-4D97-AF65-F5344CB8AC3E}">
        <p14:creationId xmlns:p14="http://schemas.microsoft.com/office/powerpoint/2010/main" val="2119431946"/>
      </p:ext>
    </p:extLst>
  </p:cSld>
  <p:clrMapOvr>
    <a:masterClrMapping/>
  </p:clrMapOvr>
</p:notes>
</file>

<file path=ppt/notesSlides/notesSlide1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165</a:t>
            </a:fld>
            <a:endParaRPr lang="en-US"/>
          </a:p>
        </p:txBody>
      </p:sp>
    </p:spTree>
    <p:extLst>
      <p:ext uri="{BB962C8B-B14F-4D97-AF65-F5344CB8AC3E}">
        <p14:creationId xmlns:p14="http://schemas.microsoft.com/office/powerpoint/2010/main" val="1050204564"/>
      </p:ext>
    </p:extLst>
  </p:cSld>
  <p:clrMapOvr>
    <a:masterClrMapping/>
  </p:clrMapOvr>
</p:notes>
</file>

<file path=ppt/notesSlides/notesSlide1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166</a:t>
            </a:fld>
            <a:endParaRPr lang="en-US"/>
          </a:p>
        </p:txBody>
      </p:sp>
    </p:spTree>
    <p:extLst>
      <p:ext uri="{BB962C8B-B14F-4D97-AF65-F5344CB8AC3E}">
        <p14:creationId xmlns:p14="http://schemas.microsoft.com/office/powerpoint/2010/main" val="816738230"/>
      </p:ext>
    </p:extLst>
  </p:cSld>
  <p:clrMapOvr>
    <a:masterClrMapping/>
  </p:clrMapOvr>
</p:notes>
</file>

<file path=ppt/notesSlides/notesSlide1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167</a:t>
            </a:fld>
            <a:endParaRPr lang="en-US"/>
          </a:p>
        </p:txBody>
      </p:sp>
    </p:spTree>
    <p:extLst>
      <p:ext uri="{BB962C8B-B14F-4D97-AF65-F5344CB8AC3E}">
        <p14:creationId xmlns:p14="http://schemas.microsoft.com/office/powerpoint/2010/main" val="2938906428"/>
      </p:ext>
    </p:extLst>
  </p:cSld>
  <p:clrMapOvr>
    <a:masterClrMapping/>
  </p:clrMapOvr>
</p:notes>
</file>

<file path=ppt/notesSlides/notesSlide1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smtClean="0"/>
          </a:p>
        </p:txBody>
      </p:sp>
      <p:sp>
        <p:nvSpPr>
          <p:cNvPr id="4" name="Slide Number Placeholder 3"/>
          <p:cNvSpPr>
            <a:spLocks noGrp="1"/>
          </p:cNvSpPr>
          <p:nvPr>
            <p:ph type="sldNum" sz="quarter" idx="10"/>
          </p:nvPr>
        </p:nvSpPr>
        <p:spPr/>
        <p:txBody>
          <a:bodyPr/>
          <a:lstStyle/>
          <a:p>
            <a:fld id="{69EEBDCA-C3F3-4947-905B-240121BF5790}" type="slidenum">
              <a:rPr lang="en-US" smtClean="0"/>
              <a:t>168</a:t>
            </a:fld>
            <a:endParaRPr lang="en-US"/>
          </a:p>
        </p:txBody>
      </p:sp>
    </p:spTree>
    <p:extLst>
      <p:ext uri="{BB962C8B-B14F-4D97-AF65-F5344CB8AC3E}">
        <p14:creationId xmlns:p14="http://schemas.microsoft.com/office/powerpoint/2010/main" val="2582369602"/>
      </p:ext>
    </p:extLst>
  </p:cSld>
  <p:clrMapOvr>
    <a:masterClrMapping/>
  </p:clrMapOvr>
</p:notes>
</file>

<file path=ppt/notesSlides/notesSlide1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smtClean="0"/>
          </a:p>
        </p:txBody>
      </p:sp>
      <p:sp>
        <p:nvSpPr>
          <p:cNvPr id="4" name="Slide Number Placeholder 3"/>
          <p:cNvSpPr>
            <a:spLocks noGrp="1"/>
          </p:cNvSpPr>
          <p:nvPr>
            <p:ph type="sldNum" sz="quarter" idx="10"/>
          </p:nvPr>
        </p:nvSpPr>
        <p:spPr/>
        <p:txBody>
          <a:bodyPr/>
          <a:lstStyle/>
          <a:p>
            <a:fld id="{69EEBDCA-C3F3-4947-905B-240121BF5790}" type="slidenum">
              <a:rPr lang="en-US" smtClean="0"/>
              <a:t>170</a:t>
            </a:fld>
            <a:endParaRPr lang="en-US"/>
          </a:p>
        </p:txBody>
      </p:sp>
    </p:spTree>
    <p:extLst>
      <p:ext uri="{BB962C8B-B14F-4D97-AF65-F5344CB8AC3E}">
        <p14:creationId xmlns:p14="http://schemas.microsoft.com/office/powerpoint/2010/main" val="1023567372"/>
      </p:ext>
    </p:extLst>
  </p:cSld>
  <p:clrMapOvr>
    <a:masterClrMapping/>
  </p:clrMapOvr>
</p:notes>
</file>

<file path=ppt/notesSlides/notesSlide1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smtClean="0"/>
          </a:p>
        </p:txBody>
      </p:sp>
      <p:sp>
        <p:nvSpPr>
          <p:cNvPr id="4" name="Slide Number Placeholder 3"/>
          <p:cNvSpPr>
            <a:spLocks noGrp="1"/>
          </p:cNvSpPr>
          <p:nvPr>
            <p:ph type="sldNum" sz="quarter" idx="10"/>
          </p:nvPr>
        </p:nvSpPr>
        <p:spPr/>
        <p:txBody>
          <a:bodyPr/>
          <a:lstStyle/>
          <a:p>
            <a:fld id="{69EEBDCA-C3F3-4947-905B-240121BF5790}" type="slidenum">
              <a:rPr lang="en-US" smtClean="0"/>
              <a:t>171</a:t>
            </a:fld>
            <a:endParaRPr lang="en-US"/>
          </a:p>
        </p:txBody>
      </p:sp>
    </p:spTree>
    <p:extLst>
      <p:ext uri="{BB962C8B-B14F-4D97-AF65-F5344CB8AC3E}">
        <p14:creationId xmlns:p14="http://schemas.microsoft.com/office/powerpoint/2010/main" val="3816360883"/>
      </p:ext>
    </p:extLst>
  </p:cSld>
  <p:clrMapOvr>
    <a:masterClrMapping/>
  </p:clrMapOvr>
</p:notes>
</file>

<file path=ppt/notesSlides/notesSlide1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172</a:t>
            </a:fld>
            <a:endParaRPr lang="en-US"/>
          </a:p>
        </p:txBody>
      </p:sp>
    </p:spTree>
    <p:extLst>
      <p:ext uri="{BB962C8B-B14F-4D97-AF65-F5344CB8AC3E}">
        <p14:creationId xmlns:p14="http://schemas.microsoft.com/office/powerpoint/2010/main" val="993822176"/>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endParaRPr lang="en-US" smtClean="0"/>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17</a:t>
            </a:fld>
            <a:endParaRPr lang="en-US"/>
          </a:p>
        </p:txBody>
      </p:sp>
    </p:spTree>
    <p:extLst>
      <p:ext uri="{BB962C8B-B14F-4D97-AF65-F5344CB8AC3E}">
        <p14:creationId xmlns:p14="http://schemas.microsoft.com/office/powerpoint/2010/main" val="3735745930"/>
      </p:ext>
    </p:extLst>
  </p:cSld>
  <p:clrMapOvr>
    <a:masterClrMapping/>
  </p:clrMapOvr>
</p:notes>
</file>

<file path=ppt/notesSlides/notesSlide1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173</a:t>
            </a:fld>
            <a:endParaRPr lang="en-US"/>
          </a:p>
        </p:txBody>
      </p:sp>
    </p:spTree>
    <p:extLst>
      <p:ext uri="{BB962C8B-B14F-4D97-AF65-F5344CB8AC3E}">
        <p14:creationId xmlns:p14="http://schemas.microsoft.com/office/powerpoint/2010/main" val="1968276854"/>
      </p:ext>
    </p:extLst>
  </p:cSld>
  <p:clrMapOvr>
    <a:masterClrMapping/>
  </p:clrMapOvr>
</p:notes>
</file>

<file path=ppt/notesSlides/notesSlide1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174</a:t>
            </a:fld>
            <a:endParaRPr lang="en-US"/>
          </a:p>
        </p:txBody>
      </p:sp>
    </p:spTree>
    <p:extLst>
      <p:ext uri="{BB962C8B-B14F-4D97-AF65-F5344CB8AC3E}">
        <p14:creationId xmlns:p14="http://schemas.microsoft.com/office/powerpoint/2010/main" val="1789655906"/>
      </p:ext>
    </p:extLst>
  </p:cSld>
  <p:clrMapOvr>
    <a:masterClrMapping/>
  </p:clrMapOvr>
</p:notes>
</file>

<file path=ppt/notesSlides/notesSlide1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175</a:t>
            </a:fld>
            <a:endParaRPr lang="en-US"/>
          </a:p>
        </p:txBody>
      </p:sp>
    </p:spTree>
    <p:extLst>
      <p:ext uri="{BB962C8B-B14F-4D97-AF65-F5344CB8AC3E}">
        <p14:creationId xmlns:p14="http://schemas.microsoft.com/office/powerpoint/2010/main" val="3560855204"/>
      </p:ext>
    </p:extLst>
  </p:cSld>
  <p:clrMapOvr>
    <a:masterClrMapping/>
  </p:clrMapOvr>
</p:notes>
</file>

<file path=ppt/notesSlides/notesSlide1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EBDCA-C3F3-4947-905B-240121BF5790}" type="slidenum">
              <a:rPr lang="en-US" smtClean="0"/>
              <a:t>176</a:t>
            </a:fld>
            <a:endParaRPr lang="en-US"/>
          </a:p>
        </p:txBody>
      </p:sp>
    </p:spTree>
    <p:extLst>
      <p:ext uri="{BB962C8B-B14F-4D97-AF65-F5344CB8AC3E}">
        <p14:creationId xmlns:p14="http://schemas.microsoft.com/office/powerpoint/2010/main" val="3828624095"/>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18</a:t>
            </a:fld>
            <a:endParaRPr lang="en-US"/>
          </a:p>
        </p:txBody>
      </p:sp>
    </p:spTree>
    <p:extLst>
      <p:ext uri="{BB962C8B-B14F-4D97-AF65-F5344CB8AC3E}">
        <p14:creationId xmlns:p14="http://schemas.microsoft.com/office/powerpoint/2010/main" val="3427375196"/>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20</a:t>
            </a:fld>
            <a:endParaRPr lang="en-US"/>
          </a:p>
        </p:txBody>
      </p:sp>
    </p:spTree>
    <p:extLst>
      <p:ext uri="{BB962C8B-B14F-4D97-AF65-F5344CB8AC3E}">
        <p14:creationId xmlns:p14="http://schemas.microsoft.com/office/powerpoint/2010/main" val="22646368"/>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2</a:t>
            </a:fld>
            <a:endParaRPr lang="en-US"/>
          </a:p>
        </p:txBody>
      </p:sp>
    </p:spTree>
    <p:extLst>
      <p:ext uri="{BB962C8B-B14F-4D97-AF65-F5344CB8AC3E}">
        <p14:creationId xmlns:p14="http://schemas.microsoft.com/office/powerpoint/2010/main" val="4133244947"/>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21</a:t>
            </a:fld>
            <a:endParaRPr lang="en-US"/>
          </a:p>
        </p:txBody>
      </p:sp>
    </p:spTree>
    <p:extLst>
      <p:ext uri="{BB962C8B-B14F-4D97-AF65-F5344CB8AC3E}">
        <p14:creationId xmlns:p14="http://schemas.microsoft.com/office/powerpoint/2010/main" val="2821118736"/>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22</a:t>
            </a:fld>
            <a:endParaRPr lang="en-US"/>
          </a:p>
        </p:txBody>
      </p:sp>
    </p:spTree>
    <p:extLst>
      <p:ext uri="{BB962C8B-B14F-4D97-AF65-F5344CB8AC3E}">
        <p14:creationId xmlns:p14="http://schemas.microsoft.com/office/powerpoint/2010/main" val="284959814"/>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23</a:t>
            </a:fld>
            <a:endParaRPr lang="en-US"/>
          </a:p>
        </p:txBody>
      </p:sp>
    </p:spTree>
    <p:extLst>
      <p:ext uri="{BB962C8B-B14F-4D97-AF65-F5344CB8AC3E}">
        <p14:creationId xmlns:p14="http://schemas.microsoft.com/office/powerpoint/2010/main" val="3105082949"/>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24</a:t>
            </a:fld>
            <a:endParaRPr lang="en-US"/>
          </a:p>
        </p:txBody>
      </p:sp>
    </p:spTree>
    <p:extLst>
      <p:ext uri="{BB962C8B-B14F-4D97-AF65-F5344CB8AC3E}">
        <p14:creationId xmlns:p14="http://schemas.microsoft.com/office/powerpoint/2010/main" val="524644889"/>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25</a:t>
            </a:fld>
            <a:endParaRPr lang="en-US"/>
          </a:p>
        </p:txBody>
      </p:sp>
    </p:spTree>
    <p:extLst>
      <p:ext uri="{BB962C8B-B14F-4D97-AF65-F5344CB8AC3E}">
        <p14:creationId xmlns:p14="http://schemas.microsoft.com/office/powerpoint/2010/main" val="27738282"/>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26</a:t>
            </a:fld>
            <a:endParaRPr lang="en-US"/>
          </a:p>
        </p:txBody>
      </p:sp>
    </p:spTree>
    <p:extLst>
      <p:ext uri="{BB962C8B-B14F-4D97-AF65-F5344CB8AC3E}">
        <p14:creationId xmlns:p14="http://schemas.microsoft.com/office/powerpoint/2010/main" val="942917615"/>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27</a:t>
            </a:fld>
            <a:endParaRPr lang="en-US"/>
          </a:p>
        </p:txBody>
      </p:sp>
    </p:spTree>
    <p:extLst>
      <p:ext uri="{BB962C8B-B14F-4D97-AF65-F5344CB8AC3E}">
        <p14:creationId xmlns:p14="http://schemas.microsoft.com/office/powerpoint/2010/main" val="3903432816"/>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29</a:t>
            </a:fld>
            <a:endParaRPr lang="en-US"/>
          </a:p>
        </p:txBody>
      </p:sp>
    </p:spTree>
    <p:extLst>
      <p:ext uri="{BB962C8B-B14F-4D97-AF65-F5344CB8AC3E}">
        <p14:creationId xmlns:p14="http://schemas.microsoft.com/office/powerpoint/2010/main" val="407333522"/>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30</a:t>
            </a:fld>
            <a:endParaRPr lang="en-US"/>
          </a:p>
        </p:txBody>
      </p:sp>
    </p:spTree>
    <p:extLst>
      <p:ext uri="{BB962C8B-B14F-4D97-AF65-F5344CB8AC3E}">
        <p14:creationId xmlns:p14="http://schemas.microsoft.com/office/powerpoint/2010/main" val="650416267"/>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31</a:t>
            </a:fld>
            <a:endParaRPr lang="en-US"/>
          </a:p>
        </p:txBody>
      </p:sp>
    </p:spTree>
    <p:extLst>
      <p:ext uri="{BB962C8B-B14F-4D97-AF65-F5344CB8AC3E}">
        <p14:creationId xmlns:p14="http://schemas.microsoft.com/office/powerpoint/2010/main" val="3117480668"/>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3</a:t>
            </a:fld>
            <a:endParaRPr lang="en-US"/>
          </a:p>
        </p:txBody>
      </p:sp>
    </p:spTree>
    <p:extLst>
      <p:ext uri="{BB962C8B-B14F-4D97-AF65-F5344CB8AC3E}">
        <p14:creationId xmlns:p14="http://schemas.microsoft.com/office/powerpoint/2010/main" val="3686710703"/>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32</a:t>
            </a:fld>
            <a:endParaRPr lang="en-US"/>
          </a:p>
        </p:txBody>
      </p:sp>
    </p:spTree>
    <p:extLst>
      <p:ext uri="{BB962C8B-B14F-4D97-AF65-F5344CB8AC3E}">
        <p14:creationId xmlns:p14="http://schemas.microsoft.com/office/powerpoint/2010/main" val="914011643"/>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33</a:t>
            </a:fld>
            <a:endParaRPr lang="en-US"/>
          </a:p>
        </p:txBody>
      </p:sp>
    </p:spTree>
    <p:extLst>
      <p:ext uri="{BB962C8B-B14F-4D97-AF65-F5344CB8AC3E}">
        <p14:creationId xmlns:p14="http://schemas.microsoft.com/office/powerpoint/2010/main" val="197557742"/>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34</a:t>
            </a:fld>
            <a:endParaRPr lang="en-US"/>
          </a:p>
        </p:txBody>
      </p:sp>
    </p:spTree>
    <p:extLst>
      <p:ext uri="{BB962C8B-B14F-4D97-AF65-F5344CB8AC3E}">
        <p14:creationId xmlns:p14="http://schemas.microsoft.com/office/powerpoint/2010/main" val="1332602312"/>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35</a:t>
            </a:fld>
            <a:endParaRPr lang="en-US"/>
          </a:p>
        </p:txBody>
      </p:sp>
    </p:spTree>
    <p:extLst>
      <p:ext uri="{BB962C8B-B14F-4D97-AF65-F5344CB8AC3E}">
        <p14:creationId xmlns:p14="http://schemas.microsoft.com/office/powerpoint/2010/main" val="3307625985"/>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F97D38-443E-4D15-BE68-76D415595468}" type="slidenum">
              <a:rPr lang="en-US" smtClean="0"/>
              <a:pPr>
                <a:defRPr/>
              </a:pPr>
              <a:t>36</a:t>
            </a:fld>
            <a:endParaRPr lang="en-US"/>
          </a:p>
        </p:txBody>
      </p:sp>
    </p:spTree>
    <p:extLst>
      <p:ext uri="{BB962C8B-B14F-4D97-AF65-F5344CB8AC3E}">
        <p14:creationId xmlns:p14="http://schemas.microsoft.com/office/powerpoint/2010/main" val="967822889"/>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37</a:t>
            </a:fld>
            <a:endParaRPr lang="en-US"/>
          </a:p>
        </p:txBody>
      </p:sp>
    </p:spTree>
    <p:extLst>
      <p:ext uri="{BB962C8B-B14F-4D97-AF65-F5344CB8AC3E}">
        <p14:creationId xmlns:p14="http://schemas.microsoft.com/office/powerpoint/2010/main" val="335999334"/>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38</a:t>
            </a:fld>
            <a:endParaRPr lang="en-US"/>
          </a:p>
        </p:txBody>
      </p:sp>
    </p:spTree>
    <p:extLst>
      <p:ext uri="{BB962C8B-B14F-4D97-AF65-F5344CB8AC3E}">
        <p14:creationId xmlns:p14="http://schemas.microsoft.com/office/powerpoint/2010/main" val="3125944352"/>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39</a:t>
            </a:fld>
            <a:endParaRPr lang="en-US"/>
          </a:p>
        </p:txBody>
      </p:sp>
    </p:spTree>
    <p:extLst>
      <p:ext uri="{BB962C8B-B14F-4D97-AF65-F5344CB8AC3E}">
        <p14:creationId xmlns:p14="http://schemas.microsoft.com/office/powerpoint/2010/main" val="590973356"/>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40</a:t>
            </a:fld>
            <a:endParaRPr lang="en-US"/>
          </a:p>
        </p:txBody>
      </p:sp>
    </p:spTree>
    <p:extLst>
      <p:ext uri="{BB962C8B-B14F-4D97-AF65-F5344CB8AC3E}">
        <p14:creationId xmlns:p14="http://schemas.microsoft.com/office/powerpoint/2010/main" val="51642864"/>
      </p:ext>
    </p:extLst>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CD0789-DD56-9A41-88E3-A44A0D3E392F}" type="slidenum">
              <a:rPr lang="en-US" smtClean="0"/>
              <a:t>41</a:t>
            </a:fld>
            <a:endParaRPr lang="en-US"/>
          </a:p>
        </p:txBody>
      </p:sp>
    </p:spTree>
    <p:extLst>
      <p:ext uri="{BB962C8B-B14F-4D97-AF65-F5344CB8AC3E}">
        <p14:creationId xmlns:p14="http://schemas.microsoft.com/office/powerpoint/2010/main" val="3735124793"/>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4</a:t>
            </a:fld>
            <a:endParaRPr lang="en-US"/>
          </a:p>
        </p:txBody>
      </p:sp>
    </p:spTree>
    <p:extLst>
      <p:ext uri="{BB962C8B-B14F-4D97-AF65-F5344CB8AC3E}">
        <p14:creationId xmlns:p14="http://schemas.microsoft.com/office/powerpoint/2010/main" val="91839099"/>
      </p:ext>
    </p:extLst>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CD0789-DD56-9A41-88E3-A44A0D3E392F}" type="slidenum">
              <a:rPr lang="en-US" smtClean="0"/>
              <a:t>42</a:t>
            </a:fld>
            <a:endParaRPr lang="en-US"/>
          </a:p>
        </p:txBody>
      </p:sp>
    </p:spTree>
    <p:extLst>
      <p:ext uri="{BB962C8B-B14F-4D97-AF65-F5344CB8AC3E}">
        <p14:creationId xmlns:p14="http://schemas.microsoft.com/office/powerpoint/2010/main" val="1731290085"/>
      </p:ext>
    </p:extLst>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43</a:t>
            </a:fld>
            <a:endParaRPr lang="en-US"/>
          </a:p>
        </p:txBody>
      </p:sp>
    </p:spTree>
    <p:extLst>
      <p:ext uri="{BB962C8B-B14F-4D97-AF65-F5344CB8AC3E}">
        <p14:creationId xmlns:p14="http://schemas.microsoft.com/office/powerpoint/2010/main" val="835288831"/>
      </p:ext>
    </p:extLst>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44</a:t>
            </a:fld>
            <a:endParaRPr lang="en-US"/>
          </a:p>
        </p:txBody>
      </p:sp>
    </p:spTree>
    <p:extLst>
      <p:ext uri="{BB962C8B-B14F-4D97-AF65-F5344CB8AC3E}">
        <p14:creationId xmlns:p14="http://schemas.microsoft.com/office/powerpoint/2010/main" val="175227175"/>
      </p:ext>
    </p:extLst>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p:txBody>
      </p:sp>
      <p:sp>
        <p:nvSpPr>
          <p:cNvPr id="4" name="Slide Number Placeholder 3"/>
          <p:cNvSpPr>
            <a:spLocks noGrp="1"/>
          </p:cNvSpPr>
          <p:nvPr>
            <p:ph type="sldNum" sz="quarter" idx="10"/>
          </p:nvPr>
        </p:nvSpPr>
        <p:spPr/>
        <p:txBody>
          <a:bodyPr/>
          <a:lstStyle/>
          <a:p>
            <a:fld id="{3DCD0789-DD56-9A41-88E3-A44A0D3E392F}" type="slidenum">
              <a:rPr lang="en-US" smtClean="0"/>
              <a:t>45</a:t>
            </a:fld>
            <a:endParaRPr lang="en-US"/>
          </a:p>
        </p:txBody>
      </p:sp>
    </p:spTree>
    <p:extLst>
      <p:ext uri="{BB962C8B-B14F-4D97-AF65-F5344CB8AC3E}">
        <p14:creationId xmlns:p14="http://schemas.microsoft.com/office/powerpoint/2010/main" val="3211766868"/>
      </p:ext>
    </p:extLst>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46</a:t>
            </a:fld>
            <a:endParaRPr lang="en-US"/>
          </a:p>
        </p:txBody>
      </p:sp>
    </p:spTree>
    <p:extLst>
      <p:ext uri="{BB962C8B-B14F-4D97-AF65-F5344CB8AC3E}">
        <p14:creationId xmlns:p14="http://schemas.microsoft.com/office/powerpoint/2010/main" val="4165094439"/>
      </p:ext>
    </p:extLst>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47</a:t>
            </a:fld>
            <a:endParaRPr lang="en-US"/>
          </a:p>
        </p:txBody>
      </p:sp>
    </p:spTree>
    <p:extLst>
      <p:ext uri="{BB962C8B-B14F-4D97-AF65-F5344CB8AC3E}">
        <p14:creationId xmlns:p14="http://schemas.microsoft.com/office/powerpoint/2010/main" val="3951080497"/>
      </p:ext>
    </p:extLst>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48</a:t>
            </a:fld>
            <a:endParaRPr lang="en-US"/>
          </a:p>
        </p:txBody>
      </p:sp>
    </p:spTree>
    <p:extLst>
      <p:ext uri="{BB962C8B-B14F-4D97-AF65-F5344CB8AC3E}">
        <p14:creationId xmlns:p14="http://schemas.microsoft.com/office/powerpoint/2010/main" val="2519937648"/>
      </p:ext>
    </p:extLst>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49</a:t>
            </a:fld>
            <a:endParaRPr lang="en-US"/>
          </a:p>
        </p:txBody>
      </p:sp>
    </p:spTree>
    <p:extLst>
      <p:ext uri="{BB962C8B-B14F-4D97-AF65-F5344CB8AC3E}">
        <p14:creationId xmlns:p14="http://schemas.microsoft.com/office/powerpoint/2010/main" val="3933570595"/>
      </p:ext>
    </p:extLst>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50</a:t>
            </a:fld>
            <a:endParaRPr lang="en-US"/>
          </a:p>
        </p:txBody>
      </p:sp>
    </p:spTree>
    <p:extLst>
      <p:ext uri="{BB962C8B-B14F-4D97-AF65-F5344CB8AC3E}">
        <p14:creationId xmlns:p14="http://schemas.microsoft.com/office/powerpoint/2010/main" val="3294125198"/>
      </p:ext>
    </p:extLst>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CD0789-DD56-9A41-88E3-A44A0D3E392F}" type="slidenum">
              <a:rPr lang="en-US" smtClean="0"/>
              <a:t>51</a:t>
            </a:fld>
            <a:endParaRPr lang="en-US"/>
          </a:p>
        </p:txBody>
      </p:sp>
    </p:spTree>
    <p:extLst>
      <p:ext uri="{BB962C8B-B14F-4D97-AF65-F5344CB8AC3E}">
        <p14:creationId xmlns:p14="http://schemas.microsoft.com/office/powerpoint/2010/main" val="435569156"/>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5</a:t>
            </a:fld>
            <a:endParaRPr lang="en-US"/>
          </a:p>
        </p:txBody>
      </p:sp>
    </p:spTree>
    <p:extLst>
      <p:ext uri="{BB962C8B-B14F-4D97-AF65-F5344CB8AC3E}">
        <p14:creationId xmlns:p14="http://schemas.microsoft.com/office/powerpoint/2010/main" val="3444596412"/>
      </p:ext>
    </p:extLst>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52</a:t>
            </a:fld>
            <a:endParaRPr lang="en-US"/>
          </a:p>
        </p:txBody>
      </p:sp>
    </p:spTree>
    <p:extLst>
      <p:ext uri="{BB962C8B-B14F-4D97-AF65-F5344CB8AC3E}">
        <p14:creationId xmlns:p14="http://schemas.microsoft.com/office/powerpoint/2010/main" val="2099166826"/>
      </p:ext>
    </p:extLst>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53</a:t>
            </a:fld>
            <a:endParaRPr lang="en-US"/>
          </a:p>
        </p:txBody>
      </p:sp>
    </p:spTree>
    <p:extLst>
      <p:ext uri="{BB962C8B-B14F-4D97-AF65-F5344CB8AC3E}">
        <p14:creationId xmlns:p14="http://schemas.microsoft.com/office/powerpoint/2010/main" val="1592759442"/>
      </p:ext>
    </p:extLst>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54</a:t>
            </a:fld>
            <a:endParaRPr lang="en-US"/>
          </a:p>
        </p:txBody>
      </p:sp>
    </p:spTree>
    <p:extLst>
      <p:ext uri="{BB962C8B-B14F-4D97-AF65-F5344CB8AC3E}">
        <p14:creationId xmlns:p14="http://schemas.microsoft.com/office/powerpoint/2010/main" val="3137723094"/>
      </p:ext>
    </p:extLst>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CD0789-DD56-9A41-88E3-A44A0D3E392F}" type="slidenum">
              <a:rPr lang="en-US" smtClean="0"/>
              <a:t>55</a:t>
            </a:fld>
            <a:endParaRPr lang="en-US"/>
          </a:p>
        </p:txBody>
      </p:sp>
    </p:spTree>
    <p:extLst>
      <p:ext uri="{BB962C8B-B14F-4D97-AF65-F5344CB8AC3E}">
        <p14:creationId xmlns:p14="http://schemas.microsoft.com/office/powerpoint/2010/main" val="599165403"/>
      </p:ext>
    </p:extLst>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3DCD0789-DD56-9A41-88E3-A44A0D3E392F}" type="slidenum">
              <a:rPr lang="en-US" smtClean="0"/>
              <a:t>56</a:t>
            </a:fld>
            <a:endParaRPr lang="en-US"/>
          </a:p>
        </p:txBody>
      </p:sp>
    </p:spTree>
    <p:extLst>
      <p:ext uri="{BB962C8B-B14F-4D97-AF65-F5344CB8AC3E}">
        <p14:creationId xmlns:p14="http://schemas.microsoft.com/office/powerpoint/2010/main" val="700646957"/>
      </p:ext>
    </p:extLst>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10"/>
          </p:nvPr>
        </p:nvSpPr>
        <p:spPr/>
        <p:txBody>
          <a:bodyPr/>
          <a:lstStyle/>
          <a:p>
            <a:fld id="{3DCD0789-DD56-9A41-88E3-A44A0D3E392F}" type="slidenum">
              <a:rPr lang="en-US" smtClean="0"/>
              <a:t>57</a:t>
            </a:fld>
            <a:endParaRPr lang="en-US"/>
          </a:p>
        </p:txBody>
      </p:sp>
    </p:spTree>
    <p:extLst>
      <p:ext uri="{BB962C8B-B14F-4D97-AF65-F5344CB8AC3E}">
        <p14:creationId xmlns:p14="http://schemas.microsoft.com/office/powerpoint/2010/main" val="99048323"/>
      </p:ext>
    </p:extLst>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p:txBody>
      </p:sp>
      <p:sp>
        <p:nvSpPr>
          <p:cNvPr id="4" name="Slide Number Placeholder 3"/>
          <p:cNvSpPr>
            <a:spLocks noGrp="1"/>
          </p:cNvSpPr>
          <p:nvPr>
            <p:ph type="sldNum" sz="quarter" idx="10"/>
          </p:nvPr>
        </p:nvSpPr>
        <p:spPr/>
        <p:txBody>
          <a:bodyPr/>
          <a:lstStyle/>
          <a:p>
            <a:fld id="{3DCD0789-DD56-9A41-88E3-A44A0D3E392F}" type="slidenum">
              <a:rPr lang="en-US" smtClean="0"/>
              <a:t>58</a:t>
            </a:fld>
            <a:endParaRPr lang="en-US"/>
          </a:p>
        </p:txBody>
      </p:sp>
    </p:spTree>
    <p:extLst>
      <p:ext uri="{BB962C8B-B14F-4D97-AF65-F5344CB8AC3E}">
        <p14:creationId xmlns:p14="http://schemas.microsoft.com/office/powerpoint/2010/main" val="3345038601"/>
      </p:ext>
    </p:extLst>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59</a:t>
            </a:fld>
            <a:endParaRPr lang="en-US"/>
          </a:p>
        </p:txBody>
      </p:sp>
    </p:spTree>
    <p:extLst>
      <p:ext uri="{BB962C8B-B14F-4D97-AF65-F5344CB8AC3E}">
        <p14:creationId xmlns:p14="http://schemas.microsoft.com/office/powerpoint/2010/main" val="2748289360"/>
      </p:ext>
    </p:extLst>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60</a:t>
            </a:fld>
            <a:endParaRPr lang="en-US"/>
          </a:p>
        </p:txBody>
      </p:sp>
    </p:spTree>
    <p:extLst>
      <p:ext uri="{BB962C8B-B14F-4D97-AF65-F5344CB8AC3E}">
        <p14:creationId xmlns:p14="http://schemas.microsoft.com/office/powerpoint/2010/main" val="2952046739"/>
      </p:ext>
    </p:extLst>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61</a:t>
            </a:fld>
            <a:endParaRPr lang="en-US"/>
          </a:p>
        </p:txBody>
      </p:sp>
    </p:spTree>
    <p:extLst>
      <p:ext uri="{BB962C8B-B14F-4D97-AF65-F5344CB8AC3E}">
        <p14:creationId xmlns:p14="http://schemas.microsoft.com/office/powerpoint/2010/main" val="436581408"/>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6</a:t>
            </a:fld>
            <a:endParaRPr lang="en-US"/>
          </a:p>
        </p:txBody>
      </p:sp>
    </p:spTree>
    <p:extLst>
      <p:ext uri="{BB962C8B-B14F-4D97-AF65-F5344CB8AC3E}">
        <p14:creationId xmlns:p14="http://schemas.microsoft.com/office/powerpoint/2010/main" val="3268330713"/>
      </p:ext>
    </p:extLst>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62</a:t>
            </a:fld>
            <a:endParaRPr lang="en-US"/>
          </a:p>
        </p:txBody>
      </p:sp>
    </p:spTree>
    <p:extLst>
      <p:ext uri="{BB962C8B-B14F-4D97-AF65-F5344CB8AC3E}">
        <p14:creationId xmlns:p14="http://schemas.microsoft.com/office/powerpoint/2010/main" val="2030667447"/>
      </p:ext>
    </p:extLst>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63</a:t>
            </a:fld>
            <a:endParaRPr lang="en-US"/>
          </a:p>
        </p:txBody>
      </p:sp>
    </p:spTree>
    <p:extLst>
      <p:ext uri="{BB962C8B-B14F-4D97-AF65-F5344CB8AC3E}">
        <p14:creationId xmlns:p14="http://schemas.microsoft.com/office/powerpoint/2010/main" val="3253368500"/>
      </p:ext>
    </p:extLst>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64</a:t>
            </a:fld>
            <a:endParaRPr lang="en-US"/>
          </a:p>
        </p:txBody>
      </p:sp>
    </p:spTree>
    <p:extLst>
      <p:ext uri="{BB962C8B-B14F-4D97-AF65-F5344CB8AC3E}">
        <p14:creationId xmlns:p14="http://schemas.microsoft.com/office/powerpoint/2010/main" val="811708180"/>
      </p:ext>
    </p:extLst>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65</a:t>
            </a:fld>
            <a:endParaRPr lang="en-US"/>
          </a:p>
        </p:txBody>
      </p:sp>
    </p:spTree>
    <p:extLst>
      <p:ext uri="{BB962C8B-B14F-4D97-AF65-F5344CB8AC3E}">
        <p14:creationId xmlns:p14="http://schemas.microsoft.com/office/powerpoint/2010/main" val="897056980"/>
      </p:ext>
    </p:extLst>
  </p:cSld>
  <p:clrMapOvr>
    <a:masterClrMapping/>
  </p:clrMapOvr>
</p:notes>
</file>

<file path=ppt/notesSlides/notesSlide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66</a:t>
            </a:fld>
            <a:endParaRPr lang="en-US"/>
          </a:p>
        </p:txBody>
      </p:sp>
    </p:spTree>
    <p:extLst>
      <p:ext uri="{BB962C8B-B14F-4D97-AF65-F5344CB8AC3E}">
        <p14:creationId xmlns:p14="http://schemas.microsoft.com/office/powerpoint/2010/main" val="957201056"/>
      </p:ext>
    </p:extLst>
  </p:cSld>
  <p:clrMapOvr>
    <a:masterClrMapping/>
  </p:clrMapOvr>
</p:notes>
</file>

<file path=ppt/notesSlides/notesSlide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67</a:t>
            </a:fld>
            <a:endParaRPr lang="en-US"/>
          </a:p>
        </p:txBody>
      </p:sp>
    </p:spTree>
    <p:extLst>
      <p:ext uri="{BB962C8B-B14F-4D97-AF65-F5344CB8AC3E}">
        <p14:creationId xmlns:p14="http://schemas.microsoft.com/office/powerpoint/2010/main" val="1627692718"/>
      </p:ext>
    </p:extLst>
  </p:cSld>
  <p:clrMapOvr>
    <a:masterClrMapping/>
  </p:clrMapOvr>
</p:notes>
</file>

<file path=ppt/notesSlides/notesSlide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68</a:t>
            </a:fld>
            <a:endParaRPr lang="en-US"/>
          </a:p>
        </p:txBody>
      </p:sp>
    </p:spTree>
    <p:extLst>
      <p:ext uri="{BB962C8B-B14F-4D97-AF65-F5344CB8AC3E}">
        <p14:creationId xmlns:p14="http://schemas.microsoft.com/office/powerpoint/2010/main" val="2946757059"/>
      </p:ext>
    </p:extLst>
  </p:cSld>
  <p:clrMapOvr>
    <a:masterClrMapping/>
  </p:clrMapOvr>
</p:notes>
</file>

<file path=ppt/notesSlides/notesSlide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69</a:t>
            </a:fld>
            <a:endParaRPr lang="en-US"/>
          </a:p>
        </p:txBody>
      </p:sp>
    </p:spTree>
    <p:extLst>
      <p:ext uri="{BB962C8B-B14F-4D97-AF65-F5344CB8AC3E}">
        <p14:creationId xmlns:p14="http://schemas.microsoft.com/office/powerpoint/2010/main" val="10130069"/>
      </p:ext>
    </p:extLst>
  </p:cSld>
  <p:clrMapOvr>
    <a:masterClrMapping/>
  </p:clrMapOvr>
</p:notes>
</file>

<file path=ppt/notesSlides/notesSlide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70</a:t>
            </a:fld>
            <a:endParaRPr lang="en-US"/>
          </a:p>
        </p:txBody>
      </p:sp>
    </p:spTree>
    <p:extLst>
      <p:ext uri="{BB962C8B-B14F-4D97-AF65-F5344CB8AC3E}">
        <p14:creationId xmlns:p14="http://schemas.microsoft.com/office/powerpoint/2010/main" val="3653488324"/>
      </p:ext>
    </p:extLst>
  </p:cSld>
  <p:clrMapOvr>
    <a:masterClrMapping/>
  </p:clrMapOvr>
</p:notes>
</file>

<file path=ppt/notesSlides/notesSlide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71</a:t>
            </a:fld>
            <a:endParaRPr lang="en-US"/>
          </a:p>
        </p:txBody>
      </p:sp>
    </p:spTree>
    <p:extLst>
      <p:ext uri="{BB962C8B-B14F-4D97-AF65-F5344CB8AC3E}">
        <p14:creationId xmlns:p14="http://schemas.microsoft.com/office/powerpoint/2010/main" val="2363240765"/>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7</a:t>
            </a:fld>
            <a:endParaRPr lang="en-US"/>
          </a:p>
        </p:txBody>
      </p:sp>
    </p:spTree>
    <p:extLst>
      <p:ext uri="{BB962C8B-B14F-4D97-AF65-F5344CB8AC3E}">
        <p14:creationId xmlns:p14="http://schemas.microsoft.com/office/powerpoint/2010/main" val="4085637087"/>
      </p:ext>
    </p:extLst>
  </p:cSld>
  <p:clrMapOvr>
    <a:masterClrMapping/>
  </p:clrMapOvr>
</p:notes>
</file>

<file path=ppt/notesSlides/notesSlide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72</a:t>
            </a:fld>
            <a:endParaRPr lang="en-US"/>
          </a:p>
        </p:txBody>
      </p:sp>
    </p:spTree>
    <p:extLst>
      <p:ext uri="{BB962C8B-B14F-4D97-AF65-F5344CB8AC3E}">
        <p14:creationId xmlns:p14="http://schemas.microsoft.com/office/powerpoint/2010/main" val="627000459"/>
      </p:ext>
    </p:extLst>
  </p:cSld>
  <p:clrMapOvr>
    <a:masterClrMapping/>
  </p:clrMapOvr>
</p:notes>
</file>

<file path=ppt/notesSlides/notesSlide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0DA20265-FF1A-B245-9296-482E42D601AA}" type="slidenum">
              <a:rPr lang="en-US" smtClean="0"/>
              <a:t>73</a:t>
            </a:fld>
            <a:endParaRPr lang="en-US"/>
          </a:p>
        </p:txBody>
      </p:sp>
    </p:spTree>
    <p:extLst>
      <p:ext uri="{BB962C8B-B14F-4D97-AF65-F5344CB8AC3E}">
        <p14:creationId xmlns:p14="http://schemas.microsoft.com/office/powerpoint/2010/main" val="110385018"/>
      </p:ext>
    </p:extLst>
  </p:cSld>
  <p:clrMapOvr>
    <a:masterClrMapping/>
  </p:clrMapOvr>
</p:notes>
</file>

<file path=ppt/notesSlides/notesSlide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0DA20265-FF1A-B245-9296-482E42D601AA}" type="slidenum">
              <a:rPr lang="en-US" smtClean="0"/>
              <a:t>74</a:t>
            </a:fld>
            <a:endParaRPr lang="en-US"/>
          </a:p>
        </p:txBody>
      </p:sp>
    </p:spTree>
    <p:extLst>
      <p:ext uri="{BB962C8B-B14F-4D97-AF65-F5344CB8AC3E}">
        <p14:creationId xmlns:p14="http://schemas.microsoft.com/office/powerpoint/2010/main" val="4222989657"/>
      </p:ext>
    </p:extLst>
  </p:cSld>
  <p:clrMapOvr>
    <a:masterClrMapping/>
  </p:clrMapOvr>
</p:notes>
</file>

<file path=ppt/notesSlides/notesSlide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75</a:t>
            </a:fld>
            <a:endParaRPr lang="en-US"/>
          </a:p>
        </p:txBody>
      </p:sp>
    </p:spTree>
    <p:extLst>
      <p:ext uri="{BB962C8B-B14F-4D97-AF65-F5344CB8AC3E}">
        <p14:creationId xmlns:p14="http://schemas.microsoft.com/office/powerpoint/2010/main" val="2742492825"/>
      </p:ext>
    </p:extLst>
  </p:cSld>
  <p:clrMapOvr>
    <a:masterClrMapping/>
  </p:clrMapOvr>
</p:notes>
</file>

<file path=ppt/notesSlides/notesSlide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76</a:t>
            </a:fld>
            <a:endParaRPr lang="en-US"/>
          </a:p>
        </p:txBody>
      </p:sp>
    </p:spTree>
    <p:extLst>
      <p:ext uri="{BB962C8B-B14F-4D97-AF65-F5344CB8AC3E}">
        <p14:creationId xmlns:p14="http://schemas.microsoft.com/office/powerpoint/2010/main" val="529959563"/>
      </p:ext>
    </p:extLst>
  </p:cSld>
  <p:clrMapOvr>
    <a:masterClrMapping/>
  </p:clrMapOvr>
</p:notes>
</file>

<file path=ppt/notesSlides/notesSlide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77</a:t>
            </a:fld>
            <a:endParaRPr lang="en-US"/>
          </a:p>
        </p:txBody>
      </p:sp>
    </p:spTree>
    <p:extLst>
      <p:ext uri="{BB962C8B-B14F-4D97-AF65-F5344CB8AC3E}">
        <p14:creationId xmlns:p14="http://schemas.microsoft.com/office/powerpoint/2010/main" val="400661010"/>
      </p:ext>
    </p:extLst>
  </p:cSld>
  <p:clrMapOvr>
    <a:masterClrMapping/>
  </p:clrMapOvr>
</p:notes>
</file>

<file path=ppt/notesSlides/notesSlide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78</a:t>
            </a:fld>
            <a:endParaRPr lang="en-US"/>
          </a:p>
        </p:txBody>
      </p:sp>
    </p:spTree>
    <p:extLst>
      <p:ext uri="{BB962C8B-B14F-4D97-AF65-F5344CB8AC3E}">
        <p14:creationId xmlns:p14="http://schemas.microsoft.com/office/powerpoint/2010/main" val="1743159415"/>
      </p:ext>
    </p:extLst>
  </p:cSld>
  <p:clrMapOvr>
    <a:masterClrMapping/>
  </p:clrMapOvr>
</p:notes>
</file>

<file path=ppt/notesSlides/notesSlide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79</a:t>
            </a:fld>
            <a:endParaRPr lang="en-US"/>
          </a:p>
        </p:txBody>
      </p:sp>
    </p:spTree>
    <p:extLst>
      <p:ext uri="{BB962C8B-B14F-4D97-AF65-F5344CB8AC3E}">
        <p14:creationId xmlns:p14="http://schemas.microsoft.com/office/powerpoint/2010/main" val="3347938526"/>
      </p:ext>
    </p:extLst>
  </p:cSld>
  <p:clrMapOvr>
    <a:masterClrMapping/>
  </p:clrMapOvr>
</p:notes>
</file>

<file path=ppt/notesSlides/notesSlide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0DA20265-FF1A-B245-9296-482E42D601AA}" type="slidenum">
              <a:rPr lang="en-US" smtClean="0"/>
              <a:t>80</a:t>
            </a:fld>
            <a:endParaRPr lang="en-US"/>
          </a:p>
        </p:txBody>
      </p:sp>
    </p:spTree>
    <p:extLst>
      <p:ext uri="{BB962C8B-B14F-4D97-AF65-F5344CB8AC3E}">
        <p14:creationId xmlns:p14="http://schemas.microsoft.com/office/powerpoint/2010/main" val="1881569373"/>
      </p:ext>
    </p:extLst>
  </p:cSld>
  <p:clrMapOvr>
    <a:masterClrMapping/>
  </p:clrMapOvr>
</p:notes>
</file>

<file path=ppt/notesSlides/notesSlide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81</a:t>
            </a:fld>
            <a:endParaRPr lang="en-US"/>
          </a:p>
        </p:txBody>
      </p:sp>
    </p:spTree>
    <p:extLst>
      <p:ext uri="{BB962C8B-B14F-4D97-AF65-F5344CB8AC3E}">
        <p14:creationId xmlns:p14="http://schemas.microsoft.com/office/powerpoint/2010/main" val="753178400"/>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8</a:t>
            </a:fld>
            <a:endParaRPr lang="en-US"/>
          </a:p>
        </p:txBody>
      </p:sp>
    </p:spTree>
    <p:extLst>
      <p:ext uri="{BB962C8B-B14F-4D97-AF65-F5344CB8AC3E}">
        <p14:creationId xmlns:p14="http://schemas.microsoft.com/office/powerpoint/2010/main" val="3414417461"/>
      </p:ext>
    </p:extLst>
  </p:cSld>
  <p:clrMapOvr>
    <a:masterClrMapping/>
  </p:clrMapOvr>
</p:notes>
</file>

<file path=ppt/notesSlides/notesSlide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82</a:t>
            </a:fld>
            <a:endParaRPr lang="en-US"/>
          </a:p>
        </p:txBody>
      </p:sp>
    </p:spTree>
    <p:extLst>
      <p:ext uri="{BB962C8B-B14F-4D97-AF65-F5344CB8AC3E}">
        <p14:creationId xmlns:p14="http://schemas.microsoft.com/office/powerpoint/2010/main" val="3443374116"/>
      </p:ext>
    </p:extLst>
  </p:cSld>
  <p:clrMapOvr>
    <a:masterClrMapping/>
  </p:clrMapOvr>
</p:notes>
</file>

<file path=ppt/notesSlides/notesSlide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83</a:t>
            </a:fld>
            <a:endParaRPr lang="en-US"/>
          </a:p>
        </p:txBody>
      </p:sp>
    </p:spTree>
    <p:extLst>
      <p:ext uri="{BB962C8B-B14F-4D97-AF65-F5344CB8AC3E}">
        <p14:creationId xmlns:p14="http://schemas.microsoft.com/office/powerpoint/2010/main" val="3856932186"/>
      </p:ext>
    </p:extLst>
  </p:cSld>
  <p:clrMapOvr>
    <a:masterClrMapping/>
  </p:clrMapOvr>
</p:notes>
</file>

<file path=ppt/notesSlides/notesSlide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84</a:t>
            </a:fld>
            <a:endParaRPr lang="en-US"/>
          </a:p>
        </p:txBody>
      </p:sp>
    </p:spTree>
    <p:extLst>
      <p:ext uri="{BB962C8B-B14F-4D97-AF65-F5344CB8AC3E}">
        <p14:creationId xmlns:p14="http://schemas.microsoft.com/office/powerpoint/2010/main" val="1434910026"/>
      </p:ext>
    </p:extLst>
  </p:cSld>
  <p:clrMapOvr>
    <a:masterClrMapping/>
  </p:clrMapOvr>
</p:notes>
</file>

<file path=ppt/notesSlides/notesSlide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A20265-FF1A-B245-9296-482E42D601AA}" type="slidenum">
              <a:rPr lang="en-US" smtClean="0"/>
              <a:t>85</a:t>
            </a:fld>
            <a:endParaRPr lang="en-US"/>
          </a:p>
        </p:txBody>
      </p:sp>
    </p:spTree>
    <p:extLst>
      <p:ext uri="{BB962C8B-B14F-4D97-AF65-F5344CB8AC3E}">
        <p14:creationId xmlns:p14="http://schemas.microsoft.com/office/powerpoint/2010/main" val="3547496988"/>
      </p:ext>
    </p:extLst>
  </p:cSld>
  <p:clrMapOvr>
    <a:masterClrMapping/>
  </p:clrMapOvr>
</p:notes>
</file>

<file path=ppt/notesSlides/notesSlide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C6F84F-284B-BD44-B522-F41E29BA6680}" type="slidenum">
              <a:rPr lang="en-US" smtClean="0"/>
              <a:t>86</a:t>
            </a:fld>
            <a:endParaRPr lang="en-US"/>
          </a:p>
        </p:txBody>
      </p:sp>
    </p:spTree>
    <p:extLst>
      <p:ext uri="{BB962C8B-B14F-4D97-AF65-F5344CB8AC3E}">
        <p14:creationId xmlns:p14="http://schemas.microsoft.com/office/powerpoint/2010/main" val="3918619415"/>
      </p:ext>
    </p:extLst>
  </p:cSld>
  <p:clrMapOvr>
    <a:masterClrMapping/>
  </p:clrMapOvr>
</p:notes>
</file>

<file path=ppt/notesSlides/notesSlide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C6F84F-284B-BD44-B522-F41E29BA6680}" type="slidenum">
              <a:rPr lang="en-US" smtClean="0"/>
              <a:t>87</a:t>
            </a:fld>
            <a:endParaRPr lang="en-US"/>
          </a:p>
        </p:txBody>
      </p:sp>
    </p:spTree>
    <p:extLst>
      <p:ext uri="{BB962C8B-B14F-4D97-AF65-F5344CB8AC3E}">
        <p14:creationId xmlns:p14="http://schemas.microsoft.com/office/powerpoint/2010/main" val="3167901227"/>
      </p:ext>
    </p:extLst>
  </p:cSld>
  <p:clrMapOvr>
    <a:masterClrMapping/>
  </p:clrMapOvr>
</p:notes>
</file>

<file path=ppt/notesSlides/notesSlide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C6F84F-284B-BD44-B522-F41E29BA6680}" type="slidenum">
              <a:rPr lang="en-US" smtClean="0"/>
              <a:t>88</a:t>
            </a:fld>
            <a:endParaRPr lang="en-US"/>
          </a:p>
        </p:txBody>
      </p:sp>
    </p:spTree>
    <p:extLst>
      <p:ext uri="{BB962C8B-B14F-4D97-AF65-F5344CB8AC3E}">
        <p14:creationId xmlns:p14="http://schemas.microsoft.com/office/powerpoint/2010/main" val="2272676440"/>
      </p:ext>
    </p:extLst>
  </p:cSld>
  <p:clrMapOvr>
    <a:masterClrMapping/>
  </p:clrMapOvr>
</p:notes>
</file>

<file path=ppt/notesSlides/notesSlide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C6F84F-284B-BD44-B522-F41E29BA6680}" type="slidenum">
              <a:rPr lang="en-US" smtClean="0"/>
              <a:t>89</a:t>
            </a:fld>
            <a:endParaRPr lang="en-US"/>
          </a:p>
        </p:txBody>
      </p:sp>
    </p:spTree>
    <p:extLst>
      <p:ext uri="{BB962C8B-B14F-4D97-AF65-F5344CB8AC3E}">
        <p14:creationId xmlns:p14="http://schemas.microsoft.com/office/powerpoint/2010/main" val="1377874560"/>
      </p:ext>
    </p:extLst>
  </p:cSld>
  <p:clrMapOvr>
    <a:masterClrMapping/>
  </p:clrMapOvr>
</p:notes>
</file>

<file path=ppt/notesSlides/notesSlide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C6F84F-284B-BD44-B522-F41E29BA6680}" type="slidenum">
              <a:rPr lang="en-US" smtClean="0"/>
              <a:t>90</a:t>
            </a:fld>
            <a:endParaRPr lang="en-US"/>
          </a:p>
        </p:txBody>
      </p:sp>
    </p:spTree>
    <p:extLst>
      <p:ext uri="{BB962C8B-B14F-4D97-AF65-F5344CB8AC3E}">
        <p14:creationId xmlns:p14="http://schemas.microsoft.com/office/powerpoint/2010/main" val="3420515810"/>
      </p:ext>
    </p:extLst>
  </p:cSld>
  <p:clrMapOvr>
    <a:masterClrMapping/>
  </p:clrMapOvr>
</p:notes>
</file>

<file path=ppt/notesSlides/notesSlide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ct val="0"/>
              </a:spcBef>
              <a:spcAft>
                <a:spcPct val="0"/>
              </a:spcAft>
              <a:buClrTx/>
              <a:buSzTx/>
              <a:buFontTx/>
              <a:buNone/>
              <a:defRPr/>
            </a:pPr>
            <a:endParaRPr lang="en-US" smtClean="0"/>
          </a:p>
        </p:txBody>
      </p:sp>
      <p:sp>
        <p:nvSpPr>
          <p:cNvPr id="4" name="Slide Number Placeholder 3"/>
          <p:cNvSpPr>
            <a:spLocks noGrp="1"/>
          </p:cNvSpPr>
          <p:nvPr>
            <p:ph type="sldNum" sz="quarter" idx="10"/>
          </p:nvPr>
        </p:nvSpPr>
        <p:spPr/>
        <p:txBody>
          <a:bodyPr/>
          <a:lstStyle/>
          <a:p>
            <a:fld id="{65C6F84F-284B-BD44-B522-F41E29BA6680}" type="slidenum">
              <a:rPr lang="en-US" smtClean="0"/>
              <a:t>91</a:t>
            </a:fld>
            <a:endParaRPr lang="en-US"/>
          </a:p>
        </p:txBody>
      </p:sp>
    </p:spTree>
    <p:extLst>
      <p:ext uri="{BB962C8B-B14F-4D97-AF65-F5344CB8AC3E}">
        <p14:creationId xmlns:p14="http://schemas.microsoft.com/office/powerpoint/2010/main" val="1675814496"/>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521EB0-60AA-E746-9D2C-ABBBD5F28104}" type="slidenum">
              <a:rPr lang="en-US" smtClean="0"/>
              <a:t>9</a:t>
            </a:fld>
            <a:endParaRPr lang="en-US"/>
          </a:p>
        </p:txBody>
      </p:sp>
    </p:spTree>
    <p:extLst>
      <p:ext uri="{BB962C8B-B14F-4D97-AF65-F5344CB8AC3E}">
        <p14:creationId xmlns:p14="http://schemas.microsoft.com/office/powerpoint/2010/main" val="3824374421"/>
      </p:ext>
    </p:extLst>
  </p:cSld>
  <p:clrMapOvr>
    <a:masterClrMapping/>
  </p:clrMapOvr>
</p:notes>
</file>

<file path=ppt/notesSlides/notesSlide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C6F84F-284B-BD44-B522-F41E29BA6680}" type="slidenum">
              <a:rPr lang="en-US" smtClean="0"/>
              <a:t>92</a:t>
            </a:fld>
            <a:endParaRPr lang="en-US"/>
          </a:p>
        </p:txBody>
      </p:sp>
    </p:spTree>
    <p:extLst>
      <p:ext uri="{BB962C8B-B14F-4D97-AF65-F5344CB8AC3E}">
        <p14:creationId xmlns:p14="http://schemas.microsoft.com/office/powerpoint/2010/main" val="2272916950"/>
      </p:ext>
    </p:extLst>
  </p:cSld>
  <p:clrMapOvr>
    <a:masterClrMapping/>
  </p:clrMapOvr>
</p:notes>
</file>

<file path=ppt/notesSlides/notesSlide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C6F84F-284B-BD44-B522-F41E29BA6680}" type="slidenum">
              <a:rPr lang="en-US" smtClean="0"/>
              <a:t>93</a:t>
            </a:fld>
            <a:endParaRPr lang="en-US"/>
          </a:p>
        </p:txBody>
      </p:sp>
    </p:spTree>
    <p:extLst>
      <p:ext uri="{BB962C8B-B14F-4D97-AF65-F5344CB8AC3E}">
        <p14:creationId xmlns:p14="http://schemas.microsoft.com/office/powerpoint/2010/main" val="1207364661"/>
      </p:ext>
    </p:extLst>
  </p:cSld>
  <p:clrMapOvr>
    <a:masterClrMapping/>
  </p:clrMapOvr>
</p:notes>
</file>

<file path=ppt/notesSlides/notesSlide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C6F84F-284B-BD44-B522-F41E29BA6680}" type="slidenum">
              <a:rPr lang="en-US" smtClean="0"/>
              <a:t>94</a:t>
            </a:fld>
            <a:endParaRPr lang="en-US"/>
          </a:p>
        </p:txBody>
      </p:sp>
    </p:spTree>
    <p:extLst>
      <p:ext uri="{BB962C8B-B14F-4D97-AF65-F5344CB8AC3E}">
        <p14:creationId xmlns:p14="http://schemas.microsoft.com/office/powerpoint/2010/main" val="4148759721"/>
      </p:ext>
    </p:extLst>
  </p:cSld>
  <p:clrMapOvr>
    <a:masterClrMapping/>
  </p:clrMapOvr>
</p:notes>
</file>

<file path=ppt/notesSlides/notesSlide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C6F84F-284B-BD44-B522-F41E29BA6680}" type="slidenum">
              <a:rPr lang="en-US" smtClean="0"/>
              <a:t>95</a:t>
            </a:fld>
            <a:endParaRPr lang="en-US"/>
          </a:p>
        </p:txBody>
      </p:sp>
    </p:spTree>
    <p:extLst>
      <p:ext uri="{BB962C8B-B14F-4D97-AF65-F5344CB8AC3E}">
        <p14:creationId xmlns:p14="http://schemas.microsoft.com/office/powerpoint/2010/main" val="4172487360"/>
      </p:ext>
    </p:extLst>
  </p:cSld>
  <p:clrMapOvr>
    <a:masterClrMapping/>
  </p:clrMapOvr>
</p:notes>
</file>

<file path=ppt/notesSlides/notesSlide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C6F84F-284B-BD44-B522-F41E29BA6680}" type="slidenum">
              <a:rPr lang="en-US" smtClean="0"/>
              <a:t>96</a:t>
            </a:fld>
            <a:endParaRPr lang="en-US"/>
          </a:p>
        </p:txBody>
      </p:sp>
    </p:spTree>
    <p:extLst>
      <p:ext uri="{BB962C8B-B14F-4D97-AF65-F5344CB8AC3E}">
        <p14:creationId xmlns:p14="http://schemas.microsoft.com/office/powerpoint/2010/main" val="1862505483"/>
      </p:ext>
    </p:extLst>
  </p:cSld>
  <p:clrMapOvr>
    <a:masterClrMapping/>
  </p:clrMapOvr>
</p:notes>
</file>

<file path=ppt/notesSlides/notesSlide9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65C6F84F-284B-BD44-B522-F41E29BA6680}" type="slidenum">
              <a:rPr lang="en-US" smtClean="0"/>
              <a:t>97</a:t>
            </a:fld>
            <a:endParaRPr lang="en-US"/>
          </a:p>
        </p:txBody>
      </p:sp>
    </p:spTree>
    <p:extLst>
      <p:ext uri="{BB962C8B-B14F-4D97-AF65-F5344CB8AC3E}">
        <p14:creationId xmlns:p14="http://schemas.microsoft.com/office/powerpoint/2010/main" val="3048888241"/>
      </p:ext>
    </p:extLst>
  </p:cSld>
  <p:clrMapOvr>
    <a:masterClrMapping/>
  </p:clrMapOvr>
</p:notes>
</file>

<file path=ppt/notesSlides/notesSlide9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98</a:t>
            </a:fld>
            <a:endParaRPr lang="en-US"/>
          </a:p>
        </p:txBody>
      </p:sp>
    </p:spTree>
    <p:extLst>
      <p:ext uri="{BB962C8B-B14F-4D97-AF65-F5344CB8AC3E}">
        <p14:creationId xmlns:p14="http://schemas.microsoft.com/office/powerpoint/2010/main" val="296469876"/>
      </p:ext>
    </p:extLst>
  </p:cSld>
  <p:clrMapOvr>
    <a:masterClrMapping/>
  </p:clrMapOvr>
</p:notes>
</file>

<file path=ppt/notesSlides/notesSlide9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99</a:t>
            </a:fld>
            <a:endParaRPr lang="en-US"/>
          </a:p>
        </p:txBody>
      </p:sp>
    </p:spTree>
    <p:extLst>
      <p:ext uri="{BB962C8B-B14F-4D97-AF65-F5344CB8AC3E}">
        <p14:creationId xmlns:p14="http://schemas.microsoft.com/office/powerpoint/2010/main" val="293008014"/>
      </p:ext>
    </p:extLst>
  </p:cSld>
  <p:clrMapOvr>
    <a:masterClrMapping/>
  </p:clrMapOvr>
</p:notes>
</file>

<file path=ppt/notesSlides/notesSlide9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100</a:t>
            </a:fld>
            <a:endParaRPr lang="en-US"/>
          </a:p>
        </p:txBody>
      </p:sp>
    </p:spTree>
    <p:extLst>
      <p:ext uri="{BB962C8B-B14F-4D97-AF65-F5344CB8AC3E}">
        <p14:creationId xmlns:p14="http://schemas.microsoft.com/office/powerpoint/2010/main" val="507667381"/>
      </p:ext>
    </p:extLst>
  </p:cSld>
  <p:clrMapOvr>
    <a:masterClrMapping/>
  </p:clrMapOvr>
</p:notes>
</file>

<file path=ppt/notesSlides/notesSlide9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B05F5D3-B7D8-4259-9F12-9978DCD7BEE2}" type="slidenum">
              <a:rPr lang="en-US" smtClean="0"/>
              <a:pPr>
                <a:defRPr/>
              </a:pPr>
              <a:t>101</a:t>
            </a:fld>
            <a:endParaRPr lang="en-US"/>
          </a:p>
        </p:txBody>
      </p:sp>
    </p:spTree>
    <p:extLst>
      <p:ext uri="{BB962C8B-B14F-4D97-AF65-F5344CB8AC3E}">
        <p14:creationId xmlns:p14="http://schemas.microsoft.com/office/powerpoint/2010/main" val="915626085"/>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5.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6.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F57E66C3-6771-45F1-B971-1324173AA07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64CB4F6D-3CA8-42BF-9F7C-A23BEB3FC45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2A946C7-DF20-4B34-84A1-1BC7BEBF7BB4}" type="slidenum">
              <a:rPr lang="en-US"/>
              <a:pPr>
                <a:defRPr/>
              </a:pPr>
              <a:t>‹#›</a:t>
            </a:fld>
            <a:endParaRPr lang="en-US"/>
          </a:p>
        </p:txBody>
      </p:sp>
    </p:spTree>
    <p:extLst>
      <p:ext uri="{BB962C8B-B14F-4D97-AF65-F5344CB8AC3E}">
        <p14:creationId xmlns:p14="http://schemas.microsoft.com/office/powerpoint/2010/main" val="1761408428"/>
      </p:ext>
    </p:extLst>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3BDE566-103A-4129-884C-8F3C3ADBCCE0}" type="slidenum">
              <a:rPr lang="en-US"/>
              <a:pPr>
                <a:defRPr/>
              </a:pPr>
              <a:t>‹#›</a:t>
            </a:fld>
            <a:endParaRPr lang="en-US"/>
          </a:p>
        </p:txBody>
      </p:sp>
    </p:spTree>
    <p:extLst>
      <p:ext uri="{BB962C8B-B14F-4D97-AF65-F5344CB8AC3E}">
        <p14:creationId xmlns:p14="http://schemas.microsoft.com/office/powerpoint/2010/main" val="828773358"/>
      </p:ext>
    </p:extLst>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1CB5752-1A4F-449D-A8D2-698721A66122}" type="slidenum">
              <a:rPr lang="en-US"/>
              <a:pPr>
                <a:defRPr/>
              </a:pPr>
              <a:t>‹#›</a:t>
            </a:fld>
            <a:endParaRPr lang="en-US"/>
          </a:p>
        </p:txBody>
      </p:sp>
    </p:spTree>
    <p:extLst>
      <p:ext uri="{BB962C8B-B14F-4D97-AF65-F5344CB8AC3E}">
        <p14:creationId xmlns:p14="http://schemas.microsoft.com/office/powerpoint/2010/main" val="1666899466"/>
      </p:ext>
    </p:extLst>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545F733C-2F27-424B-B0F5-E0A5D77A47ED}" type="slidenum">
              <a:rPr lang="en-US"/>
              <a:pPr>
                <a:defRPr/>
              </a:pPr>
              <a:t>‹#›</a:t>
            </a:fld>
            <a:endParaRPr lang="en-US"/>
          </a:p>
        </p:txBody>
      </p:sp>
    </p:spTree>
    <p:extLst>
      <p:ext uri="{BB962C8B-B14F-4D97-AF65-F5344CB8AC3E}">
        <p14:creationId xmlns:p14="http://schemas.microsoft.com/office/powerpoint/2010/main" val="166688502"/>
      </p:ext>
    </p:extLst>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FD0EE07-9498-4589-AFE0-3023CD31F9FD}" type="slidenum">
              <a:rPr lang="en-US"/>
              <a:pPr>
                <a:defRPr/>
              </a:pPr>
              <a:t>‹#›</a:t>
            </a:fld>
            <a:endParaRPr lang="en-US"/>
          </a:p>
        </p:txBody>
      </p:sp>
    </p:spTree>
    <p:extLst>
      <p:ext uri="{BB962C8B-B14F-4D97-AF65-F5344CB8AC3E}">
        <p14:creationId xmlns:p14="http://schemas.microsoft.com/office/powerpoint/2010/main" val="314381466"/>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9FA29D98-F0C7-4497-9B0B-D09B10C8867F}" type="slidenum">
              <a:rPr lang="en-US"/>
              <a:pPr>
                <a:defRPr/>
              </a:pPr>
              <a:t>‹#›</a:t>
            </a:fld>
            <a:endParaRPr lang="en-US"/>
          </a:p>
        </p:txBody>
      </p:sp>
    </p:spTree>
    <p:extLst>
      <p:ext uri="{BB962C8B-B14F-4D97-AF65-F5344CB8AC3E}">
        <p14:creationId xmlns:p14="http://schemas.microsoft.com/office/powerpoint/2010/main" val="3707638235"/>
      </p:ext>
    </p:extLst>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CE8ED007-AE43-4097-BC14-043E8244799E}" type="slidenum">
              <a:rPr lang="en-US"/>
              <a:pPr>
                <a:defRPr/>
              </a:pPr>
              <a:t>‹#›</a:t>
            </a:fld>
            <a:endParaRPr lang="en-US"/>
          </a:p>
        </p:txBody>
      </p:sp>
    </p:spTree>
    <p:extLst>
      <p:ext uri="{BB962C8B-B14F-4D97-AF65-F5344CB8AC3E}">
        <p14:creationId xmlns:p14="http://schemas.microsoft.com/office/powerpoint/2010/main" val="4094861680"/>
      </p:ext>
    </p:extLst>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4065AEAD-6940-4D3E-900E-6281CC583353}" type="slidenum">
              <a:rPr lang="en-US"/>
              <a:pPr>
                <a:defRPr/>
              </a:pPr>
              <a:t>‹#›</a:t>
            </a:fld>
            <a:endParaRPr lang="en-US"/>
          </a:p>
        </p:txBody>
      </p:sp>
    </p:spTree>
    <p:extLst>
      <p:ext uri="{BB962C8B-B14F-4D97-AF65-F5344CB8AC3E}">
        <p14:creationId xmlns:p14="http://schemas.microsoft.com/office/powerpoint/2010/main" val="1430742876"/>
      </p:ext>
    </p:extLst>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5706B2F-5D2E-4644-9F6F-E88952F6B3D5}" type="slidenum">
              <a:rPr lang="en-US"/>
              <a:pPr>
                <a:defRPr/>
              </a:pPr>
              <a:t>‹#›</a:t>
            </a:fld>
            <a:endParaRPr lang="en-US"/>
          </a:p>
        </p:txBody>
      </p:sp>
    </p:spTree>
    <p:extLst>
      <p:ext uri="{BB962C8B-B14F-4D97-AF65-F5344CB8AC3E}">
        <p14:creationId xmlns:p14="http://schemas.microsoft.com/office/powerpoint/2010/main" val="4086973332"/>
      </p:ext>
    </p:extLst>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1D0CCF2-3A4A-4AFA-9690-40B596364955}" type="slidenum">
              <a:rPr lang="en-US"/>
              <a:pPr>
                <a:defRPr/>
              </a:pPr>
              <a:t>‹#›</a:t>
            </a:fld>
            <a:endParaRPr lang="en-US"/>
          </a:p>
        </p:txBody>
      </p:sp>
    </p:spTree>
    <p:extLst>
      <p:ext uri="{BB962C8B-B14F-4D97-AF65-F5344CB8AC3E}">
        <p14:creationId xmlns:p14="http://schemas.microsoft.com/office/powerpoint/2010/main" val="2956562438"/>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69EA8D83-DA6B-49F4-8631-E8E341E388B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E9BD3B97-CF2D-4D26-81F7-E5F793EC3FE7}" type="slidenum">
              <a:rPr lang="en-US"/>
              <a:pPr>
                <a:defRPr/>
              </a:pPr>
              <a:t>‹#›</a:t>
            </a:fld>
            <a:endParaRPr lang="en-US"/>
          </a:p>
        </p:txBody>
      </p:sp>
    </p:spTree>
    <p:extLst>
      <p:ext uri="{BB962C8B-B14F-4D97-AF65-F5344CB8AC3E}">
        <p14:creationId xmlns:p14="http://schemas.microsoft.com/office/powerpoint/2010/main" val="2204473505"/>
      </p:ext>
    </p:extLst>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2A946C7-DF20-4B34-84A1-1BC7BEBF7BB4}" type="slidenum">
              <a:rPr lang="en-US"/>
              <a:pPr>
                <a:defRPr/>
              </a:pPr>
              <a:t>‹#›</a:t>
            </a:fld>
            <a:endParaRPr lang="en-US"/>
          </a:p>
        </p:txBody>
      </p:sp>
    </p:spTree>
    <p:extLst>
      <p:ext uri="{BB962C8B-B14F-4D97-AF65-F5344CB8AC3E}">
        <p14:creationId xmlns:p14="http://schemas.microsoft.com/office/powerpoint/2010/main" val="1761408428"/>
      </p:ext>
    </p:extLst>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3BDE566-103A-4129-884C-8F3C3ADBCCE0}" type="slidenum">
              <a:rPr lang="en-US"/>
              <a:pPr>
                <a:defRPr/>
              </a:pPr>
              <a:t>‹#›</a:t>
            </a:fld>
            <a:endParaRPr lang="en-US"/>
          </a:p>
        </p:txBody>
      </p:sp>
    </p:spTree>
    <p:extLst>
      <p:ext uri="{BB962C8B-B14F-4D97-AF65-F5344CB8AC3E}">
        <p14:creationId xmlns:p14="http://schemas.microsoft.com/office/powerpoint/2010/main" val="828773358"/>
      </p:ext>
    </p:extLst>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1CB5752-1A4F-449D-A8D2-698721A66122}" type="slidenum">
              <a:rPr lang="en-US"/>
              <a:pPr>
                <a:defRPr/>
              </a:pPr>
              <a:t>‹#›</a:t>
            </a:fld>
            <a:endParaRPr lang="en-US"/>
          </a:p>
        </p:txBody>
      </p:sp>
    </p:spTree>
    <p:extLst>
      <p:ext uri="{BB962C8B-B14F-4D97-AF65-F5344CB8AC3E}">
        <p14:creationId xmlns:p14="http://schemas.microsoft.com/office/powerpoint/2010/main" val="1666899466"/>
      </p:ext>
    </p:extLst>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545F733C-2F27-424B-B0F5-E0A5D77A47ED}" type="slidenum">
              <a:rPr lang="en-US"/>
              <a:pPr>
                <a:defRPr/>
              </a:pPr>
              <a:t>‹#›</a:t>
            </a:fld>
            <a:endParaRPr lang="en-US"/>
          </a:p>
        </p:txBody>
      </p:sp>
    </p:spTree>
    <p:extLst>
      <p:ext uri="{BB962C8B-B14F-4D97-AF65-F5344CB8AC3E}">
        <p14:creationId xmlns:p14="http://schemas.microsoft.com/office/powerpoint/2010/main" val="166688502"/>
      </p:ext>
    </p:extLst>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FD0EE07-9498-4589-AFE0-3023CD31F9FD}" type="slidenum">
              <a:rPr lang="en-US"/>
              <a:pPr>
                <a:defRPr/>
              </a:pPr>
              <a:t>‹#›</a:t>
            </a:fld>
            <a:endParaRPr lang="en-US"/>
          </a:p>
        </p:txBody>
      </p:sp>
    </p:spTree>
    <p:extLst>
      <p:ext uri="{BB962C8B-B14F-4D97-AF65-F5344CB8AC3E}">
        <p14:creationId xmlns:p14="http://schemas.microsoft.com/office/powerpoint/2010/main" val="314381466"/>
      </p:ext>
    </p:extLst>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9FA29D98-F0C7-4497-9B0B-D09B10C8867F}" type="slidenum">
              <a:rPr lang="en-US"/>
              <a:pPr>
                <a:defRPr/>
              </a:pPr>
              <a:t>‹#›</a:t>
            </a:fld>
            <a:endParaRPr lang="en-US"/>
          </a:p>
        </p:txBody>
      </p:sp>
    </p:spTree>
    <p:extLst>
      <p:ext uri="{BB962C8B-B14F-4D97-AF65-F5344CB8AC3E}">
        <p14:creationId xmlns:p14="http://schemas.microsoft.com/office/powerpoint/2010/main" val="3707638235"/>
      </p:ext>
    </p:extLst>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CE8ED007-AE43-4097-BC14-043E8244799E}" type="slidenum">
              <a:rPr lang="en-US"/>
              <a:pPr>
                <a:defRPr/>
              </a:pPr>
              <a:t>‹#›</a:t>
            </a:fld>
            <a:endParaRPr lang="en-US"/>
          </a:p>
        </p:txBody>
      </p:sp>
    </p:spTree>
    <p:extLst>
      <p:ext uri="{BB962C8B-B14F-4D97-AF65-F5344CB8AC3E}">
        <p14:creationId xmlns:p14="http://schemas.microsoft.com/office/powerpoint/2010/main" val="4094861680"/>
      </p:ext>
    </p:extLst>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4065AEAD-6940-4D3E-900E-6281CC583353}" type="slidenum">
              <a:rPr lang="en-US"/>
              <a:pPr>
                <a:defRPr/>
              </a:pPr>
              <a:t>‹#›</a:t>
            </a:fld>
            <a:endParaRPr lang="en-US"/>
          </a:p>
        </p:txBody>
      </p:sp>
    </p:spTree>
    <p:extLst>
      <p:ext uri="{BB962C8B-B14F-4D97-AF65-F5344CB8AC3E}">
        <p14:creationId xmlns:p14="http://schemas.microsoft.com/office/powerpoint/2010/main" val="1430742876"/>
      </p:ext>
    </p:extLst>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5706B2F-5D2E-4644-9F6F-E88952F6B3D5}" type="slidenum">
              <a:rPr lang="en-US"/>
              <a:pPr>
                <a:defRPr/>
              </a:pPr>
              <a:t>‹#›</a:t>
            </a:fld>
            <a:endParaRPr lang="en-US"/>
          </a:p>
        </p:txBody>
      </p:sp>
    </p:spTree>
    <p:extLst>
      <p:ext uri="{BB962C8B-B14F-4D97-AF65-F5344CB8AC3E}">
        <p14:creationId xmlns:p14="http://schemas.microsoft.com/office/powerpoint/2010/main" val="4086973332"/>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625DB58-838C-49A6-A26E-08250FF2F828}" type="slidenum">
              <a:rPr lang="en-US"/>
              <a:pPr>
                <a:defRPr/>
              </a:pPr>
              <a:t>‹#›</a:t>
            </a:fld>
            <a:endParaRPr lang="en-US"/>
          </a:p>
        </p:txBody>
      </p:sp>
    </p:spTree>
    <p:extLst>
      <p:ext uri="{BB962C8B-B14F-4D97-AF65-F5344CB8AC3E}">
        <p14:creationId xmlns:p14="http://schemas.microsoft.com/office/powerpoint/2010/main" val="2270616647"/>
      </p:ext>
    </p:extLst>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1D0CCF2-3A4A-4AFA-9690-40B596364955}" type="slidenum">
              <a:rPr lang="en-US"/>
              <a:pPr>
                <a:defRPr/>
              </a:pPr>
              <a:t>‹#›</a:t>
            </a:fld>
            <a:endParaRPr lang="en-US"/>
          </a:p>
        </p:txBody>
      </p:sp>
    </p:spTree>
    <p:extLst>
      <p:ext uri="{BB962C8B-B14F-4D97-AF65-F5344CB8AC3E}">
        <p14:creationId xmlns:p14="http://schemas.microsoft.com/office/powerpoint/2010/main" val="2956562438"/>
      </p:ext>
    </p:extLst>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E9BD3B97-CF2D-4D26-81F7-E5F793EC3FE7}" type="slidenum">
              <a:rPr lang="en-US"/>
              <a:pPr>
                <a:defRPr/>
              </a:pPr>
              <a:t>‹#›</a:t>
            </a:fld>
            <a:endParaRPr lang="en-US"/>
          </a:p>
        </p:txBody>
      </p:sp>
    </p:spTree>
    <p:extLst>
      <p:ext uri="{BB962C8B-B14F-4D97-AF65-F5344CB8AC3E}">
        <p14:creationId xmlns:p14="http://schemas.microsoft.com/office/powerpoint/2010/main" val="2204473505"/>
      </p:ext>
    </p:extLst>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BFAF40F-2C2C-4DE7-BBC0-519175F6886E}" type="slidenum">
              <a:rPr lang="en-US"/>
              <a:pPr>
                <a:defRPr/>
              </a:pPr>
              <a:t>‹#›</a:t>
            </a:fld>
            <a:endParaRPr lang="en-US"/>
          </a:p>
        </p:txBody>
      </p:sp>
    </p:spTree>
    <p:extLst>
      <p:ext uri="{BB962C8B-B14F-4D97-AF65-F5344CB8AC3E}">
        <p14:creationId xmlns:p14="http://schemas.microsoft.com/office/powerpoint/2010/main" val="4018241641"/>
      </p:ext>
    </p:extLst>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01CA7EF-C24E-434B-9D5E-48A0CE7D2461}" type="slidenum">
              <a:rPr lang="en-US"/>
              <a:pPr>
                <a:defRPr/>
              </a:pPr>
              <a:t>‹#›</a:t>
            </a:fld>
            <a:endParaRPr lang="en-US"/>
          </a:p>
        </p:txBody>
      </p:sp>
    </p:spTree>
    <p:extLst>
      <p:ext uri="{BB962C8B-B14F-4D97-AF65-F5344CB8AC3E}">
        <p14:creationId xmlns:p14="http://schemas.microsoft.com/office/powerpoint/2010/main" val="3072933466"/>
      </p:ext>
    </p:extLst>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8CF193A-7C03-4AD3-B9DD-64E1404CE975}" type="slidenum">
              <a:rPr lang="en-US"/>
              <a:pPr>
                <a:defRPr/>
              </a:pPr>
              <a:t>‹#›</a:t>
            </a:fld>
            <a:endParaRPr lang="en-US"/>
          </a:p>
        </p:txBody>
      </p:sp>
    </p:spTree>
    <p:extLst>
      <p:ext uri="{BB962C8B-B14F-4D97-AF65-F5344CB8AC3E}">
        <p14:creationId xmlns:p14="http://schemas.microsoft.com/office/powerpoint/2010/main" val="1537596836"/>
      </p:ext>
    </p:extLst>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DE1F508-BE93-4051-96AE-B6F1D2C9723B}" type="slidenum">
              <a:rPr lang="en-US"/>
              <a:pPr>
                <a:defRPr/>
              </a:pPr>
              <a:t>‹#›</a:t>
            </a:fld>
            <a:endParaRPr lang="en-US"/>
          </a:p>
        </p:txBody>
      </p:sp>
    </p:spTree>
    <p:extLst>
      <p:ext uri="{BB962C8B-B14F-4D97-AF65-F5344CB8AC3E}">
        <p14:creationId xmlns:p14="http://schemas.microsoft.com/office/powerpoint/2010/main" val="138737385"/>
      </p:ext>
    </p:extLst>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C7A8AD2E-31B5-4588-B6C1-2A8910AF0001}" type="slidenum">
              <a:rPr lang="en-US"/>
              <a:pPr>
                <a:defRPr/>
              </a:pPr>
              <a:t>‹#›</a:t>
            </a:fld>
            <a:endParaRPr lang="en-US"/>
          </a:p>
        </p:txBody>
      </p:sp>
    </p:spTree>
    <p:extLst>
      <p:ext uri="{BB962C8B-B14F-4D97-AF65-F5344CB8AC3E}">
        <p14:creationId xmlns:p14="http://schemas.microsoft.com/office/powerpoint/2010/main" val="3254685271"/>
      </p:ext>
    </p:extLst>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5288170E-C32A-48BC-B7F9-98A42C9BA97D}" type="slidenum">
              <a:rPr lang="en-US"/>
              <a:pPr>
                <a:defRPr/>
              </a:pPr>
              <a:t>‹#›</a:t>
            </a:fld>
            <a:endParaRPr lang="en-US"/>
          </a:p>
        </p:txBody>
      </p:sp>
    </p:spTree>
    <p:extLst>
      <p:ext uri="{BB962C8B-B14F-4D97-AF65-F5344CB8AC3E}">
        <p14:creationId xmlns:p14="http://schemas.microsoft.com/office/powerpoint/2010/main" val="4215684205"/>
      </p:ext>
    </p:extLst>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CA05D1F3-DAEC-4B8F-B69E-77314C76B542}" type="slidenum">
              <a:rPr lang="en-US"/>
              <a:pPr>
                <a:defRPr/>
              </a:pPr>
              <a:t>‹#›</a:t>
            </a:fld>
            <a:endParaRPr lang="en-US"/>
          </a:p>
        </p:txBody>
      </p:sp>
    </p:spTree>
    <p:extLst>
      <p:ext uri="{BB962C8B-B14F-4D97-AF65-F5344CB8AC3E}">
        <p14:creationId xmlns:p14="http://schemas.microsoft.com/office/powerpoint/2010/main" val="4107920140"/>
      </p:ext>
    </p:extLst>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D549168-27D1-48EF-990A-CB3777A32094}" type="slidenum">
              <a:rPr lang="en-US"/>
              <a:pPr>
                <a:defRPr/>
              </a:pPr>
              <a:t>‹#›</a:t>
            </a:fld>
            <a:endParaRPr lang="en-US"/>
          </a:p>
        </p:txBody>
      </p:sp>
    </p:spTree>
    <p:extLst>
      <p:ext uri="{BB962C8B-B14F-4D97-AF65-F5344CB8AC3E}">
        <p14:creationId xmlns:p14="http://schemas.microsoft.com/office/powerpoint/2010/main" val="6480864"/>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FE6FC7D-BE5A-4D66-81ED-12098D6AC17A}" type="slidenum">
              <a:rPr lang="en-US"/>
              <a:pPr>
                <a:defRPr/>
              </a:pPr>
              <a:t>‹#›</a:t>
            </a:fld>
            <a:endParaRPr lang="en-US"/>
          </a:p>
        </p:txBody>
      </p:sp>
    </p:spTree>
    <p:extLst>
      <p:ext uri="{BB962C8B-B14F-4D97-AF65-F5344CB8AC3E}">
        <p14:creationId xmlns:p14="http://schemas.microsoft.com/office/powerpoint/2010/main" val="3680312412"/>
      </p:ext>
    </p:extLst>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A1A0E37-2F29-4353-94CD-A2378259F4BC}" type="slidenum">
              <a:rPr lang="en-US"/>
              <a:pPr>
                <a:defRPr/>
              </a:pPr>
              <a:t>‹#›</a:t>
            </a:fld>
            <a:endParaRPr lang="en-US"/>
          </a:p>
        </p:txBody>
      </p:sp>
    </p:spTree>
    <p:extLst>
      <p:ext uri="{BB962C8B-B14F-4D97-AF65-F5344CB8AC3E}">
        <p14:creationId xmlns:p14="http://schemas.microsoft.com/office/powerpoint/2010/main" val="3393484186"/>
      </p:ext>
    </p:extLst>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3582624907"/>
      </p:ext>
    </p:extLst>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036E878-3C0F-4EE2-8537-067037F594E7}" type="slidenum">
              <a:rPr lang="en-US"/>
              <a:pPr>
                <a:defRPr/>
              </a:pPr>
              <a:t>‹#›</a:t>
            </a:fld>
            <a:endParaRPr lang="en-US"/>
          </a:p>
        </p:txBody>
      </p:sp>
    </p:spTree>
    <p:extLst>
      <p:ext uri="{BB962C8B-B14F-4D97-AF65-F5344CB8AC3E}">
        <p14:creationId xmlns:p14="http://schemas.microsoft.com/office/powerpoint/2010/main" val="3927264723"/>
      </p:ext>
    </p:extLst>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bl" preserve="1">
  <p:cSld name="Title and Table">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536B8545-C62E-489E-94C6-3B8222056170}" type="slidenum">
              <a:rPr lang="en-US"/>
              <a:pPr>
                <a:defRPr/>
              </a:pPr>
              <a:t>‹#›</a:t>
            </a:fld>
            <a:endParaRPr lang="en-US"/>
          </a:p>
        </p:txBody>
      </p:sp>
    </p:spTree>
    <p:extLst>
      <p:ext uri="{BB962C8B-B14F-4D97-AF65-F5344CB8AC3E}">
        <p14:creationId xmlns:p14="http://schemas.microsoft.com/office/powerpoint/2010/main" val="440879497"/>
      </p:ext>
    </p:extLst>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BFAF40F-2C2C-4DE7-BBC0-519175F6886E}" type="slidenum">
              <a:rPr lang="en-US"/>
              <a:pPr>
                <a:defRPr/>
              </a:pPr>
              <a:t>‹#›</a:t>
            </a:fld>
            <a:endParaRPr lang="en-US"/>
          </a:p>
        </p:txBody>
      </p:sp>
    </p:spTree>
    <p:extLst>
      <p:ext uri="{BB962C8B-B14F-4D97-AF65-F5344CB8AC3E}">
        <p14:creationId xmlns:p14="http://schemas.microsoft.com/office/powerpoint/2010/main" val="4018241641"/>
      </p:ext>
    </p:extLst>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01CA7EF-C24E-434B-9D5E-48A0CE7D2461}" type="slidenum">
              <a:rPr lang="en-US"/>
              <a:pPr>
                <a:defRPr/>
              </a:pPr>
              <a:t>‹#›</a:t>
            </a:fld>
            <a:endParaRPr lang="en-US"/>
          </a:p>
        </p:txBody>
      </p:sp>
    </p:spTree>
    <p:extLst>
      <p:ext uri="{BB962C8B-B14F-4D97-AF65-F5344CB8AC3E}">
        <p14:creationId xmlns:p14="http://schemas.microsoft.com/office/powerpoint/2010/main" val="3072933466"/>
      </p:ext>
    </p:extLst>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8CF193A-7C03-4AD3-B9DD-64E1404CE975}" type="slidenum">
              <a:rPr lang="en-US"/>
              <a:pPr>
                <a:defRPr/>
              </a:pPr>
              <a:t>‹#›</a:t>
            </a:fld>
            <a:endParaRPr lang="en-US"/>
          </a:p>
        </p:txBody>
      </p:sp>
    </p:spTree>
    <p:extLst>
      <p:ext uri="{BB962C8B-B14F-4D97-AF65-F5344CB8AC3E}">
        <p14:creationId xmlns:p14="http://schemas.microsoft.com/office/powerpoint/2010/main" val="1537596836"/>
      </p:ext>
    </p:extLst>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DE1F508-BE93-4051-96AE-B6F1D2C9723B}" type="slidenum">
              <a:rPr lang="en-US"/>
              <a:pPr>
                <a:defRPr/>
              </a:pPr>
              <a:t>‹#›</a:t>
            </a:fld>
            <a:endParaRPr lang="en-US"/>
          </a:p>
        </p:txBody>
      </p:sp>
    </p:spTree>
    <p:extLst>
      <p:ext uri="{BB962C8B-B14F-4D97-AF65-F5344CB8AC3E}">
        <p14:creationId xmlns:p14="http://schemas.microsoft.com/office/powerpoint/2010/main" val="138737385"/>
      </p:ext>
    </p:extLst>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C7A8AD2E-31B5-4588-B6C1-2A8910AF0001}" type="slidenum">
              <a:rPr lang="en-US"/>
              <a:pPr>
                <a:defRPr/>
              </a:pPr>
              <a:t>‹#›</a:t>
            </a:fld>
            <a:endParaRPr lang="en-US"/>
          </a:p>
        </p:txBody>
      </p:sp>
    </p:spTree>
    <p:extLst>
      <p:ext uri="{BB962C8B-B14F-4D97-AF65-F5344CB8AC3E}">
        <p14:creationId xmlns:p14="http://schemas.microsoft.com/office/powerpoint/2010/main" val="3254685271"/>
      </p:ext>
    </p:extLst>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5288170E-C32A-48BC-B7F9-98A42C9BA97D}" type="slidenum">
              <a:rPr lang="en-US"/>
              <a:pPr>
                <a:defRPr/>
              </a:pPr>
              <a:t>‹#›</a:t>
            </a:fld>
            <a:endParaRPr lang="en-US"/>
          </a:p>
        </p:txBody>
      </p:sp>
    </p:spTree>
    <p:extLst>
      <p:ext uri="{BB962C8B-B14F-4D97-AF65-F5344CB8AC3E}">
        <p14:creationId xmlns:p14="http://schemas.microsoft.com/office/powerpoint/2010/main" val="4215684205"/>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1C22136-6AB5-4F86-94C8-1847C5D0398F}" type="slidenum">
              <a:rPr lang="en-US"/>
              <a:pPr>
                <a:defRPr/>
              </a:pPr>
              <a:t>‹#›</a:t>
            </a:fld>
            <a:endParaRPr lang="en-US"/>
          </a:p>
        </p:txBody>
      </p:sp>
    </p:spTree>
    <p:extLst>
      <p:ext uri="{BB962C8B-B14F-4D97-AF65-F5344CB8AC3E}">
        <p14:creationId xmlns:p14="http://schemas.microsoft.com/office/powerpoint/2010/main" val="1349440944"/>
      </p:ext>
    </p:extLst>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CA05D1F3-DAEC-4B8F-B69E-77314C76B542}" type="slidenum">
              <a:rPr lang="en-US"/>
              <a:pPr>
                <a:defRPr/>
              </a:pPr>
              <a:t>‹#›</a:t>
            </a:fld>
            <a:endParaRPr lang="en-US"/>
          </a:p>
        </p:txBody>
      </p:sp>
    </p:spTree>
    <p:extLst>
      <p:ext uri="{BB962C8B-B14F-4D97-AF65-F5344CB8AC3E}">
        <p14:creationId xmlns:p14="http://schemas.microsoft.com/office/powerpoint/2010/main" val="4107920140"/>
      </p:ext>
    </p:extLst>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D549168-27D1-48EF-990A-CB3777A32094}" type="slidenum">
              <a:rPr lang="en-US"/>
              <a:pPr>
                <a:defRPr/>
              </a:pPr>
              <a:t>‹#›</a:t>
            </a:fld>
            <a:endParaRPr lang="en-US"/>
          </a:p>
        </p:txBody>
      </p:sp>
    </p:spTree>
    <p:extLst>
      <p:ext uri="{BB962C8B-B14F-4D97-AF65-F5344CB8AC3E}">
        <p14:creationId xmlns:p14="http://schemas.microsoft.com/office/powerpoint/2010/main" val="6480864"/>
      </p:ext>
    </p:extLst>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A1A0E37-2F29-4353-94CD-A2378259F4BC}" type="slidenum">
              <a:rPr lang="en-US"/>
              <a:pPr>
                <a:defRPr/>
              </a:pPr>
              <a:t>‹#›</a:t>
            </a:fld>
            <a:endParaRPr lang="en-US"/>
          </a:p>
        </p:txBody>
      </p:sp>
    </p:spTree>
    <p:extLst>
      <p:ext uri="{BB962C8B-B14F-4D97-AF65-F5344CB8AC3E}">
        <p14:creationId xmlns:p14="http://schemas.microsoft.com/office/powerpoint/2010/main" val="3393484186"/>
      </p:ext>
    </p:extLst>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3582624907"/>
      </p:ext>
    </p:extLst>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036E878-3C0F-4EE2-8537-067037F594E7}" type="slidenum">
              <a:rPr lang="en-US"/>
              <a:pPr>
                <a:defRPr/>
              </a:pPr>
              <a:t>‹#›</a:t>
            </a:fld>
            <a:endParaRPr lang="en-US"/>
          </a:p>
        </p:txBody>
      </p:sp>
    </p:spTree>
    <p:extLst>
      <p:ext uri="{BB962C8B-B14F-4D97-AF65-F5344CB8AC3E}">
        <p14:creationId xmlns:p14="http://schemas.microsoft.com/office/powerpoint/2010/main" val="3927264723"/>
      </p:ext>
    </p:extLst>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bl" preserve="1">
  <p:cSld name="Title and Table">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536B8545-C62E-489E-94C6-3B8222056170}" type="slidenum">
              <a:rPr lang="en-US"/>
              <a:pPr>
                <a:defRPr/>
              </a:pPr>
              <a:t>‹#›</a:t>
            </a:fld>
            <a:endParaRPr lang="en-US"/>
          </a:p>
        </p:txBody>
      </p:sp>
    </p:spTree>
    <p:extLst>
      <p:ext uri="{BB962C8B-B14F-4D97-AF65-F5344CB8AC3E}">
        <p14:creationId xmlns:p14="http://schemas.microsoft.com/office/powerpoint/2010/main" val="440879497"/>
      </p:ext>
    </p:extLst>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7"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3815928710"/>
      </p:ext>
    </p:extLst>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232529182"/>
      </p:ext>
    </p:extLst>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7"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264602738"/>
      </p:ext>
    </p:extLst>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9"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1244052339"/>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F9ADD7B1-6155-4DA6-BBA0-2899C2A3A5B3}" type="slidenum">
              <a:rPr lang="en-US"/>
              <a:pPr>
                <a:defRPr/>
              </a:pPr>
              <a:t>‹#›</a:t>
            </a:fld>
            <a:endParaRPr lang="en-US"/>
          </a:p>
        </p:txBody>
      </p:sp>
    </p:spTree>
    <p:extLst>
      <p:ext uri="{BB962C8B-B14F-4D97-AF65-F5344CB8AC3E}">
        <p14:creationId xmlns:p14="http://schemas.microsoft.com/office/powerpoint/2010/main" val="1281289259"/>
      </p:ext>
    </p:extLst>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11"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12"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639223395"/>
      </p:ext>
    </p:extLst>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1442807396"/>
      </p:ext>
    </p:extLst>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5"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6"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4003669250"/>
      </p:ext>
    </p:extLst>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9"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2510228328"/>
      </p:ext>
    </p:extLst>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9"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526550112"/>
      </p:ext>
    </p:extLst>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2876236605"/>
      </p:ext>
    </p:extLst>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2969500464"/>
      </p:ext>
    </p:extLst>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7"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3815928710"/>
      </p:ext>
    </p:extLst>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232529182"/>
      </p:ext>
    </p:extLst>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7"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264602738"/>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91BA2B73-6322-4467-9646-91B62CF68C76}" type="slidenum">
              <a:rPr lang="en-US"/>
              <a:pPr>
                <a:defRPr/>
              </a:pPr>
              <a:t>‹#›</a:t>
            </a:fld>
            <a:endParaRPr lang="en-US"/>
          </a:p>
        </p:txBody>
      </p:sp>
    </p:spTree>
    <p:extLst>
      <p:ext uri="{BB962C8B-B14F-4D97-AF65-F5344CB8AC3E}">
        <p14:creationId xmlns:p14="http://schemas.microsoft.com/office/powerpoint/2010/main" val="746821768"/>
      </p:ext>
    </p:extLst>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9"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1244052339"/>
      </p:ext>
    </p:extLst>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11"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12"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639223395"/>
      </p:ext>
    </p:extLst>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1442807396"/>
      </p:ext>
    </p:extLst>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5"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6"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4003669250"/>
      </p:ext>
    </p:extLst>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9"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2510228328"/>
      </p:ext>
    </p:extLst>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9"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10"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526550112"/>
      </p:ext>
    </p:extLst>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2876236605"/>
      </p:ext>
    </p:extLst>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2E1D5632-16B6-4E83-A554-068E94DC7FED}" type="slidenum">
              <a:rPr lang="en-US"/>
              <a:pPr>
                <a:defRPr/>
              </a:pPr>
              <a:t>‹#›</a:t>
            </a:fld>
            <a:endParaRPr lang="en-US"/>
          </a:p>
        </p:txBody>
      </p:sp>
    </p:spTree>
    <p:extLst>
      <p:ext uri="{BB962C8B-B14F-4D97-AF65-F5344CB8AC3E}">
        <p14:creationId xmlns:p14="http://schemas.microsoft.com/office/powerpoint/2010/main" val="2969500464"/>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81A66756-5B3D-4D8B-9A8A-56AFAF12D63E}" type="slidenum">
              <a:rPr lang="en-US"/>
              <a:pPr>
                <a:defRPr/>
              </a:pPr>
              <a:t>‹#›</a:t>
            </a:fld>
            <a:endParaRPr lang="en-US"/>
          </a:p>
        </p:txBody>
      </p:sp>
    </p:spTree>
    <p:extLst>
      <p:ext uri="{BB962C8B-B14F-4D97-AF65-F5344CB8AC3E}">
        <p14:creationId xmlns:p14="http://schemas.microsoft.com/office/powerpoint/2010/main" val="3819443840"/>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FEAD4FAA-75B7-4E3F-B04F-C409CC88740D}" type="slidenum">
              <a:rPr lang="en-US"/>
              <a:pPr>
                <a:defRPr/>
              </a:pPr>
              <a:t>‹#›</a:t>
            </a:fld>
            <a:endParaRPr lang="en-US"/>
          </a:p>
        </p:txBody>
      </p:sp>
    </p:spTree>
    <p:extLst>
      <p:ext uri="{BB962C8B-B14F-4D97-AF65-F5344CB8AC3E}">
        <p14:creationId xmlns:p14="http://schemas.microsoft.com/office/powerpoint/2010/main" val="242030387"/>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69575D4-4923-4B8E-BB4E-604052F828A0}" type="slidenum">
              <a:rPr lang="en-US"/>
              <a:pPr>
                <a:defRPr/>
              </a:pPr>
              <a:t>‹#›</a:t>
            </a:fld>
            <a:endParaRPr lang="en-US"/>
          </a:p>
        </p:txBody>
      </p:sp>
    </p:spTree>
    <p:extLst>
      <p:ext uri="{BB962C8B-B14F-4D97-AF65-F5344CB8AC3E}">
        <p14:creationId xmlns:p14="http://schemas.microsoft.com/office/powerpoint/2010/main" val="1964237976"/>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2F7A6C7B-1E3B-49A2-8BD8-530B1CB9C5B5}"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257A6211-E283-4F30-8B19-68A9BEE7BA50}" type="slidenum">
              <a:rPr lang="en-US"/>
              <a:pPr>
                <a:defRPr/>
              </a:pPr>
              <a:t>‹#›</a:t>
            </a:fld>
            <a:endParaRPr lang="en-US"/>
          </a:p>
        </p:txBody>
      </p:sp>
    </p:spTree>
    <p:extLst>
      <p:ext uri="{BB962C8B-B14F-4D97-AF65-F5344CB8AC3E}">
        <p14:creationId xmlns:p14="http://schemas.microsoft.com/office/powerpoint/2010/main" val="1598984080"/>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C74082C-6541-49B3-9504-30855659C413}" type="slidenum">
              <a:rPr lang="en-US"/>
              <a:pPr>
                <a:defRPr/>
              </a:pPr>
              <a:t>‹#›</a:t>
            </a:fld>
            <a:endParaRPr lang="en-US"/>
          </a:p>
        </p:txBody>
      </p:sp>
    </p:spTree>
    <p:extLst>
      <p:ext uri="{BB962C8B-B14F-4D97-AF65-F5344CB8AC3E}">
        <p14:creationId xmlns:p14="http://schemas.microsoft.com/office/powerpoint/2010/main" val="2039073486"/>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631E4F4-8A60-4D98-BA27-BB8279C7A0E2}" type="slidenum">
              <a:rPr lang="en-US"/>
              <a:pPr>
                <a:defRPr/>
              </a:pPr>
              <a:t>‹#›</a:t>
            </a:fld>
            <a:endParaRPr lang="en-US"/>
          </a:p>
        </p:txBody>
      </p:sp>
    </p:spTree>
    <p:extLst>
      <p:ext uri="{BB962C8B-B14F-4D97-AF65-F5344CB8AC3E}">
        <p14:creationId xmlns:p14="http://schemas.microsoft.com/office/powerpoint/2010/main" val="4085954420"/>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625DB58-838C-49A6-A26E-08250FF2F828}" type="slidenum">
              <a:rPr lang="en-US"/>
              <a:pPr>
                <a:defRPr/>
              </a:pPr>
              <a:t>‹#›</a:t>
            </a:fld>
            <a:endParaRPr lang="en-US"/>
          </a:p>
        </p:txBody>
      </p:sp>
    </p:spTree>
    <p:extLst>
      <p:ext uri="{BB962C8B-B14F-4D97-AF65-F5344CB8AC3E}">
        <p14:creationId xmlns:p14="http://schemas.microsoft.com/office/powerpoint/2010/main" val="2270616647"/>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FE6FC7D-BE5A-4D66-81ED-12098D6AC17A}" type="slidenum">
              <a:rPr lang="en-US"/>
              <a:pPr>
                <a:defRPr/>
              </a:pPr>
              <a:t>‹#›</a:t>
            </a:fld>
            <a:endParaRPr lang="en-US"/>
          </a:p>
        </p:txBody>
      </p:sp>
    </p:spTree>
    <p:extLst>
      <p:ext uri="{BB962C8B-B14F-4D97-AF65-F5344CB8AC3E}">
        <p14:creationId xmlns:p14="http://schemas.microsoft.com/office/powerpoint/2010/main" val="3680312412"/>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1C22136-6AB5-4F86-94C8-1847C5D0398F}" type="slidenum">
              <a:rPr lang="en-US"/>
              <a:pPr>
                <a:defRPr/>
              </a:pPr>
              <a:t>‹#›</a:t>
            </a:fld>
            <a:endParaRPr lang="en-US"/>
          </a:p>
        </p:txBody>
      </p:sp>
    </p:spTree>
    <p:extLst>
      <p:ext uri="{BB962C8B-B14F-4D97-AF65-F5344CB8AC3E}">
        <p14:creationId xmlns:p14="http://schemas.microsoft.com/office/powerpoint/2010/main" val="1349440944"/>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F9ADD7B1-6155-4DA6-BBA0-2899C2A3A5B3}" type="slidenum">
              <a:rPr lang="en-US"/>
              <a:pPr>
                <a:defRPr/>
              </a:pPr>
              <a:t>‹#›</a:t>
            </a:fld>
            <a:endParaRPr lang="en-US"/>
          </a:p>
        </p:txBody>
      </p:sp>
    </p:spTree>
    <p:extLst>
      <p:ext uri="{BB962C8B-B14F-4D97-AF65-F5344CB8AC3E}">
        <p14:creationId xmlns:p14="http://schemas.microsoft.com/office/powerpoint/2010/main" val="1281289259"/>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91BA2B73-6322-4467-9646-91B62CF68C76}" type="slidenum">
              <a:rPr lang="en-US"/>
              <a:pPr>
                <a:defRPr/>
              </a:pPr>
              <a:t>‹#›</a:t>
            </a:fld>
            <a:endParaRPr lang="en-US"/>
          </a:p>
        </p:txBody>
      </p:sp>
    </p:spTree>
    <p:extLst>
      <p:ext uri="{BB962C8B-B14F-4D97-AF65-F5344CB8AC3E}">
        <p14:creationId xmlns:p14="http://schemas.microsoft.com/office/powerpoint/2010/main" val="746821768"/>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81A66756-5B3D-4D8B-9A8A-56AFAF12D63E}" type="slidenum">
              <a:rPr lang="en-US"/>
              <a:pPr>
                <a:defRPr/>
              </a:pPr>
              <a:t>‹#›</a:t>
            </a:fld>
            <a:endParaRPr lang="en-US"/>
          </a:p>
        </p:txBody>
      </p:sp>
    </p:spTree>
    <p:extLst>
      <p:ext uri="{BB962C8B-B14F-4D97-AF65-F5344CB8AC3E}">
        <p14:creationId xmlns:p14="http://schemas.microsoft.com/office/powerpoint/2010/main" val="3819443840"/>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FEAD4FAA-75B7-4E3F-B04F-C409CC88740D}" type="slidenum">
              <a:rPr lang="en-US"/>
              <a:pPr>
                <a:defRPr/>
              </a:pPr>
              <a:t>‹#›</a:t>
            </a:fld>
            <a:endParaRPr lang="en-US"/>
          </a:p>
        </p:txBody>
      </p:sp>
    </p:spTree>
    <p:extLst>
      <p:ext uri="{BB962C8B-B14F-4D97-AF65-F5344CB8AC3E}">
        <p14:creationId xmlns:p14="http://schemas.microsoft.com/office/powerpoint/2010/main" val="242030387"/>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F528A864-8AE4-4FF1-AD2D-EF205D6276EB}"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69575D4-4923-4B8E-BB4E-604052F828A0}" type="slidenum">
              <a:rPr lang="en-US"/>
              <a:pPr>
                <a:defRPr/>
              </a:pPr>
              <a:t>‹#›</a:t>
            </a:fld>
            <a:endParaRPr lang="en-US"/>
          </a:p>
        </p:txBody>
      </p:sp>
    </p:spTree>
    <p:extLst>
      <p:ext uri="{BB962C8B-B14F-4D97-AF65-F5344CB8AC3E}">
        <p14:creationId xmlns:p14="http://schemas.microsoft.com/office/powerpoint/2010/main" val="1964237976"/>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257A6211-E283-4F30-8B19-68A9BEE7BA50}" type="slidenum">
              <a:rPr lang="en-US"/>
              <a:pPr>
                <a:defRPr/>
              </a:pPr>
              <a:t>‹#›</a:t>
            </a:fld>
            <a:endParaRPr lang="en-US"/>
          </a:p>
        </p:txBody>
      </p:sp>
    </p:spTree>
    <p:extLst>
      <p:ext uri="{BB962C8B-B14F-4D97-AF65-F5344CB8AC3E}">
        <p14:creationId xmlns:p14="http://schemas.microsoft.com/office/powerpoint/2010/main" val="1598984080"/>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C74082C-6541-49B3-9504-30855659C413}" type="slidenum">
              <a:rPr lang="en-US"/>
              <a:pPr>
                <a:defRPr/>
              </a:pPr>
              <a:t>‹#›</a:t>
            </a:fld>
            <a:endParaRPr lang="en-US"/>
          </a:p>
        </p:txBody>
      </p:sp>
    </p:spTree>
    <p:extLst>
      <p:ext uri="{BB962C8B-B14F-4D97-AF65-F5344CB8AC3E}">
        <p14:creationId xmlns:p14="http://schemas.microsoft.com/office/powerpoint/2010/main" val="2039073486"/>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631E4F4-8A60-4D98-BA27-BB8279C7A0E2}" type="slidenum">
              <a:rPr lang="en-US"/>
              <a:pPr>
                <a:defRPr/>
              </a:pPr>
              <a:t>‹#›</a:t>
            </a:fld>
            <a:endParaRPr lang="en-US"/>
          </a:p>
        </p:txBody>
      </p:sp>
    </p:spTree>
    <p:extLst>
      <p:ext uri="{BB962C8B-B14F-4D97-AF65-F5344CB8AC3E}">
        <p14:creationId xmlns:p14="http://schemas.microsoft.com/office/powerpoint/2010/main" val="4085954420"/>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7267410-1A22-44C8-A5B2-4ED8B6C72078}" type="slidenum">
              <a:rPr lang="en-US"/>
              <a:pPr>
                <a:defRPr/>
              </a:pPr>
              <a:t>‹#›</a:t>
            </a:fld>
            <a:endParaRPr lang="en-US"/>
          </a:p>
        </p:txBody>
      </p:sp>
    </p:spTree>
    <p:extLst>
      <p:ext uri="{BB962C8B-B14F-4D97-AF65-F5344CB8AC3E}">
        <p14:creationId xmlns:p14="http://schemas.microsoft.com/office/powerpoint/2010/main" val="82871899"/>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C247870-584E-4936-8C97-E4F820F20551}" type="slidenum">
              <a:rPr lang="en-US"/>
              <a:pPr>
                <a:defRPr/>
              </a:pPr>
              <a:t>‹#›</a:t>
            </a:fld>
            <a:endParaRPr lang="en-US"/>
          </a:p>
        </p:txBody>
      </p:sp>
    </p:spTree>
    <p:extLst>
      <p:ext uri="{BB962C8B-B14F-4D97-AF65-F5344CB8AC3E}">
        <p14:creationId xmlns:p14="http://schemas.microsoft.com/office/powerpoint/2010/main" val="201646229"/>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8B89B9C-E291-46F6-BD84-281277D7640C}" type="slidenum">
              <a:rPr lang="en-US"/>
              <a:pPr>
                <a:defRPr/>
              </a:pPr>
              <a:t>‹#›</a:t>
            </a:fld>
            <a:endParaRPr lang="en-US"/>
          </a:p>
        </p:txBody>
      </p:sp>
    </p:spTree>
    <p:extLst>
      <p:ext uri="{BB962C8B-B14F-4D97-AF65-F5344CB8AC3E}">
        <p14:creationId xmlns:p14="http://schemas.microsoft.com/office/powerpoint/2010/main" val="4190695359"/>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0513BE5-3313-41A5-AEB0-B82DC1828EE3}" type="slidenum">
              <a:rPr lang="en-US"/>
              <a:pPr>
                <a:defRPr/>
              </a:pPr>
              <a:t>‹#›</a:t>
            </a:fld>
            <a:endParaRPr lang="en-US"/>
          </a:p>
        </p:txBody>
      </p:sp>
    </p:spTree>
    <p:extLst>
      <p:ext uri="{BB962C8B-B14F-4D97-AF65-F5344CB8AC3E}">
        <p14:creationId xmlns:p14="http://schemas.microsoft.com/office/powerpoint/2010/main" val="1054415697"/>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DDC49CFA-DFB7-426C-A67C-C5F2E73B3AEF}" type="slidenum">
              <a:rPr lang="en-US"/>
              <a:pPr>
                <a:defRPr/>
              </a:pPr>
              <a:t>‹#›</a:t>
            </a:fld>
            <a:endParaRPr lang="en-US"/>
          </a:p>
        </p:txBody>
      </p:sp>
    </p:spTree>
    <p:extLst>
      <p:ext uri="{BB962C8B-B14F-4D97-AF65-F5344CB8AC3E}">
        <p14:creationId xmlns:p14="http://schemas.microsoft.com/office/powerpoint/2010/main" val="3795563521"/>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9FC0F7D8-BFCE-4019-AACA-248C6DF956E8}" type="slidenum">
              <a:rPr lang="en-US"/>
              <a:pPr>
                <a:defRPr/>
              </a:pPr>
              <a:t>‹#›</a:t>
            </a:fld>
            <a:endParaRPr lang="en-US"/>
          </a:p>
        </p:txBody>
      </p:sp>
    </p:spTree>
    <p:extLst>
      <p:ext uri="{BB962C8B-B14F-4D97-AF65-F5344CB8AC3E}">
        <p14:creationId xmlns:p14="http://schemas.microsoft.com/office/powerpoint/2010/main" val="1687853850"/>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E0571E10-943A-4F13-AF81-2695AEC4145F}"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B994CA1D-5D84-496B-8559-203721DE52A8}" type="slidenum">
              <a:rPr lang="en-US"/>
              <a:pPr>
                <a:defRPr/>
              </a:pPr>
              <a:t>‹#›</a:t>
            </a:fld>
            <a:endParaRPr lang="en-US"/>
          </a:p>
        </p:txBody>
      </p:sp>
    </p:spTree>
    <p:extLst>
      <p:ext uri="{BB962C8B-B14F-4D97-AF65-F5344CB8AC3E}">
        <p14:creationId xmlns:p14="http://schemas.microsoft.com/office/powerpoint/2010/main" val="187337838"/>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1E11A58-3C9E-405F-BC3A-2605F054CC71}" type="slidenum">
              <a:rPr lang="en-US"/>
              <a:pPr>
                <a:defRPr/>
              </a:pPr>
              <a:t>‹#›</a:t>
            </a:fld>
            <a:endParaRPr lang="en-US"/>
          </a:p>
        </p:txBody>
      </p:sp>
    </p:spTree>
    <p:extLst>
      <p:ext uri="{BB962C8B-B14F-4D97-AF65-F5344CB8AC3E}">
        <p14:creationId xmlns:p14="http://schemas.microsoft.com/office/powerpoint/2010/main" val="922765511"/>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59C3E62-C147-4B20-8312-FD999A0215FB}" type="slidenum">
              <a:rPr lang="en-US"/>
              <a:pPr>
                <a:defRPr/>
              </a:pPr>
              <a:t>‹#›</a:t>
            </a:fld>
            <a:endParaRPr lang="en-US"/>
          </a:p>
        </p:txBody>
      </p:sp>
    </p:spTree>
    <p:extLst>
      <p:ext uri="{BB962C8B-B14F-4D97-AF65-F5344CB8AC3E}">
        <p14:creationId xmlns:p14="http://schemas.microsoft.com/office/powerpoint/2010/main" val="2825503582"/>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1B10346-0008-4E42-8E38-1B196B656266}" type="slidenum">
              <a:rPr lang="en-US"/>
              <a:pPr>
                <a:defRPr/>
              </a:pPr>
              <a:t>‹#›</a:t>
            </a:fld>
            <a:endParaRPr lang="en-US"/>
          </a:p>
        </p:txBody>
      </p:sp>
    </p:spTree>
    <p:extLst>
      <p:ext uri="{BB962C8B-B14F-4D97-AF65-F5344CB8AC3E}">
        <p14:creationId xmlns:p14="http://schemas.microsoft.com/office/powerpoint/2010/main" val="1066232174"/>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2308AA6-150E-49C7-9DC5-D05E54125486}" type="slidenum">
              <a:rPr lang="en-US"/>
              <a:pPr>
                <a:defRPr/>
              </a:pPr>
              <a:t>‹#›</a:t>
            </a:fld>
            <a:endParaRPr lang="en-US"/>
          </a:p>
        </p:txBody>
      </p:sp>
    </p:spTree>
    <p:extLst>
      <p:ext uri="{BB962C8B-B14F-4D97-AF65-F5344CB8AC3E}">
        <p14:creationId xmlns:p14="http://schemas.microsoft.com/office/powerpoint/2010/main" val="3780372824"/>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7267410-1A22-44C8-A5B2-4ED8B6C72078}" type="slidenum">
              <a:rPr lang="en-US"/>
              <a:pPr>
                <a:defRPr/>
              </a:pPr>
              <a:t>‹#›</a:t>
            </a:fld>
            <a:endParaRPr lang="en-US"/>
          </a:p>
        </p:txBody>
      </p:sp>
    </p:spTree>
    <p:extLst>
      <p:ext uri="{BB962C8B-B14F-4D97-AF65-F5344CB8AC3E}">
        <p14:creationId xmlns:p14="http://schemas.microsoft.com/office/powerpoint/2010/main" val="82871899"/>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C247870-584E-4936-8C97-E4F820F20551}" type="slidenum">
              <a:rPr lang="en-US"/>
              <a:pPr>
                <a:defRPr/>
              </a:pPr>
              <a:t>‹#›</a:t>
            </a:fld>
            <a:endParaRPr lang="en-US"/>
          </a:p>
        </p:txBody>
      </p:sp>
    </p:spTree>
    <p:extLst>
      <p:ext uri="{BB962C8B-B14F-4D97-AF65-F5344CB8AC3E}">
        <p14:creationId xmlns:p14="http://schemas.microsoft.com/office/powerpoint/2010/main" val="201646229"/>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8B89B9C-E291-46F6-BD84-281277D7640C}" type="slidenum">
              <a:rPr lang="en-US"/>
              <a:pPr>
                <a:defRPr/>
              </a:pPr>
              <a:t>‹#›</a:t>
            </a:fld>
            <a:endParaRPr lang="en-US"/>
          </a:p>
        </p:txBody>
      </p:sp>
    </p:spTree>
    <p:extLst>
      <p:ext uri="{BB962C8B-B14F-4D97-AF65-F5344CB8AC3E}">
        <p14:creationId xmlns:p14="http://schemas.microsoft.com/office/powerpoint/2010/main" val="4190695359"/>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0513BE5-3313-41A5-AEB0-B82DC1828EE3}" type="slidenum">
              <a:rPr lang="en-US"/>
              <a:pPr>
                <a:defRPr/>
              </a:pPr>
              <a:t>‹#›</a:t>
            </a:fld>
            <a:endParaRPr lang="en-US"/>
          </a:p>
        </p:txBody>
      </p:sp>
    </p:spTree>
    <p:extLst>
      <p:ext uri="{BB962C8B-B14F-4D97-AF65-F5344CB8AC3E}">
        <p14:creationId xmlns:p14="http://schemas.microsoft.com/office/powerpoint/2010/main" val="1054415697"/>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DDC49CFA-DFB7-426C-A67C-C5F2E73B3AEF}" type="slidenum">
              <a:rPr lang="en-US"/>
              <a:pPr>
                <a:defRPr/>
              </a:pPr>
              <a:t>‹#›</a:t>
            </a:fld>
            <a:endParaRPr lang="en-US"/>
          </a:p>
        </p:txBody>
      </p:sp>
    </p:spTree>
    <p:extLst>
      <p:ext uri="{BB962C8B-B14F-4D97-AF65-F5344CB8AC3E}">
        <p14:creationId xmlns:p14="http://schemas.microsoft.com/office/powerpoint/2010/main" val="3795563521"/>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C65CDD87-520D-4E38-B7B5-8C7652F82CEF}"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9FC0F7D8-BFCE-4019-AACA-248C6DF956E8}" type="slidenum">
              <a:rPr lang="en-US"/>
              <a:pPr>
                <a:defRPr/>
              </a:pPr>
              <a:t>‹#›</a:t>
            </a:fld>
            <a:endParaRPr lang="en-US"/>
          </a:p>
        </p:txBody>
      </p:sp>
    </p:spTree>
    <p:extLst>
      <p:ext uri="{BB962C8B-B14F-4D97-AF65-F5344CB8AC3E}">
        <p14:creationId xmlns:p14="http://schemas.microsoft.com/office/powerpoint/2010/main" val="1687853850"/>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B994CA1D-5D84-496B-8559-203721DE52A8}" type="slidenum">
              <a:rPr lang="en-US"/>
              <a:pPr>
                <a:defRPr/>
              </a:pPr>
              <a:t>‹#›</a:t>
            </a:fld>
            <a:endParaRPr lang="en-US"/>
          </a:p>
        </p:txBody>
      </p:sp>
    </p:spTree>
    <p:extLst>
      <p:ext uri="{BB962C8B-B14F-4D97-AF65-F5344CB8AC3E}">
        <p14:creationId xmlns:p14="http://schemas.microsoft.com/office/powerpoint/2010/main" val="187337838"/>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1E11A58-3C9E-405F-BC3A-2605F054CC71}" type="slidenum">
              <a:rPr lang="en-US"/>
              <a:pPr>
                <a:defRPr/>
              </a:pPr>
              <a:t>‹#›</a:t>
            </a:fld>
            <a:endParaRPr lang="en-US"/>
          </a:p>
        </p:txBody>
      </p:sp>
    </p:spTree>
    <p:extLst>
      <p:ext uri="{BB962C8B-B14F-4D97-AF65-F5344CB8AC3E}">
        <p14:creationId xmlns:p14="http://schemas.microsoft.com/office/powerpoint/2010/main" val="922765511"/>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59C3E62-C147-4B20-8312-FD999A0215FB}" type="slidenum">
              <a:rPr lang="en-US"/>
              <a:pPr>
                <a:defRPr/>
              </a:pPr>
              <a:t>‹#›</a:t>
            </a:fld>
            <a:endParaRPr lang="en-US"/>
          </a:p>
        </p:txBody>
      </p:sp>
    </p:spTree>
    <p:extLst>
      <p:ext uri="{BB962C8B-B14F-4D97-AF65-F5344CB8AC3E}">
        <p14:creationId xmlns:p14="http://schemas.microsoft.com/office/powerpoint/2010/main" val="2825503582"/>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1B10346-0008-4E42-8E38-1B196B656266}" type="slidenum">
              <a:rPr lang="en-US"/>
              <a:pPr>
                <a:defRPr/>
              </a:pPr>
              <a:t>‹#›</a:t>
            </a:fld>
            <a:endParaRPr lang="en-US"/>
          </a:p>
        </p:txBody>
      </p:sp>
    </p:spTree>
    <p:extLst>
      <p:ext uri="{BB962C8B-B14F-4D97-AF65-F5344CB8AC3E}">
        <p14:creationId xmlns:p14="http://schemas.microsoft.com/office/powerpoint/2010/main" val="1066232174"/>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2308AA6-150E-49C7-9DC5-D05E54125486}" type="slidenum">
              <a:rPr lang="en-US"/>
              <a:pPr>
                <a:defRPr/>
              </a:pPr>
              <a:t>‹#›</a:t>
            </a:fld>
            <a:endParaRPr lang="en-US"/>
          </a:p>
        </p:txBody>
      </p:sp>
    </p:spTree>
    <p:extLst>
      <p:ext uri="{BB962C8B-B14F-4D97-AF65-F5344CB8AC3E}">
        <p14:creationId xmlns:p14="http://schemas.microsoft.com/office/powerpoint/2010/main" val="3780372824"/>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F9FC1F8-F166-45EF-B7F3-AD05DF7DB85E}" type="slidenum">
              <a:rPr lang="en-US"/>
              <a:pPr>
                <a:defRPr/>
              </a:pPr>
              <a:t>‹#›</a:t>
            </a:fld>
            <a:endParaRPr lang="en-US"/>
          </a:p>
        </p:txBody>
      </p:sp>
    </p:spTree>
    <p:extLst>
      <p:ext uri="{BB962C8B-B14F-4D97-AF65-F5344CB8AC3E}">
        <p14:creationId xmlns:p14="http://schemas.microsoft.com/office/powerpoint/2010/main" val="3411746452"/>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7DD7632-7A74-402C-A187-24AEEEB8D2CA}" type="slidenum">
              <a:rPr lang="en-US"/>
              <a:pPr>
                <a:defRPr/>
              </a:pPr>
              <a:t>‹#›</a:t>
            </a:fld>
            <a:endParaRPr lang="en-US"/>
          </a:p>
        </p:txBody>
      </p:sp>
    </p:spTree>
    <p:extLst>
      <p:ext uri="{BB962C8B-B14F-4D97-AF65-F5344CB8AC3E}">
        <p14:creationId xmlns:p14="http://schemas.microsoft.com/office/powerpoint/2010/main" val="1268599035"/>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AA4B8BF-5598-4E81-9573-9EDA8A90D2AB}" type="slidenum">
              <a:rPr lang="en-US"/>
              <a:pPr>
                <a:defRPr/>
              </a:pPr>
              <a:t>‹#›</a:t>
            </a:fld>
            <a:endParaRPr lang="en-US"/>
          </a:p>
        </p:txBody>
      </p:sp>
    </p:spTree>
    <p:extLst>
      <p:ext uri="{BB962C8B-B14F-4D97-AF65-F5344CB8AC3E}">
        <p14:creationId xmlns:p14="http://schemas.microsoft.com/office/powerpoint/2010/main" val="851233976"/>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B1893A6-326B-4E34-88FA-45532BD0B105}" type="slidenum">
              <a:rPr lang="en-US"/>
              <a:pPr>
                <a:defRPr/>
              </a:pPr>
              <a:t>‹#›</a:t>
            </a:fld>
            <a:endParaRPr lang="en-US"/>
          </a:p>
        </p:txBody>
      </p:sp>
    </p:spTree>
    <p:extLst>
      <p:ext uri="{BB962C8B-B14F-4D97-AF65-F5344CB8AC3E}">
        <p14:creationId xmlns:p14="http://schemas.microsoft.com/office/powerpoint/2010/main" val="568935169"/>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F271F742-B973-4321-9833-A131EC9CC676}"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584E04FB-A1CE-4F00-9E88-DFB421CE02E7}" type="slidenum">
              <a:rPr lang="en-US"/>
              <a:pPr>
                <a:defRPr/>
              </a:pPr>
              <a:t>‹#›</a:t>
            </a:fld>
            <a:endParaRPr lang="en-US"/>
          </a:p>
        </p:txBody>
      </p:sp>
    </p:spTree>
    <p:extLst>
      <p:ext uri="{BB962C8B-B14F-4D97-AF65-F5344CB8AC3E}">
        <p14:creationId xmlns:p14="http://schemas.microsoft.com/office/powerpoint/2010/main" val="2128128608"/>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96EFAF78-5053-407E-A02F-5CC37794CC56}" type="slidenum">
              <a:rPr lang="en-US"/>
              <a:pPr>
                <a:defRPr/>
              </a:pPr>
              <a:t>‹#›</a:t>
            </a:fld>
            <a:endParaRPr lang="en-US"/>
          </a:p>
        </p:txBody>
      </p:sp>
    </p:spTree>
    <p:extLst>
      <p:ext uri="{BB962C8B-B14F-4D97-AF65-F5344CB8AC3E}">
        <p14:creationId xmlns:p14="http://schemas.microsoft.com/office/powerpoint/2010/main" val="713238160"/>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8E3708D8-E2C5-4FDA-864D-3EDDCF56E07F}" type="slidenum">
              <a:rPr lang="en-US"/>
              <a:pPr>
                <a:defRPr/>
              </a:pPr>
              <a:t>‹#›</a:t>
            </a:fld>
            <a:endParaRPr lang="en-US"/>
          </a:p>
        </p:txBody>
      </p:sp>
    </p:spTree>
    <p:extLst>
      <p:ext uri="{BB962C8B-B14F-4D97-AF65-F5344CB8AC3E}">
        <p14:creationId xmlns:p14="http://schemas.microsoft.com/office/powerpoint/2010/main" val="1626709830"/>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8FF82A13-75A8-40BA-B266-90E7502423EB}" type="slidenum">
              <a:rPr lang="en-US"/>
              <a:pPr>
                <a:defRPr/>
              </a:pPr>
              <a:t>‹#›</a:t>
            </a:fld>
            <a:endParaRPr lang="en-US"/>
          </a:p>
        </p:txBody>
      </p:sp>
    </p:spTree>
    <p:extLst>
      <p:ext uri="{BB962C8B-B14F-4D97-AF65-F5344CB8AC3E}">
        <p14:creationId xmlns:p14="http://schemas.microsoft.com/office/powerpoint/2010/main" val="714329672"/>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E295A0B-F0FE-43AF-860C-CD6C02BC96C7}" type="slidenum">
              <a:rPr lang="en-US"/>
              <a:pPr>
                <a:defRPr/>
              </a:pPr>
              <a:t>‹#›</a:t>
            </a:fld>
            <a:endParaRPr lang="en-US"/>
          </a:p>
        </p:txBody>
      </p:sp>
    </p:spTree>
    <p:extLst>
      <p:ext uri="{BB962C8B-B14F-4D97-AF65-F5344CB8AC3E}">
        <p14:creationId xmlns:p14="http://schemas.microsoft.com/office/powerpoint/2010/main" val="1310652833"/>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D0F767D-7F0A-406A-8876-9DC76E85DFD5}" type="slidenum">
              <a:rPr lang="en-US"/>
              <a:pPr>
                <a:defRPr/>
              </a:pPr>
              <a:t>‹#›</a:t>
            </a:fld>
            <a:endParaRPr lang="en-US"/>
          </a:p>
        </p:txBody>
      </p:sp>
    </p:spTree>
    <p:extLst>
      <p:ext uri="{BB962C8B-B14F-4D97-AF65-F5344CB8AC3E}">
        <p14:creationId xmlns:p14="http://schemas.microsoft.com/office/powerpoint/2010/main" val="1895663183"/>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8635509-2A32-48A1-AEDD-D7364C3A2D4F}" type="slidenum">
              <a:rPr lang="en-US"/>
              <a:pPr>
                <a:defRPr/>
              </a:pPr>
              <a:t>‹#›</a:t>
            </a:fld>
            <a:endParaRPr lang="en-US"/>
          </a:p>
        </p:txBody>
      </p:sp>
    </p:spTree>
    <p:extLst>
      <p:ext uri="{BB962C8B-B14F-4D97-AF65-F5344CB8AC3E}">
        <p14:creationId xmlns:p14="http://schemas.microsoft.com/office/powerpoint/2010/main" val="110505867"/>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F9FC1F8-F166-45EF-B7F3-AD05DF7DB85E}" type="slidenum">
              <a:rPr lang="en-US"/>
              <a:pPr>
                <a:defRPr/>
              </a:pPr>
              <a:t>‹#›</a:t>
            </a:fld>
            <a:endParaRPr lang="en-US"/>
          </a:p>
        </p:txBody>
      </p:sp>
    </p:spTree>
    <p:extLst>
      <p:ext uri="{BB962C8B-B14F-4D97-AF65-F5344CB8AC3E}">
        <p14:creationId xmlns:p14="http://schemas.microsoft.com/office/powerpoint/2010/main" val="3411746452"/>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7DD7632-7A74-402C-A187-24AEEEB8D2CA}" type="slidenum">
              <a:rPr lang="en-US"/>
              <a:pPr>
                <a:defRPr/>
              </a:pPr>
              <a:t>‹#›</a:t>
            </a:fld>
            <a:endParaRPr lang="en-US"/>
          </a:p>
        </p:txBody>
      </p:sp>
    </p:spTree>
    <p:extLst>
      <p:ext uri="{BB962C8B-B14F-4D97-AF65-F5344CB8AC3E}">
        <p14:creationId xmlns:p14="http://schemas.microsoft.com/office/powerpoint/2010/main" val="1268599035"/>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AA4B8BF-5598-4E81-9573-9EDA8A90D2AB}" type="slidenum">
              <a:rPr lang="en-US"/>
              <a:pPr>
                <a:defRPr/>
              </a:pPr>
              <a:t>‹#›</a:t>
            </a:fld>
            <a:endParaRPr lang="en-US"/>
          </a:p>
        </p:txBody>
      </p:sp>
    </p:spTree>
    <p:extLst>
      <p:ext uri="{BB962C8B-B14F-4D97-AF65-F5344CB8AC3E}">
        <p14:creationId xmlns:p14="http://schemas.microsoft.com/office/powerpoint/2010/main" val="851233976"/>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BCCAE211-23A4-4782-BF3A-C4BBB345F562}"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B1893A6-326B-4E34-88FA-45532BD0B105}" type="slidenum">
              <a:rPr lang="en-US"/>
              <a:pPr>
                <a:defRPr/>
              </a:pPr>
              <a:t>‹#›</a:t>
            </a:fld>
            <a:endParaRPr lang="en-US"/>
          </a:p>
        </p:txBody>
      </p:sp>
    </p:spTree>
    <p:extLst>
      <p:ext uri="{BB962C8B-B14F-4D97-AF65-F5344CB8AC3E}">
        <p14:creationId xmlns:p14="http://schemas.microsoft.com/office/powerpoint/2010/main" val="568935169"/>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584E04FB-A1CE-4F00-9E88-DFB421CE02E7}" type="slidenum">
              <a:rPr lang="en-US"/>
              <a:pPr>
                <a:defRPr/>
              </a:pPr>
              <a:t>‹#›</a:t>
            </a:fld>
            <a:endParaRPr lang="en-US"/>
          </a:p>
        </p:txBody>
      </p:sp>
    </p:spTree>
    <p:extLst>
      <p:ext uri="{BB962C8B-B14F-4D97-AF65-F5344CB8AC3E}">
        <p14:creationId xmlns:p14="http://schemas.microsoft.com/office/powerpoint/2010/main" val="2128128608"/>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96EFAF78-5053-407E-A02F-5CC37794CC56}" type="slidenum">
              <a:rPr lang="en-US"/>
              <a:pPr>
                <a:defRPr/>
              </a:pPr>
              <a:t>‹#›</a:t>
            </a:fld>
            <a:endParaRPr lang="en-US"/>
          </a:p>
        </p:txBody>
      </p:sp>
    </p:spTree>
    <p:extLst>
      <p:ext uri="{BB962C8B-B14F-4D97-AF65-F5344CB8AC3E}">
        <p14:creationId xmlns:p14="http://schemas.microsoft.com/office/powerpoint/2010/main" val="713238160"/>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8E3708D8-E2C5-4FDA-864D-3EDDCF56E07F}" type="slidenum">
              <a:rPr lang="en-US"/>
              <a:pPr>
                <a:defRPr/>
              </a:pPr>
              <a:t>‹#›</a:t>
            </a:fld>
            <a:endParaRPr lang="en-US"/>
          </a:p>
        </p:txBody>
      </p:sp>
    </p:spTree>
    <p:extLst>
      <p:ext uri="{BB962C8B-B14F-4D97-AF65-F5344CB8AC3E}">
        <p14:creationId xmlns:p14="http://schemas.microsoft.com/office/powerpoint/2010/main" val="1626709830"/>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8FF82A13-75A8-40BA-B266-90E7502423EB}" type="slidenum">
              <a:rPr lang="en-US"/>
              <a:pPr>
                <a:defRPr/>
              </a:pPr>
              <a:t>‹#›</a:t>
            </a:fld>
            <a:endParaRPr lang="en-US"/>
          </a:p>
        </p:txBody>
      </p:sp>
    </p:spTree>
    <p:extLst>
      <p:ext uri="{BB962C8B-B14F-4D97-AF65-F5344CB8AC3E}">
        <p14:creationId xmlns:p14="http://schemas.microsoft.com/office/powerpoint/2010/main" val="714329672"/>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E295A0B-F0FE-43AF-860C-CD6C02BC96C7}" type="slidenum">
              <a:rPr lang="en-US"/>
              <a:pPr>
                <a:defRPr/>
              </a:pPr>
              <a:t>‹#›</a:t>
            </a:fld>
            <a:endParaRPr lang="en-US"/>
          </a:p>
        </p:txBody>
      </p:sp>
    </p:spTree>
    <p:extLst>
      <p:ext uri="{BB962C8B-B14F-4D97-AF65-F5344CB8AC3E}">
        <p14:creationId xmlns:p14="http://schemas.microsoft.com/office/powerpoint/2010/main" val="1310652833"/>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D0F767D-7F0A-406A-8876-9DC76E85DFD5}" type="slidenum">
              <a:rPr lang="en-US"/>
              <a:pPr>
                <a:defRPr/>
              </a:pPr>
              <a:t>‹#›</a:t>
            </a:fld>
            <a:endParaRPr lang="en-US"/>
          </a:p>
        </p:txBody>
      </p:sp>
    </p:spTree>
    <p:extLst>
      <p:ext uri="{BB962C8B-B14F-4D97-AF65-F5344CB8AC3E}">
        <p14:creationId xmlns:p14="http://schemas.microsoft.com/office/powerpoint/2010/main" val="1895663183"/>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8635509-2A32-48A1-AEDD-D7364C3A2D4F}" type="slidenum">
              <a:rPr lang="en-US"/>
              <a:pPr>
                <a:defRPr/>
              </a:pPr>
              <a:t>‹#›</a:t>
            </a:fld>
            <a:endParaRPr lang="en-US"/>
          </a:p>
        </p:txBody>
      </p:sp>
    </p:spTree>
    <p:extLst>
      <p:ext uri="{BB962C8B-B14F-4D97-AF65-F5344CB8AC3E}">
        <p14:creationId xmlns:p14="http://schemas.microsoft.com/office/powerpoint/2010/main" val="110505867"/>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C8018D2-8C9E-4010-94CA-17A1A017B852}" type="slidenum">
              <a:rPr lang="en-US"/>
              <a:pPr>
                <a:defRPr/>
              </a:pPr>
              <a:t>‹#›</a:t>
            </a:fld>
            <a:endParaRPr lang="en-US"/>
          </a:p>
        </p:txBody>
      </p:sp>
    </p:spTree>
    <p:extLst>
      <p:ext uri="{BB962C8B-B14F-4D97-AF65-F5344CB8AC3E}">
        <p14:creationId xmlns:p14="http://schemas.microsoft.com/office/powerpoint/2010/main" val="1896166005"/>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F848051-9087-4856-A416-E0E9B108336B}" type="slidenum">
              <a:rPr lang="en-US"/>
              <a:pPr>
                <a:defRPr/>
              </a:pPr>
              <a:t>‹#›</a:t>
            </a:fld>
            <a:endParaRPr lang="en-US"/>
          </a:p>
        </p:txBody>
      </p:sp>
    </p:spTree>
    <p:extLst>
      <p:ext uri="{BB962C8B-B14F-4D97-AF65-F5344CB8AC3E}">
        <p14:creationId xmlns:p14="http://schemas.microsoft.com/office/powerpoint/2010/main" val="3632285164"/>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745BBD73-DC79-40CF-981E-C6FD7EFDA132}"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2AA9940-3A72-4A53-9CE7-28887E88AEF2}" type="slidenum">
              <a:rPr lang="en-US"/>
              <a:pPr>
                <a:defRPr/>
              </a:pPr>
              <a:t>‹#›</a:t>
            </a:fld>
            <a:endParaRPr lang="en-US"/>
          </a:p>
        </p:txBody>
      </p:sp>
    </p:spTree>
    <p:extLst>
      <p:ext uri="{BB962C8B-B14F-4D97-AF65-F5344CB8AC3E}">
        <p14:creationId xmlns:p14="http://schemas.microsoft.com/office/powerpoint/2010/main" val="688282709"/>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D9C450BA-77EB-466E-9C8F-760EAAFF4477}" type="slidenum">
              <a:rPr lang="en-US"/>
              <a:pPr>
                <a:defRPr/>
              </a:pPr>
              <a:t>‹#›</a:t>
            </a:fld>
            <a:endParaRPr lang="en-US"/>
          </a:p>
        </p:txBody>
      </p:sp>
    </p:spTree>
    <p:extLst>
      <p:ext uri="{BB962C8B-B14F-4D97-AF65-F5344CB8AC3E}">
        <p14:creationId xmlns:p14="http://schemas.microsoft.com/office/powerpoint/2010/main" val="4244473328"/>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7CAAA6E6-B10C-4B80-A68C-41C5E4331106}" type="slidenum">
              <a:rPr lang="en-US"/>
              <a:pPr>
                <a:defRPr/>
              </a:pPr>
              <a:t>‹#›</a:t>
            </a:fld>
            <a:endParaRPr lang="en-US"/>
          </a:p>
        </p:txBody>
      </p:sp>
    </p:spTree>
    <p:extLst>
      <p:ext uri="{BB962C8B-B14F-4D97-AF65-F5344CB8AC3E}">
        <p14:creationId xmlns:p14="http://schemas.microsoft.com/office/powerpoint/2010/main" val="1908144527"/>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6D54AA12-8116-497C-9785-6AFBAA9672DD}" type="slidenum">
              <a:rPr lang="en-US"/>
              <a:pPr>
                <a:defRPr/>
              </a:pPr>
              <a:t>‹#›</a:t>
            </a:fld>
            <a:endParaRPr lang="en-US"/>
          </a:p>
        </p:txBody>
      </p:sp>
    </p:spTree>
    <p:extLst>
      <p:ext uri="{BB962C8B-B14F-4D97-AF65-F5344CB8AC3E}">
        <p14:creationId xmlns:p14="http://schemas.microsoft.com/office/powerpoint/2010/main" val="3761595533"/>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6756ED04-A09D-4CEC-9E15-41B5D587015D}" type="slidenum">
              <a:rPr lang="en-US"/>
              <a:pPr>
                <a:defRPr/>
              </a:pPr>
              <a:t>‹#›</a:t>
            </a:fld>
            <a:endParaRPr lang="en-US"/>
          </a:p>
        </p:txBody>
      </p:sp>
    </p:spTree>
    <p:extLst>
      <p:ext uri="{BB962C8B-B14F-4D97-AF65-F5344CB8AC3E}">
        <p14:creationId xmlns:p14="http://schemas.microsoft.com/office/powerpoint/2010/main" val="3020188352"/>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CAC18CA-F948-494D-81BD-50E24A6543AC}" type="slidenum">
              <a:rPr lang="en-US"/>
              <a:pPr>
                <a:defRPr/>
              </a:pPr>
              <a:t>‹#›</a:t>
            </a:fld>
            <a:endParaRPr lang="en-US"/>
          </a:p>
        </p:txBody>
      </p:sp>
    </p:spTree>
    <p:extLst>
      <p:ext uri="{BB962C8B-B14F-4D97-AF65-F5344CB8AC3E}">
        <p14:creationId xmlns:p14="http://schemas.microsoft.com/office/powerpoint/2010/main" val="1116467878"/>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C6BDED5-2EEF-4948-9A35-7F18C5A8841A}" type="slidenum">
              <a:rPr lang="en-US"/>
              <a:pPr>
                <a:defRPr/>
              </a:pPr>
              <a:t>‹#›</a:t>
            </a:fld>
            <a:endParaRPr lang="en-US"/>
          </a:p>
        </p:txBody>
      </p:sp>
    </p:spTree>
    <p:extLst>
      <p:ext uri="{BB962C8B-B14F-4D97-AF65-F5344CB8AC3E}">
        <p14:creationId xmlns:p14="http://schemas.microsoft.com/office/powerpoint/2010/main" val="531123966"/>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EE80B8CC-3F00-465F-A9C1-F6F4C8316D31}" type="slidenum">
              <a:rPr lang="en-US"/>
              <a:pPr>
                <a:defRPr/>
              </a:pPr>
              <a:t>‹#›</a:t>
            </a:fld>
            <a:endParaRPr lang="en-US"/>
          </a:p>
        </p:txBody>
      </p:sp>
    </p:spTree>
    <p:extLst>
      <p:ext uri="{BB962C8B-B14F-4D97-AF65-F5344CB8AC3E}">
        <p14:creationId xmlns:p14="http://schemas.microsoft.com/office/powerpoint/2010/main" val="1094083001"/>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9B406DD-80E9-4574-95AF-498AC09B1C9C}" type="slidenum">
              <a:rPr lang="en-US"/>
              <a:pPr>
                <a:defRPr/>
              </a:pPr>
              <a:t>‹#›</a:t>
            </a:fld>
            <a:endParaRPr lang="en-US"/>
          </a:p>
        </p:txBody>
      </p:sp>
    </p:spTree>
    <p:extLst>
      <p:ext uri="{BB962C8B-B14F-4D97-AF65-F5344CB8AC3E}">
        <p14:creationId xmlns:p14="http://schemas.microsoft.com/office/powerpoint/2010/main" val="2593478760"/>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C8018D2-8C9E-4010-94CA-17A1A017B852}" type="slidenum">
              <a:rPr lang="en-US"/>
              <a:pPr>
                <a:defRPr/>
              </a:pPr>
              <a:t>‹#›</a:t>
            </a:fld>
            <a:endParaRPr lang="en-US"/>
          </a:p>
        </p:txBody>
      </p:sp>
    </p:spTree>
    <p:extLst>
      <p:ext uri="{BB962C8B-B14F-4D97-AF65-F5344CB8AC3E}">
        <p14:creationId xmlns:p14="http://schemas.microsoft.com/office/powerpoint/2010/main" val="1896166005"/>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4FE99930-3F59-47FE-AC57-687E3582B9A9}"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F848051-9087-4856-A416-E0E9B108336B}" type="slidenum">
              <a:rPr lang="en-US"/>
              <a:pPr>
                <a:defRPr/>
              </a:pPr>
              <a:t>‹#›</a:t>
            </a:fld>
            <a:endParaRPr lang="en-US"/>
          </a:p>
        </p:txBody>
      </p:sp>
    </p:spTree>
    <p:extLst>
      <p:ext uri="{BB962C8B-B14F-4D97-AF65-F5344CB8AC3E}">
        <p14:creationId xmlns:p14="http://schemas.microsoft.com/office/powerpoint/2010/main" val="3632285164"/>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2AA9940-3A72-4A53-9CE7-28887E88AEF2}" type="slidenum">
              <a:rPr lang="en-US"/>
              <a:pPr>
                <a:defRPr/>
              </a:pPr>
              <a:t>‹#›</a:t>
            </a:fld>
            <a:endParaRPr lang="en-US"/>
          </a:p>
        </p:txBody>
      </p:sp>
    </p:spTree>
    <p:extLst>
      <p:ext uri="{BB962C8B-B14F-4D97-AF65-F5344CB8AC3E}">
        <p14:creationId xmlns:p14="http://schemas.microsoft.com/office/powerpoint/2010/main" val="688282709"/>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D9C450BA-77EB-466E-9C8F-760EAAFF4477}" type="slidenum">
              <a:rPr lang="en-US"/>
              <a:pPr>
                <a:defRPr/>
              </a:pPr>
              <a:t>‹#›</a:t>
            </a:fld>
            <a:endParaRPr lang="en-US"/>
          </a:p>
        </p:txBody>
      </p:sp>
    </p:spTree>
    <p:extLst>
      <p:ext uri="{BB962C8B-B14F-4D97-AF65-F5344CB8AC3E}">
        <p14:creationId xmlns:p14="http://schemas.microsoft.com/office/powerpoint/2010/main" val="4244473328"/>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7CAAA6E6-B10C-4B80-A68C-41C5E4331106}" type="slidenum">
              <a:rPr lang="en-US"/>
              <a:pPr>
                <a:defRPr/>
              </a:pPr>
              <a:t>‹#›</a:t>
            </a:fld>
            <a:endParaRPr lang="en-US"/>
          </a:p>
        </p:txBody>
      </p:sp>
    </p:spTree>
    <p:extLst>
      <p:ext uri="{BB962C8B-B14F-4D97-AF65-F5344CB8AC3E}">
        <p14:creationId xmlns:p14="http://schemas.microsoft.com/office/powerpoint/2010/main" val="1908144527"/>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6D54AA12-8116-497C-9785-6AFBAA9672DD}" type="slidenum">
              <a:rPr lang="en-US"/>
              <a:pPr>
                <a:defRPr/>
              </a:pPr>
              <a:t>‹#›</a:t>
            </a:fld>
            <a:endParaRPr lang="en-US"/>
          </a:p>
        </p:txBody>
      </p:sp>
    </p:spTree>
    <p:extLst>
      <p:ext uri="{BB962C8B-B14F-4D97-AF65-F5344CB8AC3E}">
        <p14:creationId xmlns:p14="http://schemas.microsoft.com/office/powerpoint/2010/main" val="3761595533"/>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6756ED04-A09D-4CEC-9E15-41B5D587015D}" type="slidenum">
              <a:rPr lang="en-US"/>
              <a:pPr>
                <a:defRPr/>
              </a:pPr>
              <a:t>‹#›</a:t>
            </a:fld>
            <a:endParaRPr lang="en-US"/>
          </a:p>
        </p:txBody>
      </p:sp>
    </p:spTree>
    <p:extLst>
      <p:ext uri="{BB962C8B-B14F-4D97-AF65-F5344CB8AC3E}">
        <p14:creationId xmlns:p14="http://schemas.microsoft.com/office/powerpoint/2010/main" val="3020188352"/>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CAC18CA-F948-494D-81BD-50E24A6543AC}" type="slidenum">
              <a:rPr lang="en-US"/>
              <a:pPr>
                <a:defRPr/>
              </a:pPr>
              <a:t>‹#›</a:t>
            </a:fld>
            <a:endParaRPr lang="en-US"/>
          </a:p>
        </p:txBody>
      </p:sp>
    </p:spTree>
    <p:extLst>
      <p:ext uri="{BB962C8B-B14F-4D97-AF65-F5344CB8AC3E}">
        <p14:creationId xmlns:p14="http://schemas.microsoft.com/office/powerpoint/2010/main" val="1116467878"/>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C6BDED5-2EEF-4948-9A35-7F18C5A8841A}" type="slidenum">
              <a:rPr lang="en-US"/>
              <a:pPr>
                <a:defRPr/>
              </a:pPr>
              <a:t>‹#›</a:t>
            </a:fld>
            <a:endParaRPr lang="en-US"/>
          </a:p>
        </p:txBody>
      </p:sp>
    </p:spTree>
    <p:extLst>
      <p:ext uri="{BB962C8B-B14F-4D97-AF65-F5344CB8AC3E}">
        <p14:creationId xmlns:p14="http://schemas.microsoft.com/office/powerpoint/2010/main" val="531123966"/>
      </p:ext>
    </p:extLst>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EE80B8CC-3F00-465F-A9C1-F6F4C8316D31}" type="slidenum">
              <a:rPr lang="en-US"/>
              <a:pPr>
                <a:defRPr/>
              </a:pPr>
              <a:t>‹#›</a:t>
            </a:fld>
            <a:endParaRPr lang="en-US"/>
          </a:p>
        </p:txBody>
      </p:sp>
    </p:spTree>
    <p:extLst>
      <p:ext uri="{BB962C8B-B14F-4D97-AF65-F5344CB8AC3E}">
        <p14:creationId xmlns:p14="http://schemas.microsoft.com/office/powerpoint/2010/main" val="1094083001"/>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9B406DD-80E9-4574-95AF-498AC09B1C9C}" type="slidenum">
              <a:rPr lang="en-US"/>
              <a:pPr>
                <a:defRPr/>
              </a:pPr>
              <a:t>‹#›</a:t>
            </a:fld>
            <a:endParaRPr lang="en-US"/>
          </a:p>
        </p:txBody>
      </p:sp>
    </p:spTree>
    <p:extLst>
      <p:ext uri="{BB962C8B-B14F-4D97-AF65-F5344CB8AC3E}">
        <p14:creationId xmlns:p14="http://schemas.microsoft.com/office/powerpoint/2010/main" val="2593478760"/>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00.xml" /><Relationship Id="rId10" Type="http://schemas.openxmlformats.org/officeDocument/2006/relationships/slideLayout" Target="../slideLayouts/slideLayout109.xml" /><Relationship Id="rId11" Type="http://schemas.openxmlformats.org/officeDocument/2006/relationships/slideLayout" Target="../slideLayouts/slideLayout110.xml" /><Relationship Id="rId12" Type="http://schemas.openxmlformats.org/officeDocument/2006/relationships/image" Target="../media/image1.jpeg" /><Relationship Id="rId13" Type="http://schemas.openxmlformats.org/officeDocument/2006/relationships/theme" Target="../theme/theme10.xml" /><Relationship Id="rId2" Type="http://schemas.openxmlformats.org/officeDocument/2006/relationships/slideLayout" Target="../slideLayouts/slideLayout101.xml" /><Relationship Id="rId3" Type="http://schemas.openxmlformats.org/officeDocument/2006/relationships/slideLayout" Target="../slideLayouts/slideLayout102.xml" /><Relationship Id="rId4" Type="http://schemas.openxmlformats.org/officeDocument/2006/relationships/slideLayout" Target="../slideLayouts/slideLayout103.xml" /><Relationship Id="rId5" Type="http://schemas.openxmlformats.org/officeDocument/2006/relationships/slideLayout" Target="../slideLayouts/slideLayout104.xml" /><Relationship Id="rId6" Type="http://schemas.openxmlformats.org/officeDocument/2006/relationships/slideLayout" Target="../slideLayouts/slideLayout105.xml" /><Relationship Id="rId7" Type="http://schemas.openxmlformats.org/officeDocument/2006/relationships/slideLayout" Target="../slideLayouts/slideLayout106.xml" /><Relationship Id="rId8" Type="http://schemas.openxmlformats.org/officeDocument/2006/relationships/slideLayout" Target="../slideLayouts/slideLayout107.xml" /><Relationship Id="rId9" Type="http://schemas.openxmlformats.org/officeDocument/2006/relationships/slideLayout" Target="../slideLayouts/slideLayout108.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11.xml" /><Relationship Id="rId10" Type="http://schemas.openxmlformats.org/officeDocument/2006/relationships/slideLayout" Target="../slideLayouts/slideLayout120.xml" /><Relationship Id="rId11" Type="http://schemas.openxmlformats.org/officeDocument/2006/relationships/slideLayout" Target="../slideLayouts/slideLayout121.xml" /><Relationship Id="rId12" Type="http://schemas.openxmlformats.org/officeDocument/2006/relationships/image" Target="../media/image1.jpeg" /><Relationship Id="rId13" Type="http://schemas.openxmlformats.org/officeDocument/2006/relationships/theme" Target="../theme/theme11.xml" /><Relationship Id="rId2" Type="http://schemas.openxmlformats.org/officeDocument/2006/relationships/slideLayout" Target="../slideLayouts/slideLayout112.xml" /><Relationship Id="rId3" Type="http://schemas.openxmlformats.org/officeDocument/2006/relationships/slideLayout" Target="../slideLayouts/slideLayout113.xml" /><Relationship Id="rId4" Type="http://schemas.openxmlformats.org/officeDocument/2006/relationships/slideLayout" Target="../slideLayouts/slideLayout114.xml" /><Relationship Id="rId5" Type="http://schemas.openxmlformats.org/officeDocument/2006/relationships/slideLayout" Target="../slideLayouts/slideLayout115.xml" /><Relationship Id="rId6" Type="http://schemas.openxmlformats.org/officeDocument/2006/relationships/slideLayout" Target="../slideLayouts/slideLayout116.xml" /><Relationship Id="rId7" Type="http://schemas.openxmlformats.org/officeDocument/2006/relationships/slideLayout" Target="../slideLayouts/slideLayout117.xml" /><Relationship Id="rId8" Type="http://schemas.openxmlformats.org/officeDocument/2006/relationships/slideLayout" Target="../slideLayouts/slideLayout118.xml" /><Relationship Id="rId9" Type="http://schemas.openxmlformats.org/officeDocument/2006/relationships/slideLayout" Target="../slideLayouts/slideLayout119.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22.xml" /><Relationship Id="rId10" Type="http://schemas.openxmlformats.org/officeDocument/2006/relationships/slideLayout" Target="../slideLayouts/slideLayout131.xml" /><Relationship Id="rId11" Type="http://schemas.openxmlformats.org/officeDocument/2006/relationships/slideLayout" Target="../slideLayouts/slideLayout132.xml" /><Relationship Id="rId12" Type="http://schemas.openxmlformats.org/officeDocument/2006/relationships/slideLayout" Target="../slideLayouts/slideLayout133.xml" /><Relationship Id="rId13" Type="http://schemas.openxmlformats.org/officeDocument/2006/relationships/image" Target="../media/image1.jpeg" /><Relationship Id="rId14" Type="http://schemas.openxmlformats.org/officeDocument/2006/relationships/theme" Target="../theme/theme12.xml" /><Relationship Id="rId2" Type="http://schemas.openxmlformats.org/officeDocument/2006/relationships/slideLayout" Target="../slideLayouts/slideLayout123.xml" /><Relationship Id="rId3" Type="http://schemas.openxmlformats.org/officeDocument/2006/relationships/slideLayout" Target="../slideLayouts/slideLayout124.xml" /><Relationship Id="rId4" Type="http://schemas.openxmlformats.org/officeDocument/2006/relationships/slideLayout" Target="../slideLayouts/slideLayout125.xml" /><Relationship Id="rId5" Type="http://schemas.openxmlformats.org/officeDocument/2006/relationships/slideLayout" Target="../slideLayouts/slideLayout126.xml" /><Relationship Id="rId6" Type="http://schemas.openxmlformats.org/officeDocument/2006/relationships/slideLayout" Target="../slideLayouts/slideLayout127.xml" /><Relationship Id="rId7" Type="http://schemas.openxmlformats.org/officeDocument/2006/relationships/slideLayout" Target="../slideLayouts/slideLayout128.xml" /><Relationship Id="rId8" Type="http://schemas.openxmlformats.org/officeDocument/2006/relationships/slideLayout" Target="../slideLayouts/slideLayout129.xml" /><Relationship Id="rId9" Type="http://schemas.openxmlformats.org/officeDocument/2006/relationships/slideLayout" Target="../slideLayouts/slideLayout130.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34.xml" /><Relationship Id="rId10" Type="http://schemas.openxmlformats.org/officeDocument/2006/relationships/slideLayout" Target="../slideLayouts/slideLayout143.xml" /><Relationship Id="rId11" Type="http://schemas.openxmlformats.org/officeDocument/2006/relationships/slideLayout" Target="../slideLayouts/slideLayout144.xml" /><Relationship Id="rId12" Type="http://schemas.openxmlformats.org/officeDocument/2006/relationships/slideLayout" Target="../slideLayouts/slideLayout145.xml" /><Relationship Id="rId13" Type="http://schemas.openxmlformats.org/officeDocument/2006/relationships/image" Target="../media/image1.jpeg" /><Relationship Id="rId14" Type="http://schemas.openxmlformats.org/officeDocument/2006/relationships/theme" Target="../theme/theme13.xml" /><Relationship Id="rId2" Type="http://schemas.openxmlformats.org/officeDocument/2006/relationships/slideLayout" Target="../slideLayouts/slideLayout135.xml" /><Relationship Id="rId3" Type="http://schemas.openxmlformats.org/officeDocument/2006/relationships/slideLayout" Target="../slideLayouts/slideLayout136.xml" /><Relationship Id="rId4" Type="http://schemas.openxmlformats.org/officeDocument/2006/relationships/slideLayout" Target="../slideLayouts/slideLayout137.xml" /><Relationship Id="rId5" Type="http://schemas.openxmlformats.org/officeDocument/2006/relationships/slideLayout" Target="../slideLayouts/slideLayout138.xml" /><Relationship Id="rId6" Type="http://schemas.openxmlformats.org/officeDocument/2006/relationships/slideLayout" Target="../slideLayouts/slideLayout139.xml" /><Relationship Id="rId7" Type="http://schemas.openxmlformats.org/officeDocument/2006/relationships/slideLayout" Target="../slideLayouts/slideLayout140.xml" /><Relationship Id="rId8" Type="http://schemas.openxmlformats.org/officeDocument/2006/relationships/slideLayout" Target="../slideLayouts/slideLayout141.xml" /><Relationship Id="rId9" Type="http://schemas.openxmlformats.org/officeDocument/2006/relationships/slideLayout" Target="../slideLayouts/slideLayout142.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146.xml" /><Relationship Id="rId10" Type="http://schemas.openxmlformats.org/officeDocument/2006/relationships/slideLayout" Target="../slideLayouts/slideLayout155.xml" /><Relationship Id="rId11" Type="http://schemas.openxmlformats.org/officeDocument/2006/relationships/slideLayout" Target="../slideLayouts/slideLayout156.xml" /><Relationship Id="rId12" Type="http://schemas.openxmlformats.org/officeDocument/2006/relationships/image" Target="../media/image1.jpeg" /><Relationship Id="rId13" Type="http://schemas.openxmlformats.org/officeDocument/2006/relationships/theme" Target="../theme/theme14.xml" /><Relationship Id="rId2" Type="http://schemas.openxmlformats.org/officeDocument/2006/relationships/slideLayout" Target="../slideLayouts/slideLayout147.xml" /><Relationship Id="rId3" Type="http://schemas.openxmlformats.org/officeDocument/2006/relationships/slideLayout" Target="../slideLayouts/slideLayout148.xml" /><Relationship Id="rId4" Type="http://schemas.openxmlformats.org/officeDocument/2006/relationships/slideLayout" Target="../slideLayouts/slideLayout149.xml" /><Relationship Id="rId5" Type="http://schemas.openxmlformats.org/officeDocument/2006/relationships/slideLayout" Target="../slideLayouts/slideLayout150.xml" /><Relationship Id="rId6" Type="http://schemas.openxmlformats.org/officeDocument/2006/relationships/slideLayout" Target="../slideLayouts/slideLayout151.xml" /><Relationship Id="rId7" Type="http://schemas.openxmlformats.org/officeDocument/2006/relationships/slideLayout" Target="../slideLayouts/slideLayout152.xml" /><Relationship Id="rId8" Type="http://schemas.openxmlformats.org/officeDocument/2006/relationships/slideLayout" Target="../slideLayouts/slideLayout153.xml" /><Relationship Id="rId9" Type="http://schemas.openxmlformats.org/officeDocument/2006/relationships/slideLayout" Target="../slideLayouts/slideLayout154.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157.xml" /><Relationship Id="rId10" Type="http://schemas.openxmlformats.org/officeDocument/2006/relationships/slideLayout" Target="../slideLayouts/slideLayout166.xml" /><Relationship Id="rId11" Type="http://schemas.openxmlformats.org/officeDocument/2006/relationships/slideLayout" Target="../slideLayouts/slideLayout167.xml" /><Relationship Id="rId12" Type="http://schemas.openxmlformats.org/officeDocument/2006/relationships/image" Target="../media/image1.jpeg" /><Relationship Id="rId13" Type="http://schemas.openxmlformats.org/officeDocument/2006/relationships/theme" Target="../theme/theme15.xml" /><Relationship Id="rId2" Type="http://schemas.openxmlformats.org/officeDocument/2006/relationships/slideLayout" Target="../slideLayouts/slideLayout158.xml" /><Relationship Id="rId3" Type="http://schemas.openxmlformats.org/officeDocument/2006/relationships/slideLayout" Target="../slideLayouts/slideLayout159.xml" /><Relationship Id="rId4" Type="http://schemas.openxmlformats.org/officeDocument/2006/relationships/slideLayout" Target="../slideLayouts/slideLayout160.xml" /><Relationship Id="rId5" Type="http://schemas.openxmlformats.org/officeDocument/2006/relationships/slideLayout" Target="../slideLayouts/slideLayout161.xml" /><Relationship Id="rId6" Type="http://schemas.openxmlformats.org/officeDocument/2006/relationships/slideLayout" Target="../slideLayouts/slideLayout162.xml" /><Relationship Id="rId7" Type="http://schemas.openxmlformats.org/officeDocument/2006/relationships/slideLayout" Target="../slideLayouts/slideLayout163.xml" /><Relationship Id="rId8" Type="http://schemas.openxmlformats.org/officeDocument/2006/relationships/slideLayout" Target="../slideLayouts/slideLayout164.xml" /><Relationship Id="rId9" Type="http://schemas.openxmlformats.org/officeDocument/2006/relationships/slideLayout" Target="../slideLayouts/slideLayout165.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image" Target="../media/image1.jpeg" /><Relationship Id="rId13"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image" Target="../media/image1.jpeg" /><Relationship Id="rId13"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image" Target="../media/image1.jpeg" /><Relationship Id="rId13"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image" Target="../media/image1.jpeg" /><Relationship Id="rId13"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image" Target="../media/image1.jpeg" /><Relationship Id="rId13"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7.xml" /><Relationship Id="rId10" Type="http://schemas.openxmlformats.org/officeDocument/2006/relationships/slideLayout" Target="../slideLayouts/slideLayout76.xml" /><Relationship Id="rId11" Type="http://schemas.openxmlformats.org/officeDocument/2006/relationships/slideLayout" Target="../slideLayouts/slideLayout77.xml" /><Relationship Id="rId12" Type="http://schemas.openxmlformats.org/officeDocument/2006/relationships/image" Target="../media/image1.jpeg" /><Relationship Id="rId13" Type="http://schemas.openxmlformats.org/officeDocument/2006/relationships/theme" Target="../theme/theme7.xml" /><Relationship Id="rId2" Type="http://schemas.openxmlformats.org/officeDocument/2006/relationships/slideLayout" Target="../slideLayouts/slideLayout68.xml" /><Relationship Id="rId3" Type="http://schemas.openxmlformats.org/officeDocument/2006/relationships/slideLayout" Target="../slideLayouts/slideLayout69.xml" /><Relationship Id="rId4" Type="http://schemas.openxmlformats.org/officeDocument/2006/relationships/slideLayout" Target="../slideLayouts/slideLayout70.xml" /><Relationship Id="rId5" Type="http://schemas.openxmlformats.org/officeDocument/2006/relationships/slideLayout" Target="../slideLayouts/slideLayout71.xml" /><Relationship Id="rId6" Type="http://schemas.openxmlformats.org/officeDocument/2006/relationships/slideLayout" Target="../slideLayouts/slideLayout72.xml" /><Relationship Id="rId7" Type="http://schemas.openxmlformats.org/officeDocument/2006/relationships/slideLayout" Target="../slideLayouts/slideLayout73.xml" /><Relationship Id="rId8" Type="http://schemas.openxmlformats.org/officeDocument/2006/relationships/slideLayout" Target="../slideLayouts/slideLayout74.xml" /><Relationship Id="rId9" Type="http://schemas.openxmlformats.org/officeDocument/2006/relationships/slideLayout" Target="../slideLayouts/slideLayout75.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78.xml" /><Relationship Id="rId10" Type="http://schemas.openxmlformats.org/officeDocument/2006/relationships/slideLayout" Target="../slideLayouts/slideLayout87.xml" /><Relationship Id="rId11" Type="http://schemas.openxmlformats.org/officeDocument/2006/relationships/slideLayout" Target="../slideLayouts/slideLayout88.xml" /><Relationship Id="rId12" Type="http://schemas.openxmlformats.org/officeDocument/2006/relationships/image" Target="../media/image1.jpeg" /><Relationship Id="rId13" Type="http://schemas.openxmlformats.org/officeDocument/2006/relationships/theme" Target="../theme/theme8.xml" /><Relationship Id="rId2" Type="http://schemas.openxmlformats.org/officeDocument/2006/relationships/slideLayout" Target="../slideLayouts/slideLayout79.xml" /><Relationship Id="rId3" Type="http://schemas.openxmlformats.org/officeDocument/2006/relationships/slideLayout" Target="../slideLayouts/slideLayout80.xml" /><Relationship Id="rId4" Type="http://schemas.openxmlformats.org/officeDocument/2006/relationships/slideLayout" Target="../slideLayouts/slideLayout81.xml" /><Relationship Id="rId5" Type="http://schemas.openxmlformats.org/officeDocument/2006/relationships/slideLayout" Target="../slideLayouts/slideLayout82.xml" /><Relationship Id="rId6" Type="http://schemas.openxmlformats.org/officeDocument/2006/relationships/slideLayout" Target="../slideLayouts/slideLayout83.xml" /><Relationship Id="rId7" Type="http://schemas.openxmlformats.org/officeDocument/2006/relationships/slideLayout" Target="../slideLayouts/slideLayout84.xml" /><Relationship Id="rId8" Type="http://schemas.openxmlformats.org/officeDocument/2006/relationships/slideLayout" Target="../slideLayouts/slideLayout85.xml" /><Relationship Id="rId9" Type="http://schemas.openxmlformats.org/officeDocument/2006/relationships/slideLayout" Target="../slideLayouts/slideLayout86.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89.xml" /><Relationship Id="rId10" Type="http://schemas.openxmlformats.org/officeDocument/2006/relationships/slideLayout" Target="../slideLayouts/slideLayout98.xml" /><Relationship Id="rId11" Type="http://schemas.openxmlformats.org/officeDocument/2006/relationships/slideLayout" Target="../slideLayouts/slideLayout99.xml" /><Relationship Id="rId12" Type="http://schemas.openxmlformats.org/officeDocument/2006/relationships/image" Target="../media/image1.jpeg" /><Relationship Id="rId13" Type="http://schemas.openxmlformats.org/officeDocument/2006/relationships/theme" Target="../theme/theme9.xml" /><Relationship Id="rId2" Type="http://schemas.openxmlformats.org/officeDocument/2006/relationships/slideLayout" Target="../slideLayouts/slideLayout90.xml" /><Relationship Id="rId3" Type="http://schemas.openxmlformats.org/officeDocument/2006/relationships/slideLayout" Target="../slideLayouts/slideLayout91.xml" /><Relationship Id="rId4" Type="http://schemas.openxmlformats.org/officeDocument/2006/relationships/slideLayout" Target="../slideLayouts/slideLayout92.xml" /><Relationship Id="rId5" Type="http://schemas.openxmlformats.org/officeDocument/2006/relationships/slideLayout" Target="../slideLayouts/slideLayout93.xml" /><Relationship Id="rId6" Type="http://schemas.openxmlformats.org/officeDocument/2006/relationships/slideLayout" Target="../slideLayouts/slideLayout94.xml" /><Relationship Id="rId7" Type="http://schemas.openxmlformats.org/officeDocument/2006/relationships/slideLayout" Target="../slideLayouts/slideLayout95.xml" /><Relationship Id="rId8" Type="http://schemas.openxmlformats.org/officeDocument/2006/relationships/slideLayout" Target="../slideLayouts/slideLayout96.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1F261042-623B-43C0-80AA-2D9AE565290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1F261042-623B-43C0-80AA-2D9AE565290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3">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b="0" kern="1200">
                <a:solidFill>
                  <a:schemeClr val="tx1"/>
                </a:solidFill>
                <a:latin typeface="Arial" pitchFamily="34" charset="0"/>
                <a:ea typeface="+mn-ea"/>
                <a:cs typeface="+mn-cs"/>
              </a:defRPr>
            </a:lvl1pPr>
            <a:lvl2pPr marL="457200" algn="l" rtl="0" fontAlgn="base">
              <a:spcBef>
                <a:spcPct val="0"/>
              </a:spcBef>
              <a:spcAft>
                <a:spcPct val="0"/>
              </a:spcAft>
              <a:defRPr sz="2800" b="1" kern="1200">
                <a:solidFill>
                  <a:schemeClr val="tx1"/>
                </a:solidFill>
                <a:latin typeface="Arial" pitchFamily="34" charset="0"/>
                <a:ea typeface="+mn-ea"/>
                <a:cs typeface="+mn-cs"/>
              </a:defRPr>
            </a:lvl2pPr>
            <a:lvl3pPr marL="914400" algn="l" rtl="0" fontAlgn="base">
              <a:spcBef>
                <a:spcPct val="0"/>
              </a:spcBef>
              <a:spcAft>
                <a:spcPct val="0"/>
              </a:spcAft>
              <a:defRPr sz="2800" b="1" kern="1200">
                <a:solidFill>
                  <a:schemeClr val="tx1"/>
                </a:solidFill>
                <a:latin typeface="Arial" pitchFamily="34" charset="0"/>
                <a:ea typeface="+mn-ea"/>
                <a:cs typeface="+mn-cs"/>
              </a:defRPr>
            </a:lvl3pPr>
            <a:lvl4pPr marL="1371600" algn="l" rtl="0" fontAlgn="base">
              <a:spcBef>
                <a:spcPct val="0"/>
              </a:spcBef>
              <a:spcAft>
                <a:spcPct val="0"/>
              </a:spcAft>
              <a:defRPr sz="2800" b="1" kern="1200">
                <a:solidFill>
                  <a:schemeClr val="tx1"/>
                </a:solidFill>
                <a:latin typeface="Arial" pitchFamily="34" charset="0"/>
                <a:ea typeface="+mn-ea"/>
                <a:cs typeface="+mn-cs"/>
              </a:defRPr>
            </a:lvl4pPr>
            <a:lvl5pPr marL="1828800" algn="l" rtl="0" fontAlgn="base">
              <a:spcBef>
                <a:spcPct val="0"/>
              </a:spcBef>
              <a:spcAft>
                <a:spcPct val="0"/>
              </a:spcAft>
              <a:defRPr sz="2800" b="1" kern="1200">
                <a:solidFill>
                  <a:schemeClr val="tx1"/>
                </a:solidFill>
                <a:latin typeface="Arial" pitchFamily="34" charset="0"/>
                <a:ea typeface="+mn-ea"/>
                <a:cs typeface="+mn-cs"/>
              </a:defRPr>
            </a:lvl5pPr>
            <a:lvl6pPr marL="2286000" algn="l" defTabSz="914400" rtl="0" eaLnBrk="1" latinLnBrk="0" hangingPunct="1">
              <a:defRPr sz="2800" b="1" kern="1200">
                <a:solidFill>
                  <a:schemeClr val="tx1"/>
                </a:solidFill>
                <a:latin typeface="Arial" pitchFamily="34" charset="0"/>
                <a:ea typeface="+mn-ea"/>
                <a:cs typeface="+mn-cs"/>
              </a:defRPr>
            </a:lvl6pPr>
            <a:lvl7pPr marL="2743200" algn="l" defTabSz="914400" rtl="0" eaLnBrk="1" latinLnBrk="0" hangingPunct="1">
              <a:defRPr sz="2800" b="1" kern="1200">
                <a:solidFill>
                  <a:schemeClr val="tx1"/>
                </a:solidFill>
                <a:latin typeface="Arial" pitchFamily="34" charset="0"/>
                <a:ea typeface="+mn-ea"/>
                <a:cs typeface="+mn-cs"/>
              </a:defRPr>
            </a:lvl7pPr>
            <a:lvl8pPr marL="3200400" algn="l" defTabSz="914400" rtl="0" eaLnBrk="1" latinLnBrk="0" hangingPunct="1">
              <a:defRPr sz="2800" b="1" kern="1200">
                <a:solidFill>
                  <a:schemeClr val="tx1"/>
                </a:solidFill>
                <a:latin typeface="Arial" pitchFamily="34" charset="0"/>
                <a:ea typeface="+mn-ea"/>
                <a:cs typeface="+mn-cs"/>
              </a:defRPr>
            </a:lvl8pPr>
            <a:lvl9pPr marL="3657600" algn="l" defTabSz="914400" rtl="0" eaLnBrk="1" latinLnBrk="0" hangingPunct="1">
              <a:defRPr sz="2800" b="1"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0" kern="1200">
                <a:solidFill>
                  <a:schemeClr val="tx1"/>
                </a:solidFill>
                <a:latin typeface="Arial" pitchFamily="34" charset="0"/>
                <a:ea typeface="+mn-ea"/>
                <a:cs typeface="+mn-cs"/>
              </a:defRPr>
            </a:lvl1pPr>
            <a:lvl2pPr marL="457200" algn="l" rtl="0" fontAlgn="base">
              <a:spcBef>
                <a:spcPct val="0"/>
              </a:spcBef>
              <a:spcAft>
                <a:spcPct val="0"/>
              </a:spcAft>
              <a:defRPr sz="2800" b="1" kern="1200">
                <a:solidFill>
                  <a:schemeClr val="tx1"/>
                </a:solidFill>
                <a:latin typeface="Arial" pitchFamily="34" charset="0"/>
                <a:ea typeface="+mn-ea"/>
                <a:cs typeface="+mn-cs"/>
              </a:defRPr>
            </a:lvl2pPr>
            <a:lvl3pPr marL="914400" algn="l" rtl="0" fontAlgn="base">
              <a:spcBef>
                <a:spcPct val="0"/>
              </a:spcBef>
              <a:spcAft>
                <a:spcPct val="0"/>
              </a:spcAft>
              <a:defRPr sz="2800" b="1" kern="1200">
                <a:solidFill>
                  <a:schemeClr val="tx1"/>
                </a:solidFill>
                <a:latin typeface="Arial" pitchFamily="34" charset="0"/>
                <a:ea typeface="+mn-ea"/>
                <a:cs typeface="+mn-cs"/>
              </a:defRPr>
            </a:lvl3pPr>
            <a:lvl4pPr marL="1371600" algn="l" rtl="0" fontAlgn="base">
              <a:spcBef>
                <a:spcPct val="0"/>
              </a:spcBef>
              <a:spcAft>
                <a:spcPct val="0"/>
              </a:spcAft>
              <a:defRPr sz="2800" b="1" kern="1200">
                <a:solidFill>
                  <a:schemeClr val="tx1"/>
                </a:solidFill>
                <a:latin typeface="Arial" pitchFamily="34" charset="0"/>
                <a:ea typeface="+mn-ea"/>
                <a:cs typeface="+mn-cs"/>
              </a:defRPr>
            </a:lvl4pPr>
            <a:lvl5pPr marL="1828800" algn="l" rtl="0" fontAlgn="base">
              <a:spcBef>
                <a:spcPct val="0"/>
              </a:spcBef>
              <a:spcAft>
                <a:spcPct val="0"/>
              </a:spcAft>
              <a:defRPr sz="2800" b="1" kern="1200">
                <a:solidFill>
                  <a:schemeClr val="tx1"/>
                </a:solidFill>
                <a:latin typeface="Arial" pitchFamily="34" charset="0"/>
                <a:ea typeface="+mn-ea"/>
                <a:cs typeface="+mn-cs"/>
              </a:defRPr>
            </a:lvl5pPr>
            <a:lvl6pPr marL="2286000" algn="l" defTabSz="914400" rtl="0" eaLnBrk="1" latinLnBrk="0" hangingPunct="1">
              <a:defRPr sz="2800" b="1" kern="1200">
                <a:solidFill>
                  <a:schemeClr val="tx1"/>
                </a:solidFill>
                <a:latin typeface="Arial" pitchFamily="34" charset="0"/>
                <a:ea typeface="+mn-ea"/>
                <a:cs typeface="+mn-cs"/>
              </a:defRPr>
            </a:lvl6pPr>
            <a:lvl7pPr marL="2743200" algn="l" defTabSz="914400" rtl="0" eaLnBrk="1" latinLnBrk="0" hangingPunct="1">
              <a:defRPr sz="2800" b="1" kern="1200">
                <a:solidFill>
                  <a:schemeClr val="tx1"/>
                </a:solidFill>
                <a:latin typeface="Arial" pitchFamily="34" charset="0"/>
                <a:ea typeface="+mn-ea"/>
                <a:cs typeface="+mn-cs"/>
              </a:defRPr>
            </a:lvl7pPr>
            <a:lvl8pPr marL="3200400" algn="l" defTabSz="914400" rtl="0" eaLnBrk="1" latinLnBrk="0" hangingPunct="1">
              <a:defRPr sz="2800" b="1" kern="1200">
                <a:solidFill>
                  <a:schemeClr val="tx1"/>
                </a:solidFill>
                <a:latin typeface="Arial" pitchFamily="34" charset="0"/>
                <a:ea typeface="+mn-ea"/>
                <a:cs typeface="+mn-cs"/>
              </a:defRPr>
            </a:lvl8pPr>
            <a:lvl9pPr marL="3657600" algn="l" defTabSz="914400" rtl="0" eaLnBrk="1" latinLnBrk="0" hangingPunct="1">
              <a:defRPr sz="2800" b="1"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b="0" kern="1200">
                <a:solidFill>
                  <a:schemeClr val="tx1"/>
                </a:solidFill>
                <a:latin typeface="Arial" pitchFamily="34" charset="0"/>
                <a:ea typeface="+mn-ea"/>
                <a:cs typeface="+mn-cs"/>
              </a:defRPr>
            </a:lvl1pPr>
            <a:lvl2pPr marL="457200" algn="l" rtl="0" fontAlgn="base">
              <a:spcBef>
                <a:spcPct val="0"/>
              </a:spcBef>
              <a:spcAft>
                <a:spcPct val="0"/>
              </a:spcAft>
              <a:defRPr sz="2800" b="1" kern="1200">
                <a:solidFill>
                  <a:schemeClr val="tx1"/>
                </a:solidFill>
                <a:latin typeface="Arial" pitchFamily="34" charset="0"/>
                <a:ea typeface="+mn-ea"/>
                <a:cs typeface="+mn-cs"/>
              </a:defRPr>
            </a:lvl2pPr>
            <a:lvl3pPr marL="914400" algn="l" rtl="0" fontAlgn="base">
              <a:spcBef>
                <a:spcPct val="0"/>
              </a:spcBef>
              <a:spcAft>
                <a:spcPct val="0"/>
              </a:spcAft>
              <a:defRPr sz="2800" b="1" kern="1200">
                <a:solidFill>
                  <a:schemeClr val="tx1"/>
                </a:solidFill>
                <a:latin typeface="Arial" pitchFamily="34" charset="0"/>
                <a:ea typeface="+mn-ea"/>
                <a:cs typeface="+mn-cs"/>
              </a:defRPr>
            </a:lvl3pPr>
            <a:lvl4pPr marL="1371600" algn="l" rtl="0" fontAlgn="base">
              <a:spcBef>
                <a:spcPct val="0"/>
              </a:spcBef>
              <a:spcAft>
                <a:spcPct val="0"/>
              </a:spcAft>
              <a:defRPr sz="2800" b="1" kern="1200">
                <a:solidFill>
                  <a:schemeClr val="tx1"/>
                </a:solidFill>
                <a:latin typeface="Arial" pitchFamily="34" charset="0"/>
                <a:ea typeface="+mn-ea"/>
                <a:cs typeface="+mn-cs"/>
              </a:defRPr>
            </a:lvl4pPr>
            <a:lvl5pPr marL="1828800" algn="l" rtl="0" fontAlgn="base">
              <a:spcBef>
                <a:spcPct val="0"/>
              </a:spcBef>
              <a:spcAft>
                <a:spcPct val="0"/>
              </a:spcAft>
              <a:defRPr sz="2800" b="1" kern="1200">
                <a:solidFill>
                  <a:schemeClr val="tx1"/>
                </a:solidFill>
                <a:latin typeface="Arial" pitchFamily="34" charset="0"/>
                <a:ea typeface="+mn-ea"/>
                <a:cs typeface="+mn-cs"/>
              </a:defRPr>
            </a:lvl5pPr>
            <a:lvl6pPr marL="2286000" algn="l" defTabSz="914400" rtl="0" eaLnBrk="1" latinLnBrk="0" hangingPunct="1">
              <a:defRPr sz="2800" b="1" kern="1200">
                <a:solidFill>
                  <a:schemeClr val="tx1"/>
                </a:solidFill>
                <a:latin typeface="Arial" pitchFamily="34" charset="0"/>
                <a:ea typeface="+mn-ea"/>
                <a:cs typeface="+mn-cs"/>
              </a:defRPr>
            </a:lvl6pPr>
            <a:lvl7pPr marL="2743200" algn="l" defTabSz="914400" rtl="0" eaLnBrk="1" latinLnBrk="0" hangingPunct="1">
              <a:defRPr sz="2800" b="1" kern="1200">
                <a:solidFill>
                  <a:schemeClr val="tx1"/>
                </a:solidFill>
                <a:latin typeface="Arial" pitchFamily="34" charset="0"/>
                <a:ea typeface="+mn-ea"/>
                <a:cs typeface="+mn-cs"/>
              </a:defRPr>
            </a:lvl7pPr>
            <a:lvl8pPr marL="3200400" algn="l" defTabSz="914400" rtl="0" eaLnBrk="1" latinLnBrk="0" hangingPunct="1">
              <a:defRPr sz="2800" b="1" kern="1200">
                <a:solidFill>
                  <a:schemeClr val="tx1"/>
                </a:solidFill>
                <a:latin typeface="Arial" pitchFamily="34" charset="0"/>
                <a:ea typeface="+mn-ea"/>
                <a:cs typeface="+mn-cs"/>
              </a:defRPr>
            </a:lvl8pPr>
            <a:lvl9pPr marL="3657600" algn="l" defTabSz="914400" rtl="0" eaLnBrk="1" latinLnBrk="0" hangingPunct="1">
              <a:defRPr sz="2800" b="1" kern="1200">
                <a:solidFill>
                  <a:schemeClr val="tx1"/>
                </a:solidFill>
                <a:latin typeface="Arial" pitchFamily="34" charset="0"/>
                <a:ea typeface="+mn-ea"/>
                <a:cs typeface="+mn-cs"/>
              </a:defRPr>
            </a:lvl9pPr>
          </a:lstStyle>
          <a:p>
            <a:pPr>
              <a:defRPr/>
            </a:pPr>
            <a:fld id="{B8B5CAB3-B393-4337-87D2-68BFAC5FD62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3">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b="0" kern="1200">
                <a:solidFill>
                  <a:schemeClr val="tx1"/>
                </a:solidFill>
                <a:latin typeface="Arial" pitchFamily="34" charset="0"/>
                <a:ea typeface="+mn-ea"/>
                <a:cs typeface="+mn-cs"/>
              </a:defRPr>
            </a:lvl1pPr>
            <a:lvl2pPr marL="457200" algn="l" rtl="0" fontAlgn="base">
              <a:spcBef>
                <a:spcPct val="0"/>
              </a:spcBef>
              <a:spcAft>
                <a:spcPct val="0"/>
              </a:spcAft>
              <a:defRPr sz="2800" b="1" kern="1200">
                <a:solidFill>
                  <a:schemeClr val="tx1"/>
                </a:solidFill>
                <a:latin typeface="Arial" pitchFamily="34" charset="0"/>
                <a:ea typeface="+mn-ea"/>
                <a:cs typeface="+mn-cs"/>
              </a:defRPr>
            </a:lvl2pPr>
            <a:lvl3pPr marL="914400" algn="l" rtl="0" fontAlgn="base">
              <a:spcBef>
                <a:spcPct val="0"/>
              </a:spcBef>
              <a:spcAft>
                <a:spcPct val="0"/>
              </a:spcAft>
              <a:defRPr sz="2800" b="1" kern="1200">
                <a:solidFill>
                  <a:schemeClr val="tx1"/>
                </a:solidFill>
                <a:latin typeface="Arial" pitchFamily="34" charset="0"/>
                <a:ea typeface="+mn-ea"/>
                <a:cs typeface="+mn-cs"/>
              </a:defRPr>
            </a:lvl3pPr>
            <a:lvl4pPr marL="1371600" algn="l" rtl="0" fontAlgn="base">
              <a:spcBef>
                <a:spcPct val="0"/>
              </a:spcBef>
              <a:spcAft>
                <a:spcPct val="0"/>
              </a:spcAft>
              <a:defRPr sz="2800" b="1" kern="1200">
                <a:solidFill>
                  <a:schemeClr val="tx1"/>
                </a:solidFill>
                <a:latin typeface="Arial" pitchFamily="34" charset="0"/>
                <a:ea typeface="+mn-ea"/>
                <a:cs typeface="+mn-cs"/>
              </a:defRPr>
            </a:lvl4pPr>
            <a:lvl5pPr marL="1828800" algn="l" rtl="0" fontAlgn="base">
              <a:spcBef>
                <a:spcPct val="0"/>
              </a:spcBef>
              <a:spcAft>
                <a:spcPct val="0"/>
              </a:spcAft>
              <a:defRPr sz="2800" b="1" kern="1200">
                <a:solidFill>
                  <a:schemeClr val="tx1"/>
                </a:solidFill>
                <a:latin typeface="Arial" pitchFamily="34" charset="0"/>
                <a:ea typeface="+mn-ea"/>
                <a:cs typeface="+mn-cs"/>
              </a:defRPr>
            </a:lvl5pPr>
            <a:lvl6pPr marL="2286000" algn="l" defTabSz="914400" rtl="0" eaLnBrk="1" latinLnBrk="0" hangingPunct="1">
              <a:defRPr sz="2800" b="1" kern="1200">
                <a:solidFill>
                  <a:schemeClr val="tx1"/>
                </a:solidFill>
                <a:latin typeface="Arial" pitchFamily="34" charset="0"/>
                <a:ea typeface="+mn-ea"/>
                <a:cs typeface="+mn-cs"/>
              </a:defRPr>
            </a:lvl6pPr>
            <a:lvl7pPr marL="2743200" algn="l" defTabSz="914400" rtl="0" eaLnBrk="1" latinLnBrk="0" hangingPunct="1">
              <a:defRPr sz="2800" b="1" kern="1200">
                <a:solidFill>
                  <a:schemeClr val="tx1"/>
                </a:solidFill>
                <a:latin typeface="Arial" pitchFamily="34" charset="0"/>
                <a:ea typeface="+mn-ea"/>
                <a:cs typeface="+mn-cs"/>
              </a:defRPr>
            </a:lvl7pPr>
            <a:lvl8pPr marL="3200400" algn="l" defTabSz="914400" rtl="0" eaLnBrk="1" latinLnBrk="0" hangingPunct="1">
              <a:defRPr sz="2800" b="1" kern="1200">
                <a:solidFill>
                  <a:schemeClr val="tx1"/>
                </a:solidFill>
                <a:latin typeface="Arial" pitchFamily="34" charset="0"/>
                <a:ea typeface="+mn-ea"/>
                <a:cs typeface="+mn-cs"/>
              </a:defRPr>
            </a:lvl8pPr>
            <a:lvl9pPr marL="3657600" algn="l" defTabSz="914400" rtl="0" eaLnBrk="1" latinLnBrk="0" hangingPunct="1">
              <a:defRPr sz="2800" b="1"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0" kern="1200">
                <a:solidFill>
                  <a:schemeClr val="tx1"/>
                </a:solidFill>
                <a:latin typeface="Arial" pitchFamily="34" charset="0"/>
                <a:ea typeface="+mn-ea"/>
                <a:cs typeface="+mn-cs"/>
              </a:defRPr>
            </a:lvl1pPr>
            <a:lvl2pPr marL="457200" algn="l" rtl="0" fontAlgn="base">
              <a:spcBef>
                <a:spcPct val="0"/>
              </a:spcBef>
              <a:spcAft>
                <a:spcPct val="0"/>
              </a:spcAft>
              <a:defRPr sz="2800" b="1" kern="1200">
                <a:solidFill>
                  <a:schemeClr val="tx1"/>
                </a:solidFill>
                <a:latin typeface="Arial" pitchFamily="34" charset="0"/>
                <a:ea typeface="+mn-ea"/>
                <a:cs typeface="+mn-cs"/>
              </a:defRPr>
            </a:lvl2pPr>
            <a:lvl3pPr marL="914400" algn="l" rtl="0" fontAlgn="base">
              <a:spcBef>
                <a:spcPct val="0"/>
              </a:spcBef>
              <a:spcAft>
                <a:spcPct val="0"/>
              </a:spcAft>
              <a:defRPr sz="2800" b="1" kern="1200">
                <a:solidFill>
                  <a:schemeClr val="tx1"/>
                </a:solidFill>
                <a:latin typeface="Arial" pitchFamily="34" charset="0"/>
                <a:ea typeface="+mn-ea"/>
                <a:cs typeface="+mn-cs"/>
              </a:defRPr>
            </a:lvl3pPr>
            <a:lvl4pPr marL="1371600" algn="l" rtl="0" fontAlgn="base">
              <a:spcBef>
                <a:spcPct val="0"/>
              </a:spcBef>
              <a:spcAft>
                <a:spcPct val="0"/>
              </a:spcAft>
              <a:defRPr sz="2800" b="1" kern="1200">
                <a:solidFill>
                  <a:schemeClr val="tx1"/>
                </a:solidFill>
                <a:latin typeface="Arial" pitchFamily="34" charset="0"/>
                <a:ea typeface="+mn-ea"/>
                <a:cs typeface="+mn-cs"/>
              </a:defRPr>
            </a:lvl4pPr>
            <a:lvl5pPr marL="1828800" algn="l" rtl="0" fontAlgn="base">
              <a:spcBef>
                <a:spcPct val="0"/>
              </a:spcBef>
              <a:spcAft>
                <a:spcPct val="0"/>
              </a:spcAft>
              <a:defRPr sz="2800" b="1" kern="1200">
                <a:solidFill>
                  <a:schemeClr val="tx1"/>
                </a:solidFill>
                <a:latin typeface="Arial" pitchFamily="34" charset="0"/>
                <a:ea typeface="+mn-ea"/>
                <a:cs typeface="+mn-cs"/>
              </a:defRPr>
            </a:lvl5pPr>
            <a:lvl6pPr marL="2286000" algn="l" defTabSz="914400" rtl="0" eaLnBrk="1" latinLnBrk="0" hangingPunct="1">
              <a:defRPr sz="2800" b="1" kern="1200">
                <a:solidFill>
                  <a:schemeClr val="tx1"/>
                </a:solidFill>
                <a:latin typeface="Arial" pitchFamily="34" charset="0"/>
                <a:ea typeface="+mn-ea"/>
                <a:cs typeface="+mn-cs"/>
              </a:defRPr>
            </a:lvl6pPr>
            <a:lvl7pPr marL="2743200" algn="l" defTabSz="914400" rtl="0" eaLnBrk="1" latinLnBrk="0" hangingPunct="1">
              <a:defRPr sz="2800" b="1" kern="1200">
                <a:solidFill>
                  <a:schemeClr val="tx1"/>
                </a:solidFill>
                <a:latin typeface="Arial" pitchFamily="34" charset="0"/>
                <a:ea typeface="+mn-ea"/>
                <a:cs typeface="+mn-cs"/>
              </a:defRPr>
            </a:lvl7pPr>
            <a:lvl8pPr marL="3200400" algn="l" defTabSz="914400" rtl="0" eaLnBrk="1" latinLnBrk="0" hangingPunct="1">
              <a:defRPr sz="2800" b="1" kern="1200">
                <a:solidFill>
                  <a:schemeClr val="tx1"/>
                </a:solidFill>
                <a:latin typeface="Arial" pitchFamily="34" charset="0"/>
                <a:ea typeface="+mn-ea"/>
                <a:cs typeface="+mn-cs"/>
              </a:defRPr>
            </a:lvl8pPr>
            <a:lvl9pPr marL="3657600" algn="l" defTabSz="914400" rtl="0" eaLnBrk="1" latinLnBrk="0" hangingPunct="1">
              <a:defRPr sz="2800" b="1"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b="0" kern="1200">
                <a:solidFill>
                  <a:schemeClr val="tx1"/>
                </a:solidFill>
                <a:latin typeface="Arial" pitchFamily="34" charset="0"/>
                <a:ea typeface="+mn-ea"/>
                <a:cs typeface="+mn-cs"/>
              </a:defRPr>
            </a:lvl1pPr>
            <a:lvl2pPr marL="457200" algn="l" rtl="0" fontAlgn="base">
              <a:spcBef>
                <a:spcPct val="0"/>
              </a:spcBef>
              <a:spcAft>
                <a:spcPct val="0"/>
              </a:spcAft>
              <a:defRPr sz="2800" b="1" kern="1200">
                <a:solidFill>
                  <a:schemeClr val="tx1"/>
                </a:solidFill>
                <a:latin typeface="Arial" pitchFamily="34" charset="0"/>
                <a:ea typeface="+mn-ea"/>
                <a:cs typeface="+mn-cs"/>
              </a:defRPr>
            </a:lvl2pPr>
            <a:lvl3pPr marL="914400" algn="l" rtl="0" fontAlgn="base">
              <a:spcBef>
                <a:spcPct val="0"/>
              </a:spcBef>
              <a:spcAft>
                <a:spcPct val="0"/>
              </a:spcAft>
              <a:defRPr sz="2800" b="1" kern="1200">
                <a:solidFill>
                  <a:schemeClr val="tx1"/>
                </a:solidFill>
                <a:latin typeface="Arial" pitchFamily="34" charset="0"/>
                <a:ea typeface="+mn-ea"/>
                <a:cs typeface="+mn-cs"/>
              </a:defRPr>
            </a:lvl3pPr>
            <a:lvl4pPr marL="1371600" algn="l" rtl="0" fontAlgn="base">
              <a:spcBef>
                <a:spcPct val="0"/>
              </a:spcBef>
              <a:spcAft>
                <a:spcPct val="0"/>
              </a:spcAft>
              <a:defRPr sz="2800" b="1" kern="1200">
                <a:solidFill>
                  <a:schemeClr val="tx1"/>
                </a:solidFill>
                <a:latin typeface="Arial" pitchFamily="34" charset="0"/>
                <a:ea typeface="+mn-ea"/>
                <a:cs typeface="+mn-cs"/>
              </a:defRPr>
            </a:lvl4pPr>
            <a:lvl5pPr marL="1828800" algn="l" rtl="0" fontAlgn="base">
              <a:spcBef>
                <a:spcPct val="0"/>
              </a:spcBef>
              <a:spcAft>
                <a:spcPct val="0"/>
              </a:spcAft>
              <a:defRPr sz="2800" b="1" kern="1200">
                <a:solidFill>
                  <a:schemeClr val="tx1"/>
                </a:solidFill>
                <a:latin typeface="Arial" pitchFamily="34" charset="0"/>
                <a:ea typeface="+mn-ea"/>
                <a:cs typeface="+mn-cs"/>
              </a:defRPr>
            </a:lvl5pPr>
            <a:lvl6pPr marL="2286000" algn="l" defTabSz="914400" rtl="0" eaLnBrk="1" latinLnBrk="0" hangingPunct="1">
              <a:defRPr sz="2800" b="1" kern="1200">
                <a:solidFill>
                  <a:schemeClr val="tx1"/>
                </a:solidFill>
                <a:latin typeface="Arial" pitchFamily="34" charset="0"/>
                <a:ea typeface="+mn-ea"/>
                <a:cs typeface="+mn-cs"/>
              </a:defRPr>
            </a:lvl6pPr>
            <a:lvl7pPr marL="2743200" algn="l" defTabSz="914400" rtl="0" eaLnBrk="1" latinLnBrk="0" hangingPunct="1">
              <a:defRPr sz="2800" b="1" kern="1200">
                <a:solidFill>
                  <a:schemeClr val="tx1"/>
                </a:solidFill>
                <a:latin typeface="Arial" pitchFamily="34" charset="0"/>
                <a:ea typeface="+mn-ea"/>
                <a:cs typeface="+mn-cs"/>
              </a:defRPr>
            </a:lvl7pPr>
            <a:lvl8pPr marL="3200400" algn="l" defTabSz="914400" rtl="0" eaLnBrk="1" latinLnBrk="0" hangingPunct="1">
              <a:defRPr sz="2800" b="1" kern="1200">
                <a:solidFill>
                  <a:schemeClr val="tx1"/>
                </a:solidFill>
                <a:latin typeface="Arial" pitchFamily="34" charset="0"/>
                <a:ea typeface="+mn-ea"/>
                <a:cs typeface="+mn-cs"/>
              </a:defRPr>
            </a:lvl8pPr>
            <a:lvl9pPr marL="3657600" algn="l" defTabSz="914400" rtl="0" eaLnBrk="1" latinLnBrk="0" hangingPunct="1">
              <a:defRPr sz="2800" b="1" kern="1200">
                <a:solidFill>
                  <a:schemeClr val="tx1"/>
                </a:solidFill>
                <a:latin typeface="Arial" pitchFamily="34" charset="0"/>
                <a:ea typeface="+mn-ea"/>
                <a:cs typeface="+mn-cs"/>
              </a:defRPr>
            </a:lvl9pPr>
          </a:lstStyle>
          <a:p>
            <a:pPr>
              <a:defRPr/>
            </a:pPr>
            <a:fld id="{B8B5CAB3-B393-4337-87D2-68BFAC5FD62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pPr>
              <a:defRPr/>
            </a:pPr>
            <a:endParaRPr lang="en-US"/>
          </a:p>
        </p:txBody>
      </p:sp>
      <p:sp>
        <p:nvSpPr>
          <p:cNvPr id="8"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pPr>
              <a:defRPr/>
            </a:pPr>
            <a:endParaRPr lang="en-US"/>
          </a:p>
        </p:txBody>
      </p:sp>
      <p:sp>
        <p:nvSpPr>
          <p:cNvPr id="9"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b="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pPr>
              <a:defRPr/>
            </a:pPr>
            <a:fld id="{B8B5CAB3-B393-4337-87D2-68BFAC5FD62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ransition/>
  <p:timing/>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pPr>
              <a:defRPr/>
            </a:pPr>
            <a:endParaRPr lang="en-US"/>
          </a:p>
        </p:txBody>
      </p:sp>
      <p:sp>
        <p:nvSpPr>
          <p:cNvPr id="8"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pPr>
              <a:defRPr/>
            </a:pPr>
            <a:endParaRPr lang="en-US"/>
          </a:p>
        </p:txBody>
      </p:sp>
      <p:sp>
        <p:nvSpPr>
          <p:cNvPr id="9"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b="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pPr>
              <a:defRPr/>
            </a:pPr>
            <a:fld id="{B8B5CAB3-B393-4337-87D2-68BFAC5FD62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ransition/>
  <p:timing/>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7D0B8EF8-FFA9-4F21-8340-C53C11F87E5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7D0B8EF8-FFA9-4F21-8340-C53C11F87E5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4068E010-C60B-4E0B-9771-C991288E73B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4068E010-C60B-4E0B-9771-C991288E73B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1E339B03-8EA8-4C16-8C2C-A377CDA6A8A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1E339B03-8EA8-4C16-8C2C-A377CDA6A8A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5C248AF0-856E-4E64-9116-A0ECEF532C4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12">
            <a:lum/>
          </a:blip>
          <a:stretch>
            <a:fillRect/>
          </a:stretch>
        </a:blipFill>
        <a:effectLst/>
      </p:bgPr>
    </p:bg>
    <p:spTree>
      <p:nvGrpSpPr>
        <p:cNvPr id="1" name=""/>
        <p:cNvGrpSpPr/>
        <p:nvPr/>
      </p:nvGrpSpPr>
      <p:grpSpPr>
        <a:xfrm>
          <a:off x="0" y="0"/>
          <a: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5C248AF0-856E-4E64-9116-A0ECEF532C4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notesSlide" Target="../notesSlides/notesSlide1.xml" /><Relationship Id="rId3" Type="http://schemas.openxmlformats.org/officeDocument/2006/relationships/image" Target="../media/image2.jpe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98.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notesSlide" Target="../notesSlides/notesSlide99.xml" /><Relationship Id="rId3" Type="http://schemas.openxmlformats.org/officeDocument/2006/relationships/image" Target="../media/image27.jpe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00.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01.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02.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notesSlide" Target="../notesSlides/notesSlide103.xml" /><Relationship Id="rId3" Type="http://schemas.openxmlformats.org/officeDocument/2006/relationships/image" Target="../media/image28.jpe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04.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05.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06.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07.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08.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09.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notesSlide" Target="../notesSlides/notesSlide110.xml" /><Relationship Id="rId3" Type="http://schemas.openxmlformats.org/officeDocument/2006/relationships/image" Target="../media/image29.jpe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11.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37.xml" /><Relationship Id="rId2" Type="http://schemas.openxmlformats.org/officeDocument/2006/relationships/notesSlide" Target="../notesSlides/notesSlide112.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13.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14.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notesSlide" Target="../notesSlides/notesSlide115.xml" /><Relationship Id="rId3" Type="http://schemas.openxmlformats.org/officeDocument/2006/relationships/image" Target="../media/image30.jpe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notesSlide" Target="../notesSlides/notesSlide116.xml" /><Relationship Id="rId3" Type="http://schemas.openxmlformats.org/officeDocument/2006/relationships/image" Target="../media/image31.jpe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notesSlide" Target="../notesSlides/notesSlide117.xml" /><Relationship Id="rId3" Type="http://schemas.openxmlformats.org/officeDocument/2006/relationships/image" Target="../media/image32.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notesSlide" Target="../notesSlides/notesSlide12.xml" /><Relationship Id="rId3" Type="http://schemas.openxmlformats.org/officeDocument/2006/relationships/image" Target="../media/image7.jpeg" /><Relationship Id="rId4" Type="http://schemas.openxmlformats.org/officeDocument/2006/relationships/image" Target="../media/image8.jpe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notesSlide" Target="../notesSlides/notesSlide118.xml" /><Relationship Id="rId3" Type="http://schemas.openxmlformats.org/officeDocument/2006/relationships/image" Target="../media/image33.jpe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notesSlide" Target="../notesSlides/notesSlide119.xml" /><Relationship Id="rId3" Type="http://schemas.openxmlformats.org/officeDocument/2006/relationships/image" Target="../media/image34.jpe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20.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140.xml" /><Relationship Id="rId2" Type="http://schemas.openxmlformats.org/officeDocument/2006/relationships/notesSlide" Target="../notesSlides/notesSlide121.xml" /><Relationship Id="rId3" Type="http://schemas.openxmlformats.org/officeDocument/2006/relationships/image" Target="../media/image35.jpe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22.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23.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45.xml" /><Relationship Id="rId2" Type="http://schemas.openxmlformats.org/officeDocument/2006/relationships/notesSlide" Target="../notesSlides/notesSlide124.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25.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26.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127.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3.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57.xml" /><Relationship Id="rId2" Type="http://schemas.openxmlformats.org/officeDocument/2006/relationships/notesSlide" Target="../notesSlides/notesSlide128.xml" /><Relationship Id="rId3" Type="http://schemas.openxmlformats.org/officeDocument/2006/relationships/image" Target="../media/image2.jpe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29.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30.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63.xml" /><Relationship Id="rId2" Type="http://schemas.openxmlformats.org/officeDocument/2006/relationships/notesSlide" Target="../notesSlides/notesSlide131.xml" /><Relationship Id="rId3" Type="http://schemas.openxmlformats.org/officeDocument/2006/relationships/image" Target="../media/image36.jpe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32.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33.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34.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35.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36.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notesSlide" Target="../notesSlides/notesSlide137.xml" /><Relationship Id="rId3" Type="http://schemas.openxmlformats.org/officeDocument/2006/relationships/image" Target="../media/image37.jpe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4.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38.xml" /><Relationship Id="rId3" Type="http://schemas.openxmlformats.org/officeDocument/2006/relationships/image" Target="../media/image38.jpe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39.xml" /><Relationship Id="rId3" Type="http://schemas.openxmlformats.org/officeDocument/2006/relationships/image" Target="../media/image39.jpe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notesSlide" Target="../notesSlides/notesSlide140.xml" /><Relationship Id="rId3" Type="http://schemas.openxmlformats.org/officeDocument/2006/relationships/image" Target="../media/image40.jpe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notesSlide" Target="../notesSlides/notesSlide141.xml" /><Relationship Id="rId3" Type="http://schemas.openxmlformats.org/officeDocument/2006/relationships/image" Target="../media/image41.jpe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42.xml" /><Relationship Id="rId3" Type="http://schemas.openxmlformats.org/officeDocument/2006/relationships/image" Target="../media/image42.jpe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43.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44.xml" /><Relationship Id="rId3" Type="http://schemas.openxmlformats.org/officeDocument/2006/relationships/image" Target="../media/image43.jpe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45.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46.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notesSlide" Target="../notesSlides/notesSlide147.xml" /><Relationship Id="rId3" Type="http://schemas.openxmlformats.org/officeDocument/2006/relationships/image" Target="../media/image44.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5.xml"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notesSlide" Target="../notesSlides/notesSlide148.xml" /><Relationship Id="rId3" Type="http://schemas.openxmlformats.org/officeDocument/2006/relationships/image" Target="../media/image45.jpe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49.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50.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51.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notesSlide" Target="../notesSlides/notesSlide152.xml" /><Relationship Id="rId3" Type="http://schemas.openxmlformats.org/officeDocument/2006/relationships/image" Target="../media/image46.jpe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53.xml" /><Relationship Id="rId3" Type="http://schemas.openxmlformats.org/officeDocument/2006/relationships/image" Target="../media/image47.jpe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54.xml" /><Relationship Id="rId3" Type="http://schemas.openxmlformats.org/officeDocument/2006/relationships/image" Target="../media/image48.jpeg"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55.xml" /><Relationship Id="rId3" Type="http://schemas.openxmlformats.org/officeDocument/2006/relationships/image" Target="../media/image49.jpeg"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56.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57.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6.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notesSlide" Target="../notesSlides/notesSlide158.xml" /><Relationship Id="rId3" Type="http://schemas.openxmlformats.org/officeDocument/2006/relationships/image" Target="../media/image50.jpeg"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59.xml" /><Relationship Id="rId3" Type="http://schemas.openxmlformats.org/officeDocument/2006/relationships/image" Target="../media/image51.jpe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60.xml" /><Relationship Id="rId3" Type="http://schemas.openxmlformats.org/officeDocument/2006/relationships/image" Target="../media/image52.jpeg" /><Relationship Id="rId4" Type="http://schemas.openxmlformats.org/officeDocument/2006/relationships/image" Target="../media/image53.jpe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notesSlide" Target="../notesSlides/notesSlide161.xml" /><Relationship Id="rId3" Type="http://schemas.openxmlformats.org/officeDocument/2006/relationships/image" Target="../media/image54.jpe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notesSlide" Target="../notesSlides/notesSlide162.xml" /><Relationship Id="rId3" Type="http://schemas.openxmlformats.org/officeDocument/2006/relationships/image" Target="../media/image55.jpeg"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notesSlide" Target="../notesSlides/notesSlide163.xml" /><Relationship Id="rId3" Type="http://schemas.openxmlformats.org/officeDocument/2006/relationships/image" Target="../media/image56.jpe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64.xml" /><Relationship Id="rId3" Type="http://schemas.openxmlformats.org/officeDocument/2006/relationships/image" Target="../media/image57.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notesSlide" Target="../notesSlides/notesSlide165.xml" /><Relationship Id="rId3" Type="http://schemas.openxmlformats.org/officeDocument/2006/relationships/image" Target="../media/image58.jpe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notesSlide" Target="../notesSlides/notesSlide166.xml" /><Relationship Id="rId3" Type="http://schemas.openxmlformats.org/officeDocument/2006/relationships/image" Target="../media/image59.jpeg" /><Relationship Id="rId4" Type="http://schemas.openxmlformats.org/officeDocument/2006/relationships/image" Target="../media/image60.jpeg" /><Relationship Id="rId5" Type="http://schemas.openxmlformats.org/officeDocument/2006/relationships/image" Target="../media/image61.jpe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image" Target="../media/image62.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7.xml" /><Relationship Id="rId3" Type="http://schemas.openxmlformats.org/officeDocument/2006/relationships/image" Target="../media/image2.jpe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notesSlide" Target="../notesSlides/notesSlide167.xml" /><Relationship Id="rId3" Type="http://schemas.openxmlformats.org/officeDocument/2006/relationships/image" Target="../media/image63.jpe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notesSlide" Target="../notesSlides/notesSlide168.xml" /><Relationship Id="rId3" Type="http://schemas.openxmlformats.org/officeDocument/2006/relationships/image" Target="../media/image64.jpe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69.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70.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71.xml" /><Relationship Id="rId3" Type="http://schemas.openxmlformats.org/officeDocument/2006/relationships/image" Target="../media/image65.jpeg"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172.xml"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62.xml" /><Relationship Id="rId2" Type="http://schemas.openxmlformats.org/officeDocument/2006/relationships/notesSlide" Target="../notesSlides/notesSlide173.xml" /><Relationship Id="rId3" Type="http://schemas.openxmlformats.org/officeDocument/2006/relationships/image" Target="../media/image66.jpe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8.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50.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9.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20.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21.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22.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23.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24.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25.xml" /><Relationship Id="rId3" Type="http://schemas.openxmlformats.org/officeDocument/2006/relationships/image" Target="../media/image9.jpeg" /><Relationship Id="rId4" Type="http://schemas.openxmlformats.org/officeDocument/2006/relationships/image" Target="../media/image10.jpe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26.xml" /><Relationship Id="rId3" Type="http://schemas.openxmlformats.org/officeDocument/2006/relationships/image" Target="../media/image11.jpe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12.jpe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27.xml" /><Relationship Id="rId3" Type="http://schemas.openxmlformats.org/officeDocument/2006/relationships/image" Target="../media/image13.jpe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28.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29.xml" /><Relationship Id="rId3" Type="http://schemas.openxmlformats.org/officeDocument/2006/relationships/image" Target="../media/image14.jpe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0.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1.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2.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33.xml" /><Relationship Id="rId3" Type="http://schemas.openxmlformats.org/officeDocument/2006/relationships/image" Target="../media/image15.jpe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34.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notesSlide" Target="../notesSlides/notesSlide35.xml" /><Relationship Id="rId3" Type="http://schemas.openxmlformats.org/officeDocument/2006/relationships/image" Target="../media/image2.jpe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36.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37.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38.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39.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40.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41.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42.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43.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44.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45.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46.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47.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xml" /><Relationship Id="rId3" Type="http://schemas.openxmlformats.org/officeDocument/2006/relationships/image" Target="../media/image3.jpeg" /><Relationship Id="rId4" Type="http://schemas.openxmlformats.org/officeDocument/2006/relationships/image" Target="../media/image4.jpe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48.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72.xml" /><Relationship Id="rId2" Type="http://schemas.openxmlformats.org/officeDocument/2006/relationships/notesSlide" Target="../notesSlides/notesSlide49.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50.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51.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52.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53.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54.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55.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56.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57.xml" /><Relationship Id="rId3" Type="http://schemas.openxmlformats.org/officeDocument/2006/relationships/image" Target="../media/image2.jpe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58.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59.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95.xml" /><Relationship Id="rId2" Type="http://schemas.openxmlformats.org/officeDocument/2006/relationships/notesSlide" Target="../notesSlides/notesSlide60.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61.xml" /><Relationship Id="rId3" Type="http://schemas.openxmlformats.org/officeDocument/2006/relationships/image" Target="../media/image16.jpe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62.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63.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64.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65.xml" /><Relationship Id="rId3" Type="http://schemas.openxmlformats.org/officeDocument/2006/relationships/image" Target="../media/image17.jpe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66.xml" /><Relationship Id="rId3" Type="http://schemas.openxmlformats.org/officeDocument/2006/relationships/image" Target="../media/image18.jpe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67.xml" /><Relationship Id="rId3" Type="http://schemas.openxmlformats.org/officeDocument/2006/relationships/image" Target="../media/image19.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xml" /><Relationship Id="rId3" Type="http://schemas.openxmlformats.org/officeDocument/2006/relationships/image" Target="../media/image5.jpe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68.xml" /><Relationship Id="rId3" Type="http://schemas.openxmlformats.org/officeDocument/2006/relationships/image" Target="../media/image20.jpe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69.xml" /><Relationship Id="rId3" Type="http://schemas.openxmlformats.org/officeDocument/2006/relationships/image" Target="../media/image21.jpe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70.xml" /><Relationship Id="rId3" Type="http://schemas.openxmlformats.org/officeDocument/2006/relationships/image" Target="../media/image22.jpe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71.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72.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73.xml" /><Relationship Id="rId3" Type="http://schemas.openxmlformats.org/officeDocument/2006/relationships/image" Target="../media/image23.jpe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74.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75.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76.xml" /><Relationship Id="rId3" Type="http://schemas.openxmlformats.org/officeDocument/2006/relationships/image" Target="../media/image24.jpe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77.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xml" /><Relationship Id="rId3" Type="http://schemas.openxmlformats.org/officeDocument/2006/relationships/image" Target="../media/image6.jpe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78.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79.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80.xml" /><Relationship Id="rId3" Type="http://schemas.openxmlformats.org/officeDocument/2006/relationships/image" Target="../media/image25.jpe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81.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82.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notesSlide" Target="../notesSlides/notesSlide83.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notesSlide" Target="../notesSlides/notesSlide84.xml" /><Relationship Id="rId3" Type="http://schemas.openxmlformats.org/officeDocument/2006/relationships/image" Target="../media/image2.jpe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85.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86.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notesSlide" Target="../notesSlides/notesSlide87.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88.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89.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90.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91.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92.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notesSlide" Target="../notesSlides/notesSlide93.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94.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notesSlide" Target="../notesSlides/notesSlide95.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notesSlide" Target="../notesSlides/notesSlide96.xml" /><Relationship Id="rId3" Type="http://schemas.openxmlformats.org/officeDocument/2006/relationships/image" Target="../media/image2.jpe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notesSlide" Target="../notesSlides/notesSlide97.xml" /><Relationship Id="rId3" Type="http://schemas.openxmlformats.org/officeDocument/2006/relationships/image" Target="../media/image26.jpe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3">
            <a:lum/>
          </a:blip>
          <a:stretch>
            <a:fillRect/>
          </a:stretch>
        </a:blipFill>
        <a:effectLst/>
      </p:bgPr>
    </p:bg>
    <p:spTree>
      <p:nvGrpSpPr>
        <p:cNvPr id="1" name=""/>
        <p:cNvGrpSpPr/>
        <p:nvPr/>
      </p:nvGrpSpPr>
      <p:grpSpPr>
        <a:xfrm>
          <a:off x="0" y="0"/>
          <a:ext cx="0" cy="0"/>
        </a:xfrm>
      </p:grpSpPr>
      <p:sp>
        <p:nvSpPr>
          <p:cNvPr id="2050" name="Subtitle 1"/>
          <p:cNvSpPr>
            <a:spLocks noGrp="1"/>
          </p:cNvSpPr>
          <p:nvPr>
            <p:ph type="subTitle" idx="1"/>
          </p:nvPr>
        </p:nvSpPr>
        <p:spPr>
          <a:xfrm>
            <a:off x="0" y="1447800"/>
            <a:ext cx="4191000" cy="685800"/>
          </a:xfrm>
        </p:spPr>
        <p:txBody>
          <a:bodyPr/>
          <a:lstStyle/>
          <a:p>
            <a:r>
              <a:rPr lang="en-US" altLang="en-US" sz="4800" smtClean="0">
                <a:solidFill>
                  <a:schemeClr val="bg1"/>
                </a:solidFill>
              </a:rPr>
              <a:t>Creating a </a:t>
            </a:r>
            <a:r>
              <a:rPr lang="en-US" altLang="en-US" sz="4400" smtClean="0">
                <a:solidFill>
                  <a:schemeClr val="bg1"/>
                </a:solidFill>
              </a:rPr>
              <a:t>Program</a:t>
            </a:r>
            <a:endParaRPr lang="en-US" altLang="en-US" sz="4800" smtClean="0">
              <a:solidFill>
                <a:schemeClr val="bg1"/>
              </a:solidFill>
            </a:endParaRPr>
          </a:p>
        </p:txBody>
      </p:sp>
      <p:sp>
        <p:nvSpPr>
          <p:cNvPr id="2051" name="Title 2"/>
          <p:cNvSpPr>
            <a:spLocks noGrp="1"/>
          </p:cNvSpPr>
          <p:nvPr>
            <p:ph type="ctrTitle"/>
          </p:nvPr>
        </p:nvSpPr>
        <p:spPr>
          <a:xfrm>
            <a:off x="457200" y="304800"/>
            <a:ext cx="3124200" cy="1219200"/>
          </a:xfrm>
        </p:spPr>
        <p:txBody>
          <a:bodyPr/>
          <a:lstStyle/>
          <a:p>
            <a:r>
              <a:rPr lang="en-US" altLang="en-US" sz="4800" u="sng" smtClean="0">
                <a:solidFill>
                  <a:schemeClr val="bg1"/>
                </a:solidFill>
              </a:rPr>
              <a:t>Chapter 1</a:t>
            </a:r>
            <a:r>
              <a:rPr lang="en-US" altLang="en-US" sz="4800" smtClean="0">
                <a:solidFill>
                  <a:schemeClr val="bg1"/>
                </a:solidFill>
              </a:rPr>
              <a:t>:</a:t>
            </a: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noChangeArrowheads="1"/>
          </p:cNvSpPr>
          <p:nvPr>
            <p:ph type="title"/>
          </p:nvPr>
        </p:nvSpPr>
        <p:spPr>
          <a:xfrm>
            <a:off x="457200" y="274638"/>
            <a:ext cx="8229600" cy="792162"/>
          </a:xfrm>
        </p:spPr>
        <p:txBody>
          <a:bodyPr/>
          <a:lstStyle/>
          <a:p>
            <a:pPr eaLnBrk="1" hangingPunct="1"/>
            <a:r>
              <a:rPr lang="en-US" altLang="en-US" sz="4000" b="1" smtClean="0"/>
              <a:t>A “Simple” Set of Steps (cont.)</a:t>
            </a:r>
          </a:p>
        </p:txBody>
      </p:sp>
      <p:sp>
        <p:nvSpPr>
          <p:cNvPr id="5123" name="Rectangle 3"/>
          <p:cNvSpPr>
            <a:spLocks noGrp="1" noChangeArrowheads="1"/>
          </p:cNvSpPr>
          <p:nvPr>
            <p:ph type="body" idx="4294967295"/>
          </p:nvPr>
        </p:nvSpPr>
        <p:spPr>
          <a:xfrm>
            <a:off x="381000" y="1295400"/>
            <a:ext cx="8534400" cy="4800600"/>
          </a:xfrm>
        </p:spPr>
        <p:txBody>
          <a:bodyPr/>
          <a:lstStyle/>
          <a:p>
            <a:pPr marL="455613" indent="-455613" eaLnBrk="1" hangingPunct="1">
              <a:buNone/>
            </a:pPr>
            <a:r>
              <a:rPr lang="en-US" altLang="en-US" sz="2800" b="1" smtClean="0">
                <a:solidFill>
                  <a:srgbClr val="006666"/>
                </a:solidFill>
              </a:rPr>
              <a:t>3)</a:t>
            </a:r>
            <a:r>
              <a:rPr lang="en-US" altLang="en-US" sz="2800" b="1"/>
              <a:t> </a:t>
            </a:r>
            <a:r>
              <a:rPr lang="en-US" altLang="en-US" sz="2800" b="1" u="sng" smtClean="0">
                <a:solidFill>
                  <a:srgbClr val="006666"/>
                </a:solidFill>
              </a:rPr>
              <a:t>Code/Implement</a:t>
            </a:r>
            <a:r>
              <a:rPr lang="en-US" altLang="en-US" sz="2800" b="1" smtClean="0">
                <a:solidFill>
                  <a:srgbClr val="006666"/>
                </a:solidFill>
              </a:rPr>
              <a:t> – </a:t>
            </a:r>
            <a:r>
              <a:rPr lang="en-US" altLang="en-US" sz="2800" b="1" smtClean="0"/>
              <a:t>turning the design into actual code</a:t>
            </a:r>
          </a:p>
          <a:p>
            <a:pPr lvl="1" eaLnBrk="1" hangingPunct="1"/>
            <a:r>
              <a:rPr lang="en-US" altLang="en-US" sz="2400" b="1" smtClean="0"/>
              <a:t>Depending on how much design is completed, one may either directly engage in </a:t>
            </a:r>
            <a:r>
              <a:rPr lang="en-US" altLang="en-US" sz="2400" b="1" u="sng" smtClean="0"/>
              <a:t>conversion to code</a:t>
            </a:r>
            <a:r>
              <a:rPr lang="en-US" altLang="en-US" sz="2400" b="1" smtClean="0"/>
              <a:t> (</a:t>
            </a:r>
            <a:r>
              <a:rPr lang="en-US" altLang="en-US" sz="2400" b="1" i="1" smtClean="0">
                <a:solidFill>
                  <a:srgbClr val="0000CC"/>
                </a:solidFill>
              </a:rPr>
              <a:t>language dependent</a:t>
            </a:r>
            <a:r>
              <a:rPr lang="en-US" altLang="en-US" sz="2400" b="1" smtClean="0"/>
              <a:t>) or do some more designing.</a:t>
            </a:r>
          </a:p>
          <a:p>
            <a:pPr lvl="1" eaLnBrk="1" hangingPunct="1">
              <a:buFontTx/>
              <a:buNone/>
            </a:pPr>
            <a:endParaRPr lang="en-US" altLang="en-US" sz="1200" b="1" smtClean="0"/>
          </a:p>
          <a:p>
            <a:pPr marL="741363" lvl="2" indent="0" eaLnBrk="1" hangingPunct="1">
              <a:buNone/>
            </a:pPr>
            <a:r>
              <a:rPr lang="en-US" altLang="en-US" sz="2000" b="1" smtClean="0">
                <a:solidFill>
                  <a:srgbClr val="990033"/>
                </a:solidFill>
              </a:rPr>
              <a:t>A) Convert input/output to </a:t>
            </a:r>
            <a:r>
              <a:rPr lang="en-US" altLang="en-US" sz="2000" b="1" u="sng" smtClean="0">
                <a:solidFill>
                  <a:srgbClr val="990033"/>
                </a:solidFill>
              </a:rPr>
              <a:t>specific </a:t>
            </a:r>
            <a:r>
              <a:rPr lang="en-US" altLang="en-US" sz="2000" b="1" smtClean="0">
                <a:solidFill>
                  <a:srgbClr val="990033"/>
                </a:solidFill>
              </a:rPr>
              <a:t>UI interface or I/O format. </a:t>
            </a:r>
          </a:p>
          <a:p>
            <a:pPr marL="741363" lvl="2" indent="0" eaLnBrk="1" hangingPunct="1">
              <a:buNone/>
            </a:pPr>
            <a:r>
              <a:rPr lang="en-US" altLang="en-US" sz="2000" b="1" smtClean="0">
                <a:solidFill>
                  <a:srgbClr val="990033"/>
                </a:solidFill>
              </a:rPr>
              <a:t>B) Sequence the processing in the desired order.</a:t>
            </a:r>
          </a:p>
          <a:p>
            <a:pPr marL="1084263" lvl="2" indent="-342900" eaLnBrk="1" hangingPunct="1">
              <a:buNone/>
            </a:pPr>
            <a:r>
              <a:rPr lang="en-US" altLang="en-US" sz="2000" b="1" smtClean="0">
                <a:solidFill>
                  <a:srgbClr val="990033"/>
                </a:solidFill>
              </a:rPr>
              <a:t>C) Ensure and convert the processing “algorithm” correctly </a:t>
            </a:r>
            <a:br>
              <a:rPr lang="en-US" altLang="en-US" sz="2000" b="1" smtClean="0">
                <a:solidFill>
                  <a:srgbClr val="990033"/>
                </a:solidFill>
              </a:rPr>
            </a:br>
            <a:r>
              <a:rPr lang="en-US" altLang="en-US" sz="2000" b="1" smtClean="0">
                <a:solidFill>
                  <a:srgbClr val="990033"/>
                </a:solidFill>
              </a:rPr>
              <a:t>to the target language construct.</a:t>
            </a:r>
          </a:p>
          <a:p>
            <a:pPr marL="741363" lvl="2" indent="0" eaLnBrk="1" hangingPunct="1">
              <a:buNone/>
            </a:pPr>
            <a:r>
              <a:rPr lang="en-US" altLang="en-US" sz="2000" b="1" smtClean="0">
                <a:solidFill>
                  <a:srgbClr val="990033"/>
                </a:solidFill>
              </a:rPr>
              <a:t>D) Figure out how to use language library (properly).</a:t>
            </a:r>
          </a:p>
        </p:txBody>
      </p:sp>
    </p:spTree>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4"/>
          <p:cNvSpPr>
            <a:spLocks noGrp="1" noChangeArrowheads="1"/>
          </p:cNvSpPr>
          <p:nvPr>
            <p:ph type="title"/>
          </p:nvPr>
        </p:nvSpPr>
        <p:spPr>
          <a:xfrm>
            <a:off x="228600" y="274638"/>
            <a:ext cx="8763000" cy="715962"/>
          </a:xfrm>
        </p:spPr>
        <p:txBody>
          <a:bodyPr/>
          <a:lstStyle/>
          <a:p>
            <a:pPr eaLnBrk="1" hangingPunct="1"/>
            <a:r>
              <a:rPr lang="en-US" altLang="en-US" sz="3200" b="1">
                <a:solidFill>
                  <a:srgbClr val="0000CC"/>
                </a:solidFill>
              </a:rPr>
              <a:t>Major Requirements Engineering Activities</a:t>
            </a:r>
          </a:p>
        </p:txBody>
      </p:sp>
      <p:sp>
        <p:nvSpPr>
          <p:cNvPr id="4099" name="Rectangle 5"/>
          <p:cNvSpPr>
            <a:spLocks noGrp="1" noChangeArrowheads="1"/>
          </p:cNvSpPr>
          <p:nvPr>
            <p:ph type="body" idx="4294967295"/>
          </p:nvPr>
        </p:nvSpPr>
        <p:spPr>
          <a:xfrm>
            <a:off x="457200" y="1295400"/>
            <a:ext cx="8229600" cy="3886200"/>
          </a:xfrm>
        </p:spPr>
        <p:txBody>
          <a:bodyPr/>
          <a:lstStyle/>
          <a:p>
            <a:pPr eaLnBrk="1" hangingPunct="1"/>
            <a:r>
              <a:rPr lang="en-US" altLang="en-US" sz="2800" b="1"/>
              <a:t>Elicitation</a:t>
            </a:r>
          </a:p>
          <a:p>
            <a:pPr eaLnBrk="1" hangingPunct="1"/>
            <a:r>
              <a:rPr lang="en-US" altLang="en-US" sz="2800" b="1"/>
              <a:t>Documentation and definitions</a:t>
            </a:r>
          </a:p>
          <a:p>
            <a:pPr eaLnBrk="1" hangingPunct="1"/>
            <a:r>
              <a:rPr lang="en-US" altLang="en-US" sz="2800" b="1"/>
              <a:t>Prototyping</a:t>
            </a:r>
          </a:p>
          <a:p>
            <a:pPr eaLnBrk="1" hangingPunct="1"/>
            <a:r>
              <a:rPr lang="en-US" altLang="en-US" sz="2800" b="1"/>
              <a:t>Analysis</a:t>
            </a:r>
          </a:p>
          <a:p>
            <a:pPr eaLnBrk="1" hangingPunct="1"/>
            <a:r>
              <a:rPr lang="en-US" altLang="en-US" sz="2800" b="1"/>
              <a:t>Specification(s)</a:t>
            </a:r>
          </a:p>
          <a:p>
            <a:pPr eaLnBrk="1" hangingPunct="1"/>
            <a:r>
              <a:rPr lang="en-US" altLang="en-US" sz="2800" b="1"/>
              <a:t>Review and validations</a:t>
            </a:r>
          </a:p>
          <a:p>
            <a:pPr eaLnBrk="1" hangingPunct="1"/>
            <a:r>
              <a:rPr lang="en-US" altLang="en-US" sz="2800" b="1"/>
              <a:t>Gain agreement and acceptance</a:t>
            </a:r>
          </a:p>
          <a:p>
            <a:pPr eaLnBrk="1" hangingPunct="1"/>
            <a:endParaRPr lang="en-US" altLang="en-US" sz="2800" b="1"/>
          </a:p>
        </p:txBody>
      </p:sp>
      <p:sp>
        <p:nvSpPr>
          <p:cNvPr id="4100" name="Text Box 6"/>
          <p:cNvSpPr txBox="1">
            <a:spLocks noChangeArrowheads="1"/>
          </p:cNvSpPr>
          <p:nvPr/>
        </p:nvSpPr>
        <p:spPr bwMode="auto">
          <a:xfrm>
            <a:off x="849312" y="5257800"/>
            <a:ext cx="72278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400" u="sng">
                <a:solidFill>
                  <a:srgbClr val="800000"/>
                </a:solidFill>
              </a:rPr>
              <a:t>Note</a:t>
            </a:r>
            <a:r>
              <a:rPr lang="en-US" altLang="en-US" sz="2400">
                <a:solidFill>
                  <a:srgbClr val="800000"/>
                </a:solidFill>
              </a:rPr>
              <a:t>: This list does not address </a:t>
            </a:r>
            <a:r>
              <a:rPr lang="en-US" altLang="en-US" sz="2400" u="sng">
                <a:solidFill>
                  <a:srgbClr val="800000"/>
                </a:solidFill>
              </a:rPr>
              <a:t>“inventing”</a:t>
            </a:r>
            <a:r>
              <a:rPr lang="en-US" altLang="en-US" sz="2400">
                <a:solidFill>
                  <a:srgbClr val="800000"/>
                </a:solidFill>
              </a:rPr>
              <a:t> new requirements.</a:t>
            </a:r>
          </a:p>
        </p:txBody>
      </p:sp>
    </p:spTree>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noChangeArrowheads="1"/>
          </p:cNvSpPr>
          <p:nvPr>
            <p:ph type="title"/>
          </p:nvPr>
        </p:nvSpPr>
        <p:spPr>
          <a:xfrm>
            <a:off x="152400" y="228600"/>
            <a:ext cx="8915400" cy="639763"/>
          </a:xfrm>
        </p:spPr>
        <p:txBody>
          <a:bodyPr/>
          <a:lstStyle/>
          <a:p>
            <a:pPr eaLnBrk="1" hangingPunct="1"/>
            <a:r>
              <a:rPr lang="en-US" altLang="en-US" sz="3200" b="1">
                <a:solidFill>
                  <a:srgbClr val="0000CC"/>
                </a:solidFill>
              </a:rPr>
              <a:t>Requirements Engineering Activities</a:t>
            </a:r>
          </a:p>
        </p:txBody>
      </p:sp>
      <p:pic>
        <p:nvPicPr>
          <p:cNvPr id="2" name="Picture 2" descr="\\10.1.1.17\productions\ART\ART PROCESS\PPT Projects\Tsui_PPT_163567\JPEG and EPS\Chapter 6\9781284132786_CH06_FIGF02.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599" y="990600"/>
            <a:ext cx="8729663" cy="4754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Rectangle 2"/>
          <p:cNvSpPr>
            <a:spLocks noGrp="1" noChangeArrowheads="1"/>
          </p:cNvSpPr>
          <p:nvPr>
            <p:ph type="title"/>
          </p:nvPr>
        </p:nvSpPr>
        <p:spPr>
          <a:xfrm>
            <a:off x="457200" y="274638"/>
            <a:ext cx="8229600" cy="893762"/>
          </a:xfrm>
        </p:spPr>
        <p:txBody>
          <a:bodyPr/>
          <a:lstStyle/>
          <a:p>
            <a:pPr eaLnBrk="1" hangingPunct="1"/>
            <a:r>
              <a:rPr lang="en-US" altLang="en-US" sz="2800" b="1">
                <a:solidFill>
                  <a:srgbClr val="0000CC"/>
                </a:solidFill>
              </a:rPr>
              <a:t>Why Is This Set of Activities Important and Why Should Requirements Be Documented?</a:t>
            </a:r>
            <a:br>
              <a:rPr lang="en-US" altLang="en-US" sz="2800" b="1"/>
            </a:br>
            <a:r>
              <a:rPr lang="en-US" altLang="en-US" sz="2000" b="1" i="1">
                <a:solidFill>
                  <a:srgbClr val="800000"/>
                </a:solidFill>
              </a:rPr>
              <a:t>(Remember Chaos Report?)</a:t>
            </a:r>
          </a:p>
        </p:txBody>
      </p:sp>
      <p:sp>
        <p:nvSpPr>
          <p:cNvPr id="6147" name="Rectangle 3"/>
          <p:cNvSpPr>
            <a:spLocks noGrp="1" noChangeArrowheads="1"/>
          </p:cNvSpPr>
          <p:nvPr>
            <p:ph type="body" idx="4294967295"/>
          </p:nvPr>
        </p:nvSpPr>
        <p:spPr>
          <a:xfrm>
            <a:off x="457200" y="1447800"/>
            <a:ext cx="8229600" cy="4114800"/>
          </a:xfrm>
        </p:spPr>
        <p:txBody>
          <a:bodyPr/>
          <a:lstStyle/>
          <a:p>
            <a:pPr eaLnBrk="1" hangingPunct="1"/>
            <a:r>
              <a:rPr lang="en-US" altLang="en-US" sz="2000" b="1" i="1" u="sng"/>
              <a:t>Clear requirements</a:t>
            </a:r>
            <a:r>
              <a:rPr lang="en-US" altLang="en-US" sz="2000" b="1" i="1"/>
              <a:t> are needed </a:t>
            </a:r>
            <a:r>
              <a:rPr lang="en-US" altLang="en-US" sz="2000" b="1" i="1">
                <a:solidFill>
                  <a:srgbClr val="006600"/>
                </a:solidFill>
              </a:rPr>
              <a:t>for </a:t>
            </a:r>
            <a:r>
              <a:rPr lang="en-US" altLang="en-US" sz="2000" b="1" i="1" u="sng">
                <a:solidFill>
                  <a:srgbClr val="006600"/>
                </a:solidFill>
              </a:rPr>
              <a:t>design</a:t>
            </a:r>
            <a:r>
              <a:rPr lang="en-US" altLang="en-US" sz="2000" b="1" i="1">
                <a:solidFill>
                  <a:srgbClr val="006600"/>
                </a:solidFill>
              </a:rPr>
              <a:t> and </a:t>
            </a:r>
            <a:r>
              <a:rPr lang="en-US" altLang="en-US" sz="2000" b="1" i="1" u="sng">
                <a:solidFill>
                  <a:srgbClr val="006600"/>
                </a:solidFill>
              </a:rPr>
              <a:t>implementation</a:t>
            </a:r>
            <a:r>
              <a:rPr lang="en-US" altLang="en-US" sz="2000" b="1" i="1" u="sng"/>
              <a:t> </a:t>
            </a:r>
            <a:r>
              <a:rPr lang="en-US" altLang="en-US" sz="2000" b="1" i="1"/>
              <a:t>activities.</a:t>
            </a:r>
          </a:p>
          <a:p>
            <a:pPr eaLnBrk="1" hangingPunct="1"/>
            <a:r>
              <a:rPr lang="en-US" altLang="en-US" sz="2000" b="1" i="1"/>
              <a:t>Requirements </a:t>
            </a:r>
            <a:r>
              <a:rPr lang="en-US" altLang="en-US" sz="2000" b="1" i="1" u="sng"/>
              <a:t>documentation</a:t>
            </a:r>
            <a:r>
              <a:rPr lang="en-US" altLang="en-US" sz="2000" b="1" i="1"/>
              <a:t> is needed </a:t>
            </a:r>
            <a:r>
              <a:rPr lang="en-US" altLang="en-US" sz="2000" b="1" i="1">
                <a:solidFill>
                  <a:srgbClr val="006600"/>
                </a:solidFill>
              </a:rPr>
              <a:t>to </a:t>
            </a:r>
            <a:r>
              <a:rPr lang="en-US" altLang="en-US" sz="2000" b="1" i="1" u="sng">
                <a:solidFill>
                  <a:srgbClr val="006600"/>
                </a:solidFill>
              </a:rPr>
              <a:t>create test cases </a:t>
            </a:r>
            <a:r>
              <a:rPr lang="en-US" altLang="en-US" sz="2000" b="1" i="1">
                <a:solidFill>
                  <a:srgbClr val="006600"/>
                </a:solidFill>
              </a:rPr>
              <a:t>and test scenarios</a:t>
            </a:r>
            <a:r>
              <a:rPr lang="en-US" altLang="en-US" sz="2000" b="1" i="1"/>
              <a:t>—especially for large systems where the test team is a separate group of people from the developers.</a:t>
            </a:r>
          </a:p>
          <a:p>
            <a:pPr eaLnBrk="1" hangingPunct="1"/>
            <a:r>
              <a:rPr lang="en-US" altLang="en-US" sz="2000" b="1" i="1"/>
              <a:t>Requirements </a:t>
            </a:r>
            <a:r>
              <a:rPr lang="en-US" altLang="en-US" sz="2000" b="1" i="1" u="sng"/>
              <a:t>document</a:t>
            </a:r>
            <a:r>
              <a:rPr lang="en-US" altLang="en-US" sz="2000" b="1" i="1"/>
              <a:t> is needed </a:t>
            </a:r>
            <a:r>
              <a:rPr lang="en-US" altLang="en-US" sz="2000" b="1" i="1">
                <a:solidFill>
                  <a:srgbClr val="006600"/>
                </a:solidFill>
              </a:rPr>
              <a:t>to </a:t>
            </a:r>
            <a:r>
              <a:rPr lang="en-US" altLang="en-US" sz="2000" b="1" i="1" u="sng">
                <a:solidFill>
                  <a:srgbClr val="006600"/>
                </a:solidFill>
              </a:rPr>
              <a:t>control potential scope-creep</a:t>
            </a:r>
            <a:r>
              <a:rPr lang="en-US" altLang="en-US" sz="2000" b="1" i="1"/>
              <a:t>. </a:t>
            </a:r>
          </a:p>
          <a:p>
            <a:pPr eaLnBrk="1" hangingPunct="1"/>
            <a:r>
              <a:rPr lang="en-US" altLang="en-US" sz="2000" b="1" i="1"/>
              <a:t>Requirements </a:t>
            </a:r>
            <a:r>
              <a:rPr lang="en-US" altLang="en-US" sz="2000" b="1" i="1" u="sng"/>
              <a:t>document</a:t>
            </a:r>
            <a:r>
              <a:rPr lang="en-US" altLang="en-US" sz="2000" b="1" i="1"/>
              <a:t> is needed </a:t>
            </a:r>
            <a:r>
              <a:rPr lang="en-US" altLang="en-US" sz="2000" b="1" i="1">
                <a:solidFill>
                  <a:srgbClr val="006600"/>
                </a:solidFill>
              </a:rPr>
              <a:t>to create </a:t>
            </a:r>
            <a:r>
              <a:rPr lang="en-US" altLang="en-US" sz="2000" b="1" i="1" u="sng">
                <a:solidFill>
                  <a:srgbClr val="006600"/>
                </a:solidFill>
              </a:rPr>
              <a:t>user training</a:t>
            </a:r>
            <a:r>
              <a:rPr lang="en-US" altLang="en-US" sz="2000" b="1" i="1" u="sng"/>
              <a:t> </a:t>
            </a:r>
            <a:r>
              <a:rPr lang="en-US" altLang="en-US" sz="2000" b="1" i="1"/>
              <a:t>material, marketing material, and documents for support and maintenance.</a:t>
            </a:r>
          </a:p>
          <a:p>
            <a:pPr eaLnBrk="1" hangingPunct="1"/>
            <a:r>
              <a:rPr lang="en-US" altLang="en-US" sz="2000" b="1" i="1"/>
              <a:t>Requirements </a:t>
            </a:r>
            <a:r>
              <a:rPr lang="en-US" altLang="en-US" sz="2000" b="1" i="1" u="sng"/>
              <a:t>document</a:t>
            </a:r>
            <a:r>
              <a:rPr lang="en-US" altLang="en-US" sz="2000" b="1" i="1"/>
              <a:t> provides a way </a:t>
            </a:r>
            <a:r>
              <a:rPr lang="en-US" altLang="en-US" sz="2000" b="1" i="1">
                <a:solidFill>
                  <a:srgbClr val="006600"/>
                </a:solidFill>
              </a:rPr>
              <a:t>to </a:t>
            </a:r>
            <a:r>
              <a:rPr lang="en-US" altLang="en-US" sz="2000" b="1" i="1" u="sng">
                <a:solidFill>
                  <a:srgbClr val="006600"/>
                </a:solidFill>
              </a:rPr>
              <a:t>segment a large project</a:t>
            </a:r>
            <a:r>
              <a:rPr lang="en-US" altLang="en-US" sz="2000" b="1" i="1"/>
              <a:t>, prioritize releases, and simplify project management.</a:t>
            </a:r>
          </a:p>
        </p:txBody>
      </p:sp>
      <p:sp>
        <p:nvSpPr>
          <p:cNvPr id="6148" name="Text Box 4"/>
          <p:cNvSpPr txBox="1">
            <a:spLocks noChangeArrowheads="1"/>
          </p:cNvSpPr>
          <p:nvPr/>
        </p:nvSpPr>
        <p:spPr bwMode="auto">
          <a:xfrm>
            <a:off x="609600" y="5638800"/>
            <a:ext cx="7893050" cy="6413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1800" u="sng">
                <a:solidFill>
                  <a:srgbClr val="FF3300"/>
                </a:solidFill>
              </a:rPr>
              <a:t>Think about agile processes where this crucial step may sometimes be</a:t>
            </a:r>
          </a:p>
          <a:p>
            <a:pPr eaLnBrk="1" hangingPunct="1"/>
            <a:r>
              <a:rPr lang="en-US" altLang="en-US" sz="1800" u="sng">
                <a:solidFill>
                  <a:srgbClr val="FF3300"/>
                </a:solidFill>
              </a:rPr>
              <a:t>“compromised” by the novice software engineers.</a:t>
            </a:r>
          </a:p>
        </p:txBody>
      </p:sp>
    </p:spTree>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2"/>
          <p:cNvSpPr>
            <a:spLocks noGrp="1" noChangeArrowheads="1"/>
          </p:cNvSpPr>
          <p:nvPr>
            <p:ph type="title"/>
          </p:nvPr>
        </p:nvSpPr>
        <p:spPr>
          <a:xfrm>
            <a:off x="457200" y="152400"/>
            <a:ext cx="8229600" cy="792163"/>
          </a:xfrm>
        </p:spPr>
        <p:txBody>
          <a:bodyPr/>
          <a:lstStyle/>
          <a:p>
            <a:pPr eaLnBrk="1" hangingPunct="1"/>
            <a:r>
              <a:rPr lang="en-US" altLang="en-US" sz="3200" b="1" u="sng">
                <a:solidFill>
                  <a:srgbClr val="800000"/>
                </a:solidFill>
              </a:rPr>
              <a:t>Requirements Elicitation</a:t>
            </a:r>
          </a:p>
        </p:txBody>
      </p:sp>
      <p:sp>
        <p:nvSpPr>
          <p:cNvPr id="7171" name="Rectangle 3"/>
          <p:cNvSpPr>
            <a:spLocks noGrp="1" noChangeArrowheads="1"/>
          </p:cNvSpPr>
          <p:nvPr>
            <p:ph type="body" idx="4294967295"/>
          </p:nvPr>
        </p:nvSpPr>
        <p:spPr>
          <a:xfrm>
            <a:off x="381000" y="1219200"/>
            <a:ext cx="8458200" cy="5257800"/>
          </a:xfrm>
        </p:spPr>
        <p:txBody>
          <a:bodyPr/>
          <a:lstStyle/>
          <a:p>
            <a:pPr eaLnBrk="1" hangingPunct="1">
              <a:lnSpc>
                <a:spcPct val="80000"/>
              </a:lnSpc>
            </a:pPr>
            <a:r>
              <a:rPr lang="en-US" altLang="en-US" sz="2800" b="1"/>
              <a:t>Requirements:</a:t>
            </a:r>
          </a:p>
          <a:p>
            <a:pPr lvl="1" eaLnBrk="1" hangingPunct="1">
              <a:lnSpc>
                <a:spcPct val="80000"/>
              </a:lnSpc>
            </a:pPr>
            <a:r>
              <a:rPr lang="en-US" altLang="en-US" sz="2400" b="1"/>
              <a:t>May be </a:t>
            </a:r>
            <a:r>
              <a:rPr lang="en-US" altLang="en-US" sz="2400" b="1" u="sng"/>
              <a:t>given</a:t>
            </a:r>
            <a:r>
              <a:rPr lang="en-US" altLang="en-US" sz="2400" b="1"/>
              <a:t> to the software engineers.</a:t>
            </a:r>
          </a:p>
          <a:p>
            <a:pPr lvl="2" eaLnBrk="1" hangingPunct="1">
              <a:lnSpc>
                <a:spcPct val="80000"/>
              </a:lnSpc>
            </a:pPr>
            <a:r>
              <a:rPr lang="en-US" altLang="en-US" sz="2000" b="1"/>
              <a:t>Initial product/system requirements</a:t>
            </a:r>
          </a:p>
          <a:p>
            <a:pPr lvl="2" eaLnBrk="1" hangingPunct="1">
              <a:lnSpc>
                <a:spcPct val="80000"/>
              </a:lnSpc>
            </a:pPr>
            <a:r>
              <a:rPr lang="en-US" altLang="en-US" sz="2000" b="1"/>
              <a:t>For second and/or third follow-on release of a “planned” sequence of software product where a preliminary set of requirements are already established</a:t>
            </a:r>
          </a:p>
          <a:p>
            <a:pPr lvl="2" eaLnBrk="1" hangingPunct="1">
              <a:lnSpc>
                <a:spcPct val="80000"/>
              </a:lnSpc>
            </a:pPr>
            <a:r>
              <a:rPr lang="en-US" altLang="en-US" sz="2000" b="1"/>
              <a:t>Requirements provided as part of a request for price quotation for a software development project</a:t>
            </a:r>
          </a:p>
          <a:p>
            <a:pPr lvl="2" eaLnBrk="1" hangingPunct="1">
              <a:lnSpc>
                <a:spcPct val="80000"/>
              </a:lnSpc>
              <a:buFontTx/>
              <a:buNone/>
            </a:pPr>
            <a:endParaRPr lang="en-US" altLang="en-US" sz="1000" b="1"/>
          </a:p>
          <a:p>
            <a:pPr lvl="1" eaLnBrk="1" hangingPunct="1">
              <a:lnSpc>
                <a:spcPct val="80000"/>
              </a:lnSpc>
            </a:pPr>
            <a:r>
              <a:rPr lang="en-US" altLang="en-US" sz="2400" b="1"/>
              <a:t>Have to be </a:t>
            </a:r>
            <a:r>
              <a:rPr lang="en-US" altLang="en-US" sz="2400" b="1" u="sng"/>
              <a:t>established</a:t>
            </a:r>
            <a:r>
              <a:rPr lang="en-US" altLang="en-US" sz="2400" b="1"/>
              <a:t> by software engineers.</a:t>
            </a:r>
          </a:p>
          <a:p>
            <a:pPr lvl="2" eaLnBrk="1" hangingPunct="1">
              <a:lnSpc>
                <a:spcPct val="80000"/>
              </a:lnSpc>
            </a:pPr>
            <a:r>
              <a:rPr lang="en-US" altLang="en-US" sz="2000" b="1"/>
              <a:t>Users sometimes have an understanding of only the requirements related to </a:t>
            </a:r>
            <a:r>
              <a:rPr lang="en-US" altLang="en-US" sz="2000" b="1">
                <a:solidFill>
                  <a:srgbClr val="800000"/>
                </a:solidFill>
              </a:rPr>
              <a:t>their specific job tasks.</a:t>
            </a:r>
          </a:p>
          <a:p>
            <a:pPr lvl="2" eaLnBrk="1" hangingPunct="1">
              <a:lnSpc>
                <a:spcPct val="80000"/>
              </a:lnSpc>
            </a:pPr>
            <a:r>
              <a:rPr lang="en-US" altLang="en-US" sz="2000" b="1"/>
              <a:t>The </a:t>
            </a:r>
            <a:r>
              <a:rPr lang="en-US" altLang="en-US" sz="2000" b="1">
                <a:solidFill>
                  <a:srgbClr val="800000"/>
                </a:solidFill>
              </a:rPr>
              <a:t>business rationale and goals </a:t>
            </a:r>
            <a:r>
              <a:rPr lang="en-US" altLang="en-US" sz="2000" b="1"/>
              <a:t>are not always clear to individual user and needs to be established for prioritization reason.</a:t>
            </a:r>
          </a:p>
          <a:p>
            <a:pPr lvl="2" eaLnBrk="1" hangingPunct="1">
              <a:lnSpc>
                <a:spcPct val="80000"/>
              </a:lnSpc>
            </a:pPr>
            <a:r>
              <a:rPr lang="en-US" altLang="en-US" sz="2000" b="1"/>
              <a:t>There may be </a:t>
            </a:r>
            <a:r>
              <a:rPr lang="en-US" altLang="en-US" sz="2000" b="1">
                <a:solidFill>
                  <a:srgbClr val="800000"/>
                </a:solidFill>
              </a:rPr>
              <a:t>contradicting and incomplete </a:t>
            </a:r>
            <a:r>
              <a:rPr lang="en-US" altLang="en-US" sz="2000" b="1"/>
              <a:t>requirements stated by the users and customers.</a:t>
            </a:r>
          </a:p>
          <a:p>
            <a:pPr lvl="2" eaLnBrk="1" hangingPunct="1">
              <a:lnSpc>
                <a:spcPct val="80000"/>
              </a:lnSpc>
            </a:pPr>
            <a:endParaRPr lang="en-US" altLang="en-US" sz="2000" b="1"/>
          </a:p>
          <a:p>
            <a:pPr lvl="2" eaLnBrk="1" hangingPunct="1">
              <a:lnSpc>
                <a:spcPct val="80000"/>
              </a:lnSpc>
            </a:pPr>
            <a:endParaRPr lang="en-US" altLang="en-US" sz="2000" b="1"/>
          </a:p>
          <a:p>
            <a:pPr eaLnBrk="1" hangingPunct="1">
              <a:lnSpc>
                <a:spcPct val="80000"/>
              </a:lnSpc>
              <a:buFontTx/>
              <a:buNone/>
            </a:pPr>
            <a:endParaRPr lang="en-US" altLang="en-US" sz="2800" b="1"/>
          </a:p>
        </p:txBody>
      </p:sp>
    </p:spTree>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457200" y="152400"/>
            <a:ext cx="8229600" cy="563563"/>
          </a:xfrm>
        </p:spPr>
        <p:txBody>
          <a:bodyPr/>
          <a:lstStyle/>
          <a:p>
            <a:pPr eaLnBrk="1" hangingPunct="1"/>
            <a:r>
              <a:rPr lang="en-US" altLang="en-US" sz="3200" b="1" u="sng">
                <a:solidFill>
                  <a:srgbClr val="800000"/>
                </a:solidFill>
              </a:rPr>
              <a:t>High-Level</a:t>
            </a:r>
            <a:r>
              <a:rPr lang="en-US" altLang="en-US" sz="3200" b="1">
                <a:solidFill>
                  <a:srgbClr val="800000"/>
                </a:solidFill>
              </a:rPr>
              <a:t> Requirements Elicitation</a:t>
            </a:r>
          </a:p>
        </p:txBody>
      </p:sp>
      <p:sp>
        <p:nvSpPr>
          <p:cNvPr id="8195" name="Rectangle 3"/>
          <p:cNvSpPr>
            <a:spLocks noGrp="1" noChangeArrowheads="1"/>
          </p:cNvSpPr>
          <p:nvPr>
            <p:ph type="body" idx="4294967295"/>
          </p:nvPr>
        </p:nvSpPr>
        <p:spPr>
          <a:xfrm>
            <a:off x="457200" y="914400"/>
            <a:ext cx="8305800" cy="4572000"/>
          </a:xfrm>
        </p:spPr>
        <p:txBody>
          <a:bodyPr/>
          <a:lstStyle/>
          <a:p>
            <a:pPr eaLnBrk="1" hangingPunct="1"/>
            <a:r>
              <a:rPr lang="en-US" altLang="en-US" sz="2800" b="1"/>
              <a:t>Need to seek out the </a:t>
            </a:r>
            <a:r>
              <a:rPr lang="en-US" altLang="en-US" sz="2800" b="1">
                <a:solidFill>
                  <a:srgbClr val="0000CC"/>
                </a:solidFill>
              </a:rPr>
              <a:t>business and management perceptions and goals</a:t>
            </a:r>
            <a:r>
              <a:rPr lang="en-US" altLang="en-US" sz="2800" b="1"/>
              <a:t> for the software project.</a:t>
            </a:r>
          </a:p>
          <a:p>
            <a:pPr lvl="1" eaLnBrk="1" hangingPunct="1"/>
            <a:r>
              <a:rPr lang="en-US" altLang="en-US" sz="2400" b="1"/>
              <a:t>Business opportunity and business needs</a:t>
            </a:r>
          </a:p>
          <a:p>
            <a:pPr lvl="1" eaLnBrk="1" hangingPunct="1"/>
            <a:r>
              <a:rPr lang="en-US" altLang="en-US" sz="2400" b="1"/>
              <a:t>Justification for the project</a:t>
            </a:r>
          </a:p>
          <a:p>
            <a:pPr lvl="1" eaLnBrk="1" hangingPunct="1"/>
            <a:r>
              <a:rPr lang="en-US" altLang="en-US" sz="2400" b="1"/>
              <a:t>Scope</a:t>
            </a:r>
          </a:p>
          <a:p>
            <a:pPr lvl="1" eaLnBrk="1" hangingPunct="1"/>
            <a:r>
              <a:rPr lang="en-US" altLang="en-US" sz="2400" b="1"/>
              <a:t>Major constraints</a:t>
            </a:r>
          </a:p>
          <a:p>
            <a:pPr lvl="1" eaLnBrk="1" hangingPunct="1"/>
            <a:r>
              <a:rPr lang="en-US" altLang="en-US" sz="2400" b="1"/>
              <a:t>Major functionality</a:t>
            </a:r>
          </a:p>
          <a:p>
            <a:pPr lvl="1" eaLnBrk="1" hangingPunct="1"/>
            <a:r>
              <a:rPr lang="en-US" altLang="en-US" sz="2400" b="1"/>
              <a:t>Success factor</a:t>
            </a:r>
          </a:p>
          <a:p>
            <a:pPr lvl="1" eaLnBrk="1" hangingPunct="1"/>
            <a:r>
              <a:rPr lang="en-US" altLang="en-US" sz="2400" b="1"/>
              <a:t>User characteristics</a:t>
            </a:r>
          </a:p>
        </p:txBody>
      </p:sp>
      <p:sp>
        <p:nvSpPr>
          <p:cNvPr id="8196" name="Text Box 4"/>
          <p:cNvSpPr txBox="1">
            <a:spLocks noChangeArrowheads="1"/>
          </p:cNvSpPr>
          <p:nvPr/>
        </p:nvSpPr>
        <p:spPr bwMode="auto">
          <a:xfrm>
            <a:off x="381000" y="5494338"/>
            <a:ext cx="8584851" cy="70788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000" i="1"/>
              <a:t>Software engineers who have to interact with business management</a:t>
            </a:r>
          </a:p>
          <a:p>
            <a:pPr eaLnBrk="1" hangingPunct="1"/>
            <a:r>
              <a:rPr lang="en-US" altLang="en-US" sz="2000" i="1"/>
              <a:t>and handle requirements are sometimes called </a:t>
            </a:r>
            <a:r>
              <a:rPr lang="en-US" altLang="en-US" sz="2000" i="1" u="sng">
                <a:solidFill>
                  <a:srgbClr val="0000CC"/>
                </a:solidFill>
              </a:rPr>
              <a:t>business analysts</a:t>
            </a:r>
            <a:r>
              <a:rPr lang="en-US" altLang="en-US" sz="2000" i="1"/>
              <a:t>.</a:t>
            </a:r>
          </a:p>
        </p:txBody>
      </p:sp>
    </p:spTree>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Rectangle 2"/>
          <p:cNvSpPr>
            <a:spLocks noGrp="1" noChangeArrowheads="1"/>
          </p:cNvSpPr>
          <p:nvPr>
            <p:ph type="title"/>
          </p:nvPr>
        </p:nvSpPr>
        <p:spPr>
          <a:xfrm>
            <a:off x="266700" y="198438"/>
            <a:ext cx="8763000" cy="639762"/>
          </a:xfrm>
        </p:spPr>
        <p:txBody>
          <a:bodyPr/>
          <a:lstStyle/>
          <a:p>
            <a:pPr eaLnBrk="1" hangingPunct="1"/>
            <a:r>
              <a:rPr lang="en-US" altLang="en-US" sz="2800" b="1">
                <a:solidFill>
                  <a:srgbClr val="0000CC"/>
                </a:solidFill>
              </a:rPr>
              <a:t>6 Dimensions of </a:t>
            </a:r>
            <a:r>
              <a:rPr lang="en-US" altLang="en-US" sz="2800" b="1" u="sng">
                <a:solidFill>
                  <a:srgbClr val="800000"/>
                </a:solidFill>
              </a:rPr>
              <a:t>Detailed </a:t>
            </a:r>
            <a:r>
              <a:rPr lang="en-US" altLang="en-US" sz="2800" b="1" i="1" u="sng">
                <a:solidFill>
                  <a:srgbClr val="800000"/>
                </a:solidFill>
              </a:rPr>
              <a:t>Requirements Elicitation</a:t>
            </a:r>
          </a:p>
        </p:txBody>
      </p:sp>
      <p:pic>
        <p:nvPicPr>
          <p:cNvPr id="6146" name="Picture 2" descr="\\10.1.1.17\productions\ART\ART PROCESS\PPT Projects\Tsui_PPT_163567\JPEG and EPS\Chapter 6\9781284132786_CH06_FIGF03.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3547" y="1066800"/>
            <a:ext cx="8759825" cy="4730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242" name="Rectangle 2"/>
          <p:cNvSpPr>
            <a:spLocks noGrp="1" noChangeArrowheads="1"/>
          </p:cNvSpPr>
          <p:nvPr>
            <p:ph type="title"/>
          </p:nvPr>
        </p:nvSpPr>
        <p:spPr>
          <a:xfrm>
            <a:off x="457200" y="152400"/>
            <a:ext cx="8229600" cy="1020762"/>
          </a:xfrm>
        </p:spPr>
        <p:txBody>
          <a:bodyPr/>
          <a:lstStyle/>
          <a:p>
            <a:pPr eaLnBrk="1" hangingPunct="1"/>
            <a:r>
              <a:rPr lang="en-US" altLang="en-US" sz="3200" b="1">
                <a:solidFill>
                  <a:srgbClr val="800000"/>
                </a:solidFill>
              </a:rPr>
              <a:t>Requirements Analysis</a:t>
            </a:r>
          </a:p>
        </p:txBody>
      </p:sp>
      <p:sp>
        <p:nvSpPr>
          <p:cNvPr id="10243" name="Rectangle 3"/>
          <p:cNvSpPr>
            <a:spLocks noGrp="1" noChangeArrowheads="1"/>
          </p:cNvSpPr>
          <p:nvPr>
            <p:ph type="body" idx="4294967295"/>
          </p:nvPr>
        </p:nvSpPr>
        <p:spPr>
          <a:xfrm>
            <a:off x="533400" y="1447800"/>
            <a:ext cx="8153400" cy="3657600"/>
          </a:xfrm>
          <a:solidFill>
            <a:srgbClr val="FFFF99"/>
          </a:solidFill>
        </p:spPr>
        <p:txBody>
          <a:bodyPr/>
          <a:lstStyle/>
          <a:p>
            <a:pPr eaLnBrk="1" hangingPunct="1">
              <a:lnSpc>
                <a:spcPct val="90000"/>
              </a:lnSpc>
            </a:pPr>
            <a:r>
              <a:rPr lang="en-US" altLang="en-US" sz="2800" b="1"/>
              <a:t>Requirements “</a:t>
            </a:r>
            <a:r>
              <a:rPr lang="en-US" altLang="en-US" sz="2800" b="1" u="sng"/>
              <a:t>analysis</a:t>
            </a:r>
            <a:r>
              <a:rPr lang="en-US" altLang="en-US" sz="2800" b="1"/>
              <a:t>” is composed of: </a:t>
            </a:r>
          </a:p>
          <a:p>
            <a:pPr eaLnBrk="1" hangingPunct="1">
              <a:lnSpc>
                <a:spcPct val="90000"/>
              </a:lnSpc>
            </a:pPr>
            <a:endParaRPr lang="en-US" altLang="en-US" sz="1000" b="1"/>
          </a:p>
          <a:p>
            <a:pPr lvl="1" eaLnBrk="1" hangingPunct="1">
              <a:lnSpc>
                <a:spcPct val="90000"/>
              </a:lnSpc>
            </a:pPr>
            <a:r>
              <a:rPr lang="en-US" altLang="en-US" sz="2400" b="1" u="sng">
                <a:solidFill>
                  <a:srgbClr val="0000CC"/>
                </a:solidFill>
              </a:rPr>
              <a:t>Categorizing </a:t>
            </a:r>
            <a:r>
              <a:rPr lang="en-US" altLang="en-US" sz="2400" b="1">
                <a:solidFill>
                  <a:srgbClr val="0000CC"/>
                </a:solidFill>
              </a:rPr>
              <a:t>the requirements (by some criteria)</a:t>
            </a:r>
          </a:p>
          <a:p>
            <a:pPr lvl="1" eaLnBrk="1" hangingPunct="1">
              <a:lnSpc>
                <a:spcPct val="90000"/>
              </a:lnSpc>
            </a:pPr>
            <a:r>
              <a:rPr lang="en-US" altLang="en-US" sz="2400" b="1" u="sng">
                <a:solidFill>
                  <a:srgbClr val="0000CC"/>
                </a:solidFill>
              </a:rPr>
              <a:t>Prioritizing</a:t>
            </a:r>
            <a:r>
              <a:rPr lang="en-US" altLang="en-US" sz="2400" b="1">
                <a:solidFill>
                  <a:srgbClr val="0000CC"/>
                </a:solidFill>
              </a:rPr>
              <a:t> the requirements</a:t>
            </a:r>
          </a:p>
          <a:p>
            <a:pPr lvl="1" eaLnBrk="1" hangingPunct="1">
              <a:lnSpc>
                <a:spcPct val="90000"/>
              </a:lnSpc>
            </a:pPr>
            <a:endParaRPr lang="en-US" altLang="en-US" sz="1200" b="1">
              <a:solidFill>
                <a:srgbClr val="0000CC"/>
              </a:solidFill>
            </a:endParaRPr>
          </a:p>
          <a:p>
            <a:pPr eaLnBrk="1" hangingPunct="1">
              <a:lnSpc>
                <a:spcPct val="90000"/>
              </a:lnSpc>
            </a:pPr>
            <a:r>
              <a:rPr lang="en-US" altLang="en-US" sz="2800" b="1"/>
              <a:t>Also “</a:t>
            </a:r>
            <a:r>
              <a:rPr lang="en-US" altLang="en-US" sz="2800" b="1" i="1"/>
              <a:t>start to look” </a:t>
            </a:r>
            <a:r>
              <a:rPr lang="en-US" altLang="en-US" sz="2800" b="1"/>
              <a:t>for </a:t>
            </a:r>
            <a:r>
              <a:rPr lang="en-US" altLang="en-US" sz="2800" b="1" u="sng"/>
              <a:t>consistency and completeness</a:t>
            </a:r>
            <a:r>
              <a:rPr lang="en-US" altLang="en-US" sz="2800" b="1"/>
              <a:t>  (see VORD Slide)</a:t>
            </a:r>
          </a:p>
          <a:p>
            <a:pPr lvl="1" eaLnBrk="1" hangingPunct="1">
              <a:lnSpc>
                <a:spcPct val="90000"/>
              </a:lnSpc>
            </a:pPr>
            <a:endParaRPr lang="en-US" altLang="en-US" sz="2400" b="1"/>
          </a:p>
        </p:txBody>
      </p:sp>
    </p:spTree>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Title 1"/>
          <p:cNvSpPr>
            <a:spLocks noGrp="1"/>
          </p:cNvSpPr>
          <p:nvPr>
            <p:ph type="title"/>
          </p:nvPr>
        </p:nvSpPr>
        <p:spPr>
          <a:xfrm>
            <a:off x="152400" y="274638"/>
            <a:ext cx="8915400" cy="1143000"/>
          </a:xfrm>
        </p:spPr>
        <p:txBody>
          <a:bodyPr/>
          <a:lstStyle/>
          <a:p>
            <a:pPr eaLnBrk="1" hangingPunct="1"/>
            <a:r>
              <a:rPr lang="en-US" altLang="en-US" sz="3200" b="1"/>
              <a:t>Requirements </a:t>
            </a:r>
            <a:r>
              <a:rPr lang="en-US" altLang="en-US" sz="3200" b="1">
                <a:solidFill>
                  <a:srgbClr val="0000CC"/>
                </a:solidFill>
              </a:rPr>
              <a:t>Classification/Categorization</a:t>
            </a:r>
          </a:p>
        </p:txBody>
      </p:sp>
      <p:sp>
        <p:nvSpPr>
          <p:cNvPr id="11267" name="Content Placeholder 2"/>
          <p:cNvSpPr>
            <a:spLocks noGrp="1"/>
          </p:cNvSpPr>
          <p:nvPr>
            <p:ph idx="1"/>
          </p:nvPr>
        </p:nvSpPr>
        <p:spPr>
          <a:xfrm>
            <a:off x="533400" y="1752600"/>
            <a:ext cx="8229600" cy="3276600"/>
          </a:xfrm>
        </p:spPr>
        <p:txBody>
          <a:bodyPr/>
          <a:lstStyle/>
          <a:p>
            <a:pPr eaLnBrk="1" hangingPunct="1"/>
            <a:r>
              <a:rPr lang="en-US" altLang="en-US" sz="2800" b="1" u="sng"/>
              <a:t>Most </a:t>
            </a:r>
            <a:r>
              <a:rPr lang="en-US" altLang="en-US" sz="2800" b="1" u="sng">
                <a:solidFill>
                  <a:srgbClr val="0000CC"/>
                </a:solidFill>
              </a:rPr>
              <a:t>high level</a:t>
            </a:r>
            <a:r>
              <a:rPr lang="en-US" altLang="en-US" sz="2800" b="1"/>
              <a:t>:</a:t>
            </a:r>
          </a:p>
          <a:p>
            <a:pPr lvl="1" eaLnBrk="1" hangingPunct="1"/>
            <a:r>
              <a:rPr lang="en-US" altLang="en-US" sz="2400" b="1"/>
              <a:t>Functional</a:t>
            </a:r>
          </a:p>
          <a:p>
            <a:pPr lvl="1" eaLnBrk="1" hangingPunct="1"/>
            <a:r>
              <a:rPr lang="en-US" altLang="en-US" sz="2400" b="1"/>
              <a:t>Non-functional</a:t>
            </a:r>
          </a:p>
          <a:p>
            <a:pPr lvl="1" eaLnBrk="1" hangingPunct="1"/>
            <a:endParaRPr lang="en-US" altLang="en-US" sz="2400" b="1"/>
          </a:p>
          <a:p>
            <a:pPr eaLnBrk="1" hangingPunct="1"/>
            <a:r>
              <a:rPr lang="en-US" altLang="en-US" sz="2800" b="1" u="sng"/>
              <a:t>Other more </a:t>
            </a:r>
            <a:r>
              <a:rPr lang="en-US" altLang="en-US" sz="2800" b="1" u="sng">
                <a:solidFill>
                  <a:srgbClr val="0000CC"/>
                </a:solidFill>
              </a:rPr>
              <a:t>detailed grouping </a:t>
            </a:r>
            <a:r>
              <a:rPr lang="en-US" altLang="en-US" sz="2800" b="1" u="sng"/>
              <a:t>also exists.</a:t>
            </a:r>
          </a:p>
          <a:p>
            <a:pPr lvl="1" eaLnBrk="1" hangingPunct="1"/>
            <a:r>
              <a:rPr lang="en-US" altLang="en-US" sz="2400" b="1"/>
              <a:t>Six dimensions of requirements</a:t>
            </a:r>
          </a:p>
          <a:p>
            <a:pPr lvl="1" eaLnBrk="1" hangingPunct="1">
              <a:buFontTx/>
              <a:buNone/>
            </a:pPr>
            <a:endParaRPr lang="en-US" altLang="en-US" sz="2400" b="1"/>
          </a:p>
        </p:txBody>
      </p:sp>
    </p:spTree>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290" name="Rectangle 2"/>
          <p:cNvSpPr>
            <a:spLocks noGrp="1" noChangeArrowheads="1"/>
          </p:cNvSpPr>
          <p:nvPr>
            <p:ph type="title"/>
          </p:nvPr>
        </p:nvSpPr>
        <p:spPr>
          <a:xfrm>
            <a:off x="457200" y="152400"/>
            <a:ext cx="8229600" cy="1143000"/>
          </a:xfrm>
        </p:spPr>
        <p:txBody>
          <a:bodyPr/>
          <a:lstStyle/>
          <a:p>
            <a:pPr eaLnBrk="1" hangingPunct="1"/>
            <a:r>
              <a:rPr lang="en-US" altLang="en-US" sz="3200" b="1">
                <a:solidFill>
                  <a:srgbClr val="0000CC"/>
                </a:solidFill>
              </a:rPr>
              <a:t>Requirements </a:t>
            </a:r>
            <a:r>
              <a:rPr lang="en-US" altLang="en-US" sz="3200" b="1" u="sng">
                <a:solidFill>
                  <a:srgbClr val="0000CC"/>
                </a:solidFill>
              </a:rPr>
              <a:t>Categorization</a:t>
            </a:r>
          </a:p>
        </p:txBody>
      </p:sp>
      <p:sp>
        <p:nvSpPr>
          <p:cNvPr id="12291" name="Rectangle 3"/>
          <p:cNvSpPr>
            <a:spLocks noGrp="1" noChangeArrowheads="1"/>
          </p:cNvSpPr>
          <p:nvPr>
            <p:ph type="body" idx="4294967295"/>
          </p:nvPr>
        </p:nvSpPr>
        <p:spPr>
          <a:xfrm>
            <a:off x="457200" y="1447800"/>
            <a:ext cx="8382000" cy="4800600"/>
          </a:xfrm>
        </p:spPr>
        <p:txBody>
          <a:bodyPr/>
          <a:lstStyle/>
          <a:p>
            <a:pPr eaLnBrk="1" hangingPunct="1">
              <a:lnSpc>
                <a:spcPct val="90000"/>
              </a:lnSpc>
            </a:pPr>
            <a:r>
              <a:rPr lang="en-US" altLang="en-US" sz="2800" b="1"/>
              <a:t>By </a:t>
            </a:r>
            <a:r>
              <a:rPr lang="en-US" altLang="en-US" sz="2800" b="1">
                <a:solidFill>
                  <a:srgbClr val="0000CC"/>
                </a:solidFill>
              </a:rPr>
              <a:t>detailed six requirements areas</a:t>
            </a:r>
            <a:r>
              <a:rPr lang="en-US" altLang="en-US" sz="2800" b="1"/>
              <a:t>:</a:t>
            </a:r>
          </a:p>
          <a:p>
            <a:pPr eaLnBrk="1" hangingPunct="1">
              <a:lnSpc>
                <a:spcPct val="90000"/>
              </a:lnSpc>
              <a:buFontTx/>
              <a:buNone/>
            </a:pPr>
            <a:endParaRPr lang="en-US" altLang="en-US" sz="1000" b="1"/>
          </a:p>
          <a:p>
            <a:pPr marL="914400" lvl="1" indent="-457200" eaLnBrk="1" hangingPunct="1">
              <a:lnSpc>
                <a:spcPct val="90000"/>
              </a:lnSpc>
              <a:buFontTx/>
              <a:buAutoNum type="arabicPeriod"/>
            </a:pPr>
            <a:r>
              <a:rPr lang="en-US" altLang="en-US" sz="2400" b="1">
                <a:solidFill>
                  <a:srgbClr val="800000"/>
                </a:solidFill>
              </a:rPr>
              <a:t>Individual functionality</a:t>
            </a:r>
          </a:p>
          <a:p>
            <a:pPr marL="914400" lvl="1" indent="-457200" eaLnBrk="1" hangingPunct="1">
              <a:lnSpc>
                <a:spcPct val="90000"/>
              </a:lnSpc>
              <a:buFontTx/>
              <a:buAutoNum type="arabicPeriod"/>
            </a:pPr>
            <a:r>
              <a:rPr lang="en-US" altLang="en-US" sz="2400" b="1">
                <a:solidFill>
                  <a:srgbClr val="800000"/>
                </a:solidFill>
              </a:rPr>
              <a:t>Business flow </a:t>
            </a:r>
            <a:r>
              <a:rPr lang="en-US" altLang="en-US" sz="2400" b="1"/>
              <a:t>(usage “scenarios”)</a:t>
            </a:r>
          </a:p>
          <a:p>
            <a:pPr marL="914400" lvl="1" indent="-457200" eaLnBrk="1" hangingPunct="1">
              <a:lnSpc>
                <a:spcPct val="90000"/>
              </a:lnSpc>
              <a:buFontTx/>
              <a:buAutoNum type="arabicPeriod"/>
            </a:pPr>
            <a:r>
              <a:rPr lang="en-US" altLang="en-US" sz="2400" b="1">
                <a:solidFill>
                  <a:srgbClr val="800000"/>
                </a:solidFill>
              </a:rPr>
              <a:t>Data and information </a:t>
            </a:r>
            <a:r>
              <a:rPr lang="en-US" altLang="en-US" sz="2400" b="1"/>
              <a:t>needs</a:t>
            </a:r>
          </a:p>
          <a:p>
            <a:pPr marL="914400" lvl="1" indent="-457200" eaLnBrk="1" hangingPunct="1">
              <a:lnSpc>
                <a:spcPct val="90000"/>
              </a:lnSpc>
              <a:buFontTx/>
              <a:buAutoNum type="arabicPeriod"/>
            </a:pPr>
            <a:r>
              <a:rPr lang="en-US" altLang="en-US" sz="2400" b="1">
                <a:solidFill>
                  <a:srgbClr val="800000"/>
                </a:solidFill>
              </a:rPr>
              <a:t>User interfaces</a:t>
            </a:r>
          </a:p>
          <a:p>
            <a:pPr marL="914400" lvl="1" indent="-457200" eaLnBrk="1" hangingPunct="1">
              <a:lnSpc>
                <a:spcPct val="90000"/>
              </a:lnSpc>
              <a:buFontTx/>
              <a:buAutoNum type="arabicPeriod"/>
            </a:pPr>
            <a:r>
              <a:rPr lang="en-US" altLang="en-US" sz="2400" b="1"/>
              <a:t>Other </a:t>
            </a:r>
            <a:r>
              <a:rPr lang="en-US" altLang="en-US" sz="2400" b="1">
                <a:solidFill>
                  <a:srgbClr val="800000"/>
                </a:solidFill>
              </a:rPr>
              <a:t>interfaces to external systems/platforms</a:t>
            </a:r>
          </a:p>
          <a:p>
            <a:pPr marL="914400" lvl="1" indent="-457200" eaLnBrk="1" hangingPunct="1">
              <a:lnSpc>
                <a:spcPct val="90000"/>
              </a:lnSpc>
              <a:buFontTx/>
              <a:buAutoNum type="arabicPeriod"/>
            </a:pPr>
            <a:r>
              <a:rPr lang="en-US" altLang="en-US" sz="2400" b="1"/>
              <a:t>Various </a:t>
            </a:r>
            <a:r>
              <a:rPr lang="en-US" altLang="en-US" sz="2400" b="1">
                <a:solidFill>
                  <a:srgbClr val="800000"/>
                </a:solidFill>
              </a:rPr>
              <a:t>constraints (non-functional)</a:t>
            </a:r>
          </a:p>
          <a:p>
            <a:pPr lvl="2" eaLnBrk="1" hangingPunct="1">
              <a:lnSpc>
                <a:spcPct val="90000"/>
              </a:lnSpc>
            </a:pPr>
            <a:r>
              <a:rPr lang="en-US" altLang="en-US" sz="2000" b="1"/>
              <a:t>Performance</a:t>
            </a:r>
          </a:p>
          <a:p>
            <a:pPr lvl="2" eaLnBrk="1" hangingPunct="1">
              <a:lnSpc>
                <a:spcPct val="90000"/>
              </a:lnSpc>
            </a:pPr>
            <a:r>
              <a:rPr lang="en-US" altLang="en-US" sz="2000" b="1"/>
              <a:t>Security</a:t>
            </a:r>
          </a:p>
          <a:p>
            <a:pPr lvl="2" eaLnBrk="1" hangingPunct="1">
              <a:lnSpc>
                <a:spcPct val="90000"/>
              </a:lnSpc>
            </a:pPr>
            <a:r>
              <a:rPr lang="en-US" altLang="en-US" sz="2000" b="1"/>
              <a:t>Reliability</a:t>
            </a:r>
          </a:p>
          <a:p>
            <a:pPr lvl="2" eaLnBrk="1" hangingPunct="1">
              <a:lnSpc>
                <a:spcPct val="90000"/>
              </a:lnSpc>
            </a:pPr>
            <a:r>
              <a:rPr lang="en-US" altLang="en-US" sz="2000" b="1"/>
              <a:t>Etc.</a:t>
            </a:r>
          </a:p>
          <a:p>
            <a:pPr lvl="2" eaLnBrk="1" hangingPunct="1">
              <a:lnSpc>
                <a:spcPct val="90000"/>
              </a:lnSpc>
            </a:pPr>
            <a:endParaRPr lang="en-US" altLang="en-US" sz="1800" b="1"/>
          </a:p>
          <a:p>
            <a:pPr marL="914400" lvl="1" indent="-457200" eaLnBrk="1" hangingPunct="1">
              <a:lnSpc>
                <a:spcPct val="90000"/>
              </a:lnSpc>
            </a:pPr>
            <a:endParaRPr lang="en-US" altLang="en-US" sz="2000" b="1"/>
          </a:p>
        </p:txBody>
      </p:sp>
    </p:spTree>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Rectangle 2"/>
          <p:cNvSpPr>
            <a:spLocks noGrp="1" noChangeArrowheads="1"/>
          </p:cNvSpPr>
          <p:nvPr>
            <p:ph type="title"/>
          </p:nvPr>
        </p:nvSpPr>
        <p:spPr>
          <a:xfrm>
            <a:off x="76200" y="274638"/>
            <a:ext cx="8915400" cy="715962"/>
          </a:xfrm>
        </p:spPr>
        <p:txBody>
          <a:bodyPr/>
          <a:lstStyle/>
          <a:p>
            <a:pPr eaLnBrk="1" hangingPunct="1"/>
            <a:r>
              <a:rPr lang="en-US" altLang="en-US" sz="3200" b="1"/>
              <a:t>Requirements </a:t>
            </a:r>
            <a:r>
              <a:rPr lang="en-US" altLang="en-US" sz="3200" b="1">
                <a:solidFill>
                  <a:srgbClr val="006600"/>
                </a:solidFill>
              </a:rPr>
              <a:t>“Analysis/Categorization” </a:t>
            </a:r>
            <a:br>
              <a:rPr lang="en-US" altLang="en-US" sz="3200" b="1">
                <a:solidFill>
                  <a:srgbClr val="006600"/>
                </a:solidFill>
              </a:rPr>
            </a:br>
            <a:r>
              <a:rPr lang="en-US" altLang="en-US" sz="3200" b="1">
                <a:solidFill>
                  <a:srgbClr val="006600"/>
                </a:solidFill>
              </a:rPr>
              <a:t>of </a:t>
            </a:r>
            <a:r>
              <a:rPr lang="en-US" altLang="en-US" sz="3200" b="1" u="sng">
                <a:solidFill>
                  <a:srgbClr val="006600"/>
                </a:solidFill>
              </a:rPr>
              <a:t>Multiple Views</a:t>
            </a:r>
          </a:p>
        </p:txBody>
      </p:sp>
      <p:sp>
        <p:nvSpPr>
          <p:cNvPr id="13315" name="Rectangle 3"/>
          <p:cNvSpPr>
            <a:spLocks noGrp="1" noChangeArrowheads="1"/>
          </p:cNvSpPr>
          <p:nvPr>
            <p:ph type="body" idx="4294967295"/>
          </p:nvPr>
        </p:nvSpPr>
        <p:spPr>
          <a:xfrm>
            <a:off x="228600" y="1295400"/>
            <a:ext cx="8686800" cy="4876800"/>
          </a:xfrm>
        </p:spPr>
        <p:txBody>
          <a:bodyPr/>
          <a:lstStyle/>
          <a:p>
            <a:pPr eaLnBrk="1" hangingPunct="1"/>
            <a:r>
              <a:rPr lang="en-US" altLang="en-US" sz="2800" b="1" u="sng">
                <a:solidFill>
                  <a:srgbClr val="006600"/>
                </a:solidFill>
              </a:rPr>
              <a:t>View-oriented requirements definition (VORD)</a:t>
            </a:r>
            <a:r>
              <a:rPr lang="en-US" altLang="en-US" sz="2800" b="1">
                <a:solidFill>
                  <a:srgbClr val="006600"/>
                </a:solidFill>
              </a:rPr>
              <a:t> </a:t>
            </a:r>
            <a:r>
              <a:rPr lang="en-US" altLang="en-US" sz="2800" b="1"/>
              <a:t>is based on the concept that requirements are </a:t>
            </a:r>
            <a:r>
              <a:rPr lang="en-US" altLang="en-US" sz="2800" b="1">
                <a:solidFill>
                  <a:srgbClr val="006600"/>
                </a:solidFill>
              </a:rPr>
              <a:t>viewed differently</a:t>
            </a:r>
            <a:r>
              <a:rPr lang="en-US" altLang="en-US" sz="2800" b="1"/>
              <a:t> by different people.</a:t>
            </a:r>
          </a:p>
          <a:p>
            <a:pPr lvl="1" eaLnBrk="1" hangingPunct="1"/>
            <a:r>
              <a:rPr lang="en-US" altLang="en-US" sz="2400" b="1"/>
              <a:t>Identify stakeholders and their viewpoints of the requirements.</a:t>
            </a:r>
          </a:p>
          <a:p>
            <a:pPr lvl="1" eaLnBrk="1" hangingPunct="1"/>
            <a:r>
              <a:rPr lang="en-US" altLang="en-US" sz="2400" b="1" u="sng"/>
              <a:t>Categorize the viewpoints of requirements</a:t>
            </a:r>
            <a:r>
              <a:rPr lang="en-US" altLang="en-US" sz="2400" b="1"/>
              <a:t> and eliminate any duplication </a:t>
            </a:r>
            <a:r>
              <a:rPr lang="en-US" altLang="en-US" sz="2400" b="1">
                <a:solidFill>
                  <a:srgbClr val="800000"/>
                </a:solidFill>
              </a:rPr>
              <a:t>(look for consistency and completeness)</a:t>
            </a:r>
            <a:r>
              <a:rPr lang="en-US" altLang="en-US" sz="2400" b="1"/>
              <a:t>.</a:t>
            </a:r>
          </a:p>
          <a:p>
            <a:pPr lvl="1" eaLnBrk="1" hangingPunct="1"/>
            <a:r>
              <a:rPr lang="en-US" altLang="en-US" sz="2400" b="1"/>
              <a:t>Refine the identified viewpoints of requirements.</a:t>
            </a:r>
          </a:p>
          <a:p>
            <a:pPr lvl="1" eaLnBrk="1" hangingPunct="1"/>
            <a:r>
              <a:rPr lang="en-US" altLang="en-US" sz="2400" b="1"/>
              <a:t>Map the viewpoints of requirements to the system and the services that the system must provide.</a:t>
            </a:r>
          </a:p>
          <a:p>
            <a:pPr eaLnBrk="1" hangingPunct="1"/>
            <a:endParaRPr lang="en-US" altLang="en-US" sz="2800" b="1"/>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Rectangle 2"/>
          <p:cNvSpPr>
            <a:spLocks noGrp="1" noChangeArrowheads="1"/>
          </p:cNvSpPr>
          <p:nvPr>
            <p:ph type="title"/>
          </p:nvPr>
        </p:nvSpPr>
        <p:spPr>
          <a:xfrm>
            <a:off x="457200" y="274638"/>
            <a:ext cx="8229600" cy="639762"/>
          </a:xfrm>
        </p:spPr>
        <p:txBody>
          <a:bodyPr/>
          <a:lstStyle/>
          <a:p>
            <a:pPr eaLnBrk="1" hangingPunct="1"/>
            <a:r>
              <a:rPr lang="en-US" altLang="en-US" sz="4000" b="1" smtClean="0"/>
              <a:t>A “Simple” Set of Steps (cont.)</a:t>
            </a:r>
          </a:p>
        </p:txBody>
      </p:sp>
      <p:sp>
        <p:nvSpPr>
          <p:cNvPr id="6147" name="Rectangle 3"/>
          <p:cNvSpPr>
            <a:spLocks noGrp="1" noChangeArrowheads="1"/>
          </p:cNvSpPr>
          <p:nvPr>
            <p:ph type="body" idx="4294967295"/>
          </p:nvPr>
        </p:nvSpPr>
        <p:spPr>
          <a:xfrm>
            <a:off x="457200" y="1066800"/>
            <a:ext cx="8305800" cy="4876800"/>
          </a:xfrm>
        </p:spPr>
        <p:txBody>
          <a:bodyPr/>
          <a:lstStyle/>
          <a:p>
            <a:pPr marL="455613" indent="-455613" eaLnBrk="1" hangingPunct="1">
              <a:buNone/>
            </a:pPr>
            <a:r>
              <a:rPr lang="en-US" altLang="en-US" sz="2800" b="1" smtClean="0">
                <a:solidFill>
                  <a:srgbClr val="006666"/>
                </a:solidFill>
              </a:rPr>
              <a:t>4) </a:t>
            </a:r>
            <a:r>
              <a:rPr lang="en-US" altLang="en-US" sz="2800" b="1" u="sng" smtClean="0">
                <a:solidFill>
                  <a:srgbClr val="006666"/>
                </a:solidFill>
              </a:rPr>
              <a:t>Verify/Test</a:t>
            </a:r>
            <a:r>
              <a:rPr lang="en-US" altLang="en-US" sz="2800" b="1" smtClean="0">
                <a:solidFill>
                  <a:srgbClr val="006666"/>
                </a:solidFill>
              </a:rPr>
              <a:t> the program</a:t>
            </a:r>
            <a:r>
              <a:rPr lang="en-US" altLang="en-US" sz="2800" b="1" smtClean="0"/>
              <a:t> – check the program results (</a:t>
            </a:r>
            <a:r>
              <a:rPr lang="en-US" altLang="en-US" sz="2800" b="1" i="1" smtClean="0">
                <a:solidFill>
                  <a:srgbClr val="0000CC"/>
                </a:solidFill>
              </a:rPr>
              <a:t>via output</a:t>
            </a:r>
            <a:r>
              <a:rPr lang="en-US" altLang="en-US" sz="2800" b="1" smtClean="0"/>
              <a:t>) with some predetermined expected set of inputs.</a:t>
            </a:r>
          </a:p>
          <a:p>
            <a:pPr lvl="1" eaLnBrk="1" hangingPunct="1"/>
            <a:r>
              <a:rPr lang="en-US" altLang="en-US" sz="2400" b="1" smtClean="0"/>
              <a:t>The pre-determined inputs are “</a:t>
            </a:r>
            <a:r>
              <a:rPr lang="en-US" altLang="en-US" sz="2400" b="1" u="sng" smtClean="0">
                <a:solidFill>
                  <a:srgbClr val="006600"/>
                </a:solidFill>
              </a:rPr>
              <a:t>test cases</a:t>
            </a:r>
            <a:r>
              <a:rPr lang="en-US" altLang="en-US" sz="2400" b="1" smtClean="0"/>
              <a:t>” and require some thinking.</a:t>
            </a:r>
          </a:p>
          <a:p>
            <a:pPr lvl="1" eaLnBrk="1" hangingPunct="1"/>
            <a:r>
              <a:rPr lang="en-US" altLang="en-US" sz="2400" b="1" smtClean="0"/>
              <a:t>If the results do not match what is expected then:</a:t>
            </a:r>
          </a:p>
          <a:p>
            <a:pPr lvl="2" eaLnBrk="1" hangingPunct="1"/>
            <a:r>
              <a:rPr lang="en-US" altLang="en-US" sz="2000" b="1" smtClean="0">
                <a:solidFill>
                  <a:srgbClr val="990033"/>
                </a:solidFill>
              </a:rPr>
              <a:t>“Debug”</a:t>
            </a:r>
          </a:p>
          <a:p>
            <a:pPr lvl="2" eaLnBrk="1" hangingPunct="1"/>
            <a:r>
              <a:rPr lang="en-US" altLang="en-US" sz="2000" b="1" smtClean="0">
                <a:solidFill>
                  <a:srgbClr val="990033"/>
                </a:solidFill>
              </a:rPr>
              <a:t>Fix </a:t>
            </a:r>
          </a:p>
          <a:p>
            <a:pPr lvl="2" eaLnBrk="1" hangingPunct="1"/>
            <a:r>
              <a:rPr lang="en-US" altLang="en-US" sz="2000" b="1" smtClean="0">
                <a:solidFill>
                  <a:srgbClr val="990033"/>
                </a:solidFill>
              </a:rPr>
              <a:t>Retest — reverify</a:t>
            </a:r>
            <a:endParaRPr lang="en-US" altLang="en-US" sz="2000" b="1" smtClean="0">
              <a:solidFill>
                <a:srgbClr val="990033"/>
              </a:solidFill>
            </a:endParaRPr>
          </a:p>
          <a:p>
            <a:pPr lvl="1" eaLnBrk="1" hangingPunct="1"/>
            <a:r>
              <a:rPr lang="en-US" altLang="en-US" sz="2400" b="1" smtClean="0">
                <a:solidFill>
                  <a:srgbClr val="006600"/>
                </a:solidFill>
              </a:rPr>
              <a:t>Stop</a:t>
            </a:r>
            <a:r>
              <a:rPr lang="en-US" altLang="en-US" sz="2400" b="1" smtClean="0"/>
              <a:t> when all test cases produce the expected results.</a:t>
            </a:r>
          </a:p>
        </p:txBody>
      </p:sp>
      <p:sp>
        <p:nvSpPr>
          <p:cNvPr id="6148" name="Text Box 4"/>
          <p:cNvSpPr txBox="1">
            <a:spLocks noChangeArrowheads="1"/>
          </p:cNvSpPr>
          <p:nvPr/>
        </p:nvSpPr>
        <p:spPr bwMode="auto">
          <a:xfrm>
            <a:off x="533400" y="5699125"/>
            <a:ext cx="7581272" cy="40011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eaLnBrk="1" hangingPunct="1">
              <a:spcBef>
                <a:spcPct val="0"/>
              </a:spcBef>
              <a:buFontTx/>
              <a:buNone/>
            </a:pPr>
            <a:r>
              <a:rPr lang="en-US" altLang="en-US" sz="2000" b="1" u="sng" smtClean="0">
                <a:solidFill>
                  <a:srgbClr val="0000CC"/>
                </a:solidFill>
              </a:rPr>
              <a:t>Question:</a:t>
            </a:r>
            <a:r>
              <a:rPr lang="en-US" altLang="en-US" sz="2000" smtClean="0"/>
              <a:t> </a:t>
            </a:r>
            <a:r>
              <a:rPr lang="en-US" altLang="en-US" sz="2000" b="1" smtClean="0">
                <a:solidFill>
                  <a:srgbClr val="CC0000"/>
                </a:solidFill>
              </a:rPr>
              <a:t>How </a:t>
            </a:r>
            <a:r>
              <a:rPr lang="en-US" altLang="en-US" sz="2000" b="1">
                <a:solidFill>
                  <a:srgbClr val="CC0000"/>
                </a:solidFill>
              </a:rPr>
              <a:t>many test cases should we develop </a:t>
            </a:r>
            <a:r>
              <a:rPr lang="en-US" altLang="en-US" sz="2000" b="1" smtClean="0">
                <a:solidFill>
                  <a:srgbClr val="CC0000"/>
                </a:solidFill>
              </a:rPr>
              <a:t>and run?</a:t>
            </a:r>
            <a:endParaRPr lang="en-US" altLang="en-US" sz="2000" b="1">
              <a:solidFill>
                <a:srgbClr val="CC0000"/>
              </a:solidFill>
            </a:endParaRPr>
          </a:p>
        </p:txBody>
      </p:sp>
    </p:spTree>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Rectangle 2"/>
          <p:cNvSpPr>
            <a:spLocks noGrp="1" noChangeArrowheads="1"/>
          </p:cNvSpPr>
          <p:nvPr>
            <p:ph type="title"/>
          </p:nvPr>
        </p:nvSpPr>
        <p:spPr>
          <a:xfrm>
            <a:off x="457200" y="274638"/>
            <a:ext cx="8229600" cy="715962"/>
          </a:xfrm>
        </p:spPr>
        <p:txBody>
          <a:bodyPr/>
          <a:lstStyle/>
          <a:p>
            <a:pPr eaLnBrk="1" hangingPunct="1"/>
            <a:r>
              <a:rPr lang="en-US" altLang="en-US" sz="3200" b="1">
                <a:solidFill>
                  <a:srgbClr val="800000"/>
                </a:solidFill>
              </a:rPr>
              <a:t>Requirements Prioritization</a:t>
            </a:r>
          </a:p>
        </p:txBody>
      </p:sp>
      <p:sp>
        <p:nvSpPr>
          <p:cNvPr id="14339" name="Rectangle 3"/>
          <p:cNvSpPr>
            <a:spLocks noGrp="1" noChangeArrowheads="1"/>
          </p:cNvSpPr>
          <p:nvPr>
            <p:ph type="body" idx="4294967295"/>
          </p:nvPr>
        </p:nvSpPr>
        <p:spPr>
          <a:xfrm>
            <a:off x="381000" y="1524000"/>
            <a:ext cx="8305800" cy="4191000"/>
          </a:xfrm>
        </p:spPr>
        <p:txBody>
          <a:bodyPr/>
          <a:lstStyle/>
          <a:p>
            <a:pPr eaLnBrk="1" hangingPunct="1"/>
            <a:r>
              <a:rPr lang="en-US" altLang="en-US" sz="2800" b="1"/>
              <a:t>Most of the time we have </a:t>
            </a:r>
            <a:r>
              <a:rPr lang="en-US" altLang="en-US" sz="2800" b="1">
                <a:solidFill>
                  <a:srgbClr val="FF3300"/>
                </a:solidFill>
              </a:rPr>
              <a:t>some limitations in </a:t>
            </a:r>
            <a:r>
              <a:rPr lang="en-US" altLang="en-US" sz="2800" b="1"/>
              <a:t>developing software:</a:t>
            </a:r>
          </a:p>
          <a:p>
            <a:pPr eaLnBrk="1" hangingPunct="1">
              <a:buFontTx/>
              <a:buNone/>
            </a:pPr>
            <a:endParaRPr lang="en-US" altLang="en-US" sz="1000" b="1"/>
          </a:p>
          <a:p>
            <a:pPr lvl="1" eaLnBrk="1" hangingPunct="1"/>
            <a:r>
              <a:rPr lang="en-US" altLang="en-US" sz="2400" b="1">
                <a:solidFill>
                  <a:srgbClr val="FF0000"/>
                </a:solidFill>
              </a:rPr>
              <a:t>Time</a:t>
            </a:r>
          </a:p>
          <a:p>
            <a:pPr lvl="1" eaLnBrk="1" hangingPunct="1"/>
            <a:r>
              <a:rPr lang="en-US" altLang="en-US" sz="2400" b="1">
                <a:solidFill>
                  <a:srgbClr val="FF0000"/>
                </a:solidFill>
              </a:rPr>
              <a:t>Resources</a:t>
            </a:r>
          </a:p>
          <a:p>
            <a:pPr lvl="1" eaLnBrk="1" hangingPunct="1"/>
            <a:r>
              <a:rPr lang="en-US" altLang="en-US" sz="2400" b="1">
                <a:solidFill>
                  <a:srgbClr val="FF0000"/>
                </a:solidFill>
              </a:rPr>
              <a:t>Technical capabilities (existing)</a:t>
            </a:r>
          </a:p>
          <a:p>
            <a:pPr lvl="1" eaLnBrk="1" hangingPunct="1">
              <a:buFontTx/>
              <a:buNone/>
            </a:pPr>
            <a:endParaRPr lang="en-US" altLang="en-US" sz="2400" b="1"/>
          </a:p>
          <a:p>
            <a:pPr eaLnBrk="1" hangingPunct="1"/>
            <a:r>
              <a:rPr lang="en-US" altLang="en-US" sz="2800" b="1"/>
              <a:t>We need to </a:t>
            </a:r>
            <a:r>
              <a:rPr lang="en-US" altLang="en-US" sz="2800" b="1" u="sng">
                <a:solidFill>
                  <a:srgbClr val="0000CC"/>
                </a:solidFill>
              </a:rPr>
              <a:t>prioritize</a:t>
            </a:r>
            <a:r>
              <a:rPr lang="en-US" altLang="en-US" sz="2800" b="1">
                <a:solidFill>
                  <a:srgbClr val="0000CC"/>
                </a:solidFill>
              </a:rPr>
              <a:t> </a:t>
            </a:r>
            <a:r>
              <a:rPr lang="en-US" altLang="en-US" sz="2800" b="1"/>
              <a:t>the requirements to satisfy these limitations.</a:t>
            </a:r>
          </a:p>
        </p:txBody>
      </p:sp>
    </p:spTree>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Rectangle 2"/>
          <p:cNvSpPr>
            <a:spLocks noGrp="1" noChangeArrowheads="1"/>
          </p:cNvSpPr>
          <p:nvPr>
            <p:ph type="title"/>
          </p:nvPr>
        </p:nvSpPr>
        <p:spPr>
          <a:xfrm>
            <a:off x="457200" y="228600"/>
            <a:ext cx="8229600" cy="944562"/>
          </a:xfrm>
        </p:spPr>
        <p:txBody>
          <a:bodyPr/>
          <a:lstStyle/>
          <a:p>
            <a:pPr eaLnBrk="1" hangingPunct="1"/>
            <a:r>
              <a:rPr lang="en-US" altLang="en-US" sz="3200" b="1"/>
              <a:t>Requirements </a:t>
            </a:r>
            <a:r>
              <a:rPr lang="en-US" altLang="en-US" sz="3200" b="1" u="sng">
                <a:solidFill>
                  <a:srgbClr val="993300"/>
                </a:solidFill>
              </a:rPr>
              <a:t>Priorities</a:t>
            </a:r>
          </a:p>
        </p:txBody>
      </p:sp>
      <p:sp>
        <p:nvSpPr>
          <p:cNvPr id="15363" name="Rectangle 3"/>
          <p:cNvSpPr>
            <a:spLocks noGrp="1" noChangeArrowheads="1"/>
          </p:cNvSpPr>
          <p:nvPr>
            <p:ph type="body" idx="4294967295"/>
          </p:nvPr>
        </p:nvSpPr>
        <p:spPr>
          <a:xfrm>
            <a:off x="457200" y="1295400"/>
            <a:ext cx="8458200" cy="5029200"/>
          </a:xfrm>
        </p:spPr>
        <p:txBody>
          <a:bodyPr/>
          <a:lstStyle/>
          <a:p>
            <a:pPr eaLnBrk="1" hangingPunct="1">
              <a:lnSpc>
                <a:spcPct val="90000"/>
              </a:lnSpc>
            </a:pPr>
            <a:r>
              <a:rPr lang="en-US" altLang="en-US" sz="2800" b="1"/>
              <a:t>Some </a:t>
            </a:r>
            <a:r>
              <a:rPr lang="en-US" altLang="en-US" sz="2800" b="1">
                <a:solidFill>
                  <a:srgbClr val="993300"/>
                </a:solidFill>
              </a:rPr>
              <a:t>criteria for prioritization</a:t>
            </a:r>
            <a:r>
              <a:rPr lang="en-US" altLang="en-US" sz="2800" b="1"/>
              <a:t>:</a:t>
            </a:r>
          </a:p>
          <a:p>
            <a:pPr eaLnBrk="1" hangingPunct="1">
              <a:lnSpc>
                <a:spcPct val="90000"/>
              </a:lnSpc>
              <a:buFontTx/>
              <a:buNone/>
            </a:pPr>
            <a:endParaRPr lang="en-US" altLang="en-US" sz="1000" b="1"/>
          </a:p>
          <a:p>
            <a:pPr lvl="1" eaLnBrk="1" hangingPunct="1">
              <a:lnSpc>
                <a:spcPct val="90000"/>
              </a:lnSpc>
            </a:pPr>
            <a:r>
              <a:rPr lang="en-US" altLang="en-US" sz="2400" b="1">
                <a:solidFill>
                  <a:srgbClr val="006600"/>
                </a:solidFill>
              </a:rPr>
              <a:t>Current</a:t>
            </a:r>
            <a:r>
              <a:rPr lang="en-US" altLang="en-US" sz="2400" b="1"/>
              <a:t> </a:t>
            </a:r>
            <a:r>
              <a:rPr lang="en-US" altLang="en-US" sz="2400" b="1">
                <a:solidFill>
                  <a:srgbClr val="006600"/>
                </a:solidFill>
              </a:rPr>
              <a:t>user/customer</a:t>
            </a:r>
            <a:r>
              <a:rPr lang="en-US" altLang="en-US" sz="2400" b="1"/>
              <a:t> </a:t>
            </a:r>
            <a:r>
              <a:rPr lang="en-US" altLang="en-US" sz="2400" b="1" u="sng"/>
              <a:t>demands</a:t>
            </a:r>
            <a:r>
              <a:rPr lang="en-US" altLang="en-US" sz="2400" b="1"/>
              <a:t> or </a:t>
            </a:r>
            <a:r>
              <a:rPr lang="en-US" altLang="en-US" sz="2400" b="1" u="sng"/>
              <a:t>needs</a:t>
            </a:r>
          </a:p>
          <a:p>
            <a:pPr lvl="1" eaLnBrk="1" hangingPunct="1">
              <a:lnSpc>
                <a:spcPct val="90000"/>
              </a:lnSpc>
            </a:pPr>
            <a:r>
              <a:rPr lang="en-US" altLang="en-US" sz="2400" b="1">
                <a:solidFill>
                  <a:srgbClr val="006600"/>
                </a:solidFill>
              </a:rPr>
              <a:t>Competition</a:t>
            </a:r>
            <a:r>
              <a:rPr lang="en-US" altLang="en-US" sz="2400" b="1"/>
              <a:t> and current </a:t>
            </a:r>
            <a:r>
              <a:rPr lang="en-US" altLang="en-US" sz="2400" b="1" u="sng"/>
              <a:t>market condition</a:t>
            </a:r>
          </a:p>
          <a:p>
            <a:pPr lvl="1" eaLnBrk="1" hangingPunct="1">
              <a:lnSpc>
                <a:spcPct val="90000"/>
              </a:lnSpc>
            </a:pPr>
            <a:r>
              <a:rPr lang="en-US" altLang="en-US" sz="2400" b="1"/>
              <a:t>Anticipated </a:t>
            </a:r>
            <a:r>
              <a:rPr lang="en-US" altLang="en-US" sz="2400" b="1">
                <a:solidFill>
                  <a:srgbClr val="006600"/>
                </a:solidFill>
              </a:rPr>
              <a:t>future</a:t>
            </a:r>
            <a:r>
              <a:rPr lang="en-US" altLang="en-US" sz="2400" b="1"/>
              <a:t> and </a:t>
            </a:r>
            <a:r>
              <a:rPr lang="en-US" altLang="en-US" sz="2400" b="1">
                <a:solidFill>
                  <a:srgbClr val="006600"/>
                </a:solidFill>
              </a:rPr>
              <a:t>new customer</a:t>
            </a:r>
            <a:r>
              <a:rPr lang="en-US" altLang="en-US" sz="2400" b="1"/>
              <a:t> </a:t>
            </a:r>
            <a:r>
              <a:rPr lang="en-US" altLang="en-US" sz="2400" b="1" u="sng"/>
              <a:t>needs</a:t>
            </a:r>
          </a:p>
          <a:p>
            <a:pPr lvl="1" eaLnBrk="1" hangingPunct="1">
              <a:lnSpc>
                <a:spcPct val="90000"/>
              </a:lnSpc>
            </a:pPr>
            <a:r>
              <a:rPr lang="en-US" altLang="en-US" sz="2400" b="1">
                <a:solidFill>
                  <a:srgbClr val="006600"/>
                </a:solidFill>
              </a:rPr>
              <a:t>Sales</a:t>
            </a:r>
            <a:r>
              <a:rPr lang="en-US" altLang="en-US" sz="2400" b="1"/>
              <a:t> </a:t>
            </a:r>
            <a:r>
              <a:rPr lang="en-US" altLang="en-US" sz="2400" b="1" u="sng"/>
              <a:t>advantages</a:t>
            </a:r>
          </a:p>
          <a:p>
            <a:pPr lvl="1" eaLnBrk="1" hangingPunct="1">
              <a:lnSpc>
                <a:spcPct val="90000"/>
              </a:lnSpc>
            </a:pPr>
            <a:r>
              <a:rPr lang="en-US" altLang="en-US" sz="2400" b="1">
                <a:solidFill>
                  <a:srgbClr val="006600"/>
                </a:solidFill>
              </a:rPr>
              <a:t>Existing critical problems</a:t>
            </a:r>
            <a:r>
              <a:rPr lang="en-US" altLang="en-US" sz="2400" b="1"/>
              <a:t> in current product </a:t>
            </a:r>
          </a:p>
          <a:p>
            <a:pPr eaLnBrk="1" hangingPunct="1">
              <a:lnSpc>
                <a:spcPct val="90000"/>
              </a:lnSpc>
            </a:pPr>
            <a:endParaRPr lang="en-US" altLang="en-US" sz="2800" b="1"/>
          </a:p>
          <a:p>
            <a:pPr eaLnBrk="1" hangingPunct="1">
              <a:lnSpc>
                <a:spcPct val="90000"/>
              </a:lnSpc>
            </a:pPr>
            <a:r>
              <a:rPr lang="en-US" altLang="en-US" sz="2800" b="1"/>
              <a:t>These are often </a:t>
            </a:r>
            <a:r>
              <a:rPr lang="en-US" altLang="en-US" sz="2800" b="1">
                <a:solidFill>
                  <a:srgbClr val="0000CC"/>
                </a:solidFill>
              </a:rPr>
              <a:t>subjective</a:t>
            </a:r>
            <a:r>
              <a:rPr lang="en-US" altLang="en-US" sz="2800" b="1"/>
              <a:t> and requirements should be prioritized with the help of many of the stakeholders (</a:t>
            </a:r>
            <a:r>
              <a:rPr lang="en-US" altLang="en-US" sz="2800" b="1">
                <a:solidFill>
                  <a:srgbClr val="0000CC"/>
                </a:solidFill>
              </a:rPr>
              <a:t>different </a:t>
            </a:r>
            <a:r>
              <a:rPr lang="en-US" altLang="en-US" sz="2800" b="1">
                <a:solidFill>
                  <a:srgbClr val="006600"/>
                </a:solidFill>
              </a:rPr>
              <a:t>viewpoints</a:t>
            </a:r>
            <a:r>
              <a:rPr lang="en-US" altLang="en-US" sz="2800" b="1"/>
              <a:t>).</a:t>
            </a:r>
          </a:p>
          <a:p>
            <a:pPr lvl="1" eaLnBrk="1" hangingPunct="1">
              <a:lnSpc>
                <a:spcPct val="90000"/>
              </a:lnSpc>
            </a:pPr>
            <a:endParaRPr lang="en-US" altLang="en-US" sz="2400" b="1"/>
          </a:p>
          <a:p>
            <a:pPr eaLnBrk="1" hangingPunct="1">
              <a:lnSpc>
                <a:spcPct val="90000"/>
              </a:lnSpc>
            </a:pPr>
            <a:endParaRPr lang="en-US" altLang="en-US" sz="2800"/>
          </a:p>
        </p:txBody>
      </p:sp>
    </p:spTree>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Rectangle 2"/>
          <p:cNvSpPr>
            <a:spLocks noGrp="1" noChangeArrowheads="1"/>
          </p:cNvSpPr>
          <p:nvPr>
            <p:ph type="title"/>
          </p:nvPr>
        </p:nvSpPr>
        <p:spPr>
          <a:xfrm>
            <a:off x="88900" y="152400"/>
            <a:ext cx="8915400" cy="685800"/>
          </a:xfrm>
        </p:spPr>
        <p:txBody>
          <a:bodyPr/>
          <a:lstStyle/>
          <a:p>
            <a:pPr eaLnBrk="1" hangingPunct="1"/>
            <a:r>
              <a:rPr lang="en-US" altLang="en-US" sz="2800" b="1"/>
              <a:t>A Simple Requirements Prioritization List “Sample”</a:t>
            </a:r>
          </a:p>
        </p:txBody>
      </p:sp>
      <p:sp>
        <p:nvSpPr>
          <p:cNvPr id="16412" name="Text Box 28"/>
          <p:cNvSpPr txBox="1">
            <a:spLocks noChangeArrowheads="1"/>
          </p:cNvSpPr>
          <p:nvPr/>
        </p:nvSpPr>
        <p:spPr bwMode="auto">
          <a:xfrm>
            <a:off x="2895600" y="5410200"/>
            <a:ext cx="5638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1600" i="1">
                <a:solidFill>
                  <a:srgbClr val="800000"/>
                </a:solidFill>
              </a:rPr>
              <a:t>* Priority may be  1, 2, 3, or 4, with 1 being the highest.</a:t>
            </a:r>
          </a:p>
        </p:txBody>
      </p:sp>
      <p:pic>
        <p:nvPicPr>
          <p:cNvPr id="7170" name="Picture 2" descr="\\10.1.1.17\productions\ART\ART PROCESS\PPT Projects\Tsui_PPT_163567\JPEG and EPS\Chapter 6\9781284132786_CH06_FIGF05.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262" y="1676400"/>
            <a:ext cx="8796338" cy="27860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Rectangle 2"/>
          <p:cNvSpPr>
            <a:spLocks noGrp="1" noChangeArrowheads="1"/>
          </p:cNvSpPr>
          <p:nvPr>
            <p:ph type="title"/>
          </p:nvPr>
        </p:nvSpPr>
        <p:spPr>
          <a:xfrm>
            <a:off x="0" y="274638"/>
            <a:ext cx="9067800" cy="715962"/>
          </a:xfrm>
        </p:spPr>
        <p:txBody>
          <a:bodyPr/>
          <a:lstStyle/>
          <a:p>
            <a:pPr eaLnBrk="1" hangingPunct="1"/>
            <a:r>
              <a:rPr lang="en-US" altLang="en-US" sz="3200" b="1"/>
              <a:t>Requirements </a:t>
            </a:r>
            <a:r>
              <a:rPr lang="en-US" altLang="en-US" sz="3200" b="1" u="sng"/>
              <a:t>Comparison and Prioritization</a:t>
            </a:r>
          </a:p>
        </p:txBody>
      </p:sp>
      <p:sp>
        <p:nvSpPr>
          <p:cNvPr id="17411" name="Rectangle 3"/>
          <p:cNvSpPr>
            <a:spLocks noGrp="1" noChangeArrowheads="1"/>
          </p:cNvSpPr>
          <p:nvPr>
            <p:ph type="body" idx="4294967295"/>
          </p:nvPr>
        </p:nvSpPr>
        <p:spPr>
          <a:xfrm>
            <a:off x="457200" y="1295400"/>
            <a:ext cx="8305800" cy="4419600"/>
          </a:xfrm>
        </p:spPr>
        <p:txBody>
          <a:bodyPr/>
          <a:lstStyle/>
          <a:p>
            <a:pPr eaLnBrk="1" hangingPunct="1">
              <a:lnSpc>
                <a:spcPct val="90000"/>
              </a:lnSpc>
            </a:pPr>
            <a:r>
              <a:rPr lang="en-US" altLang="en-US" sz="2400" b="1">
                <a:solidFill>
                  <a:srgbClr val="0000CC"/>
                </a:solidFill>
              </a:rPr>
              <a:t>Requirements prioritization</a:t>
            </a:r>
            <a:r>
              <a:rPr lang="en-US" altLang="en-US" sz="2400" b="1"/>
              <a:t> is an </a:t>
            </a:r>
            <a:r>
              <a:rPr lang="en-US" altLang="en-US" sz="2400" b="1" i="1">
                <a:solidFill>
                  <a:srgbClr val="0000CC"/>
                </a:solidFill>
              </a:rPr>
              <a:t>activity of comparing requirements and placing them in some order relative to each other.</a:t>
            </a:r>
          </a:p>
          <a:p>
            <a:pPr lvl="1" eaLnBrk="1" hangingPunct="1">
              <a:lnSpc>
                <a:spcPct val="90000"/>
              </a:lnSpc>
            </a:pPr>
            <a:endParaRPr lang="en-US" altLang="en-US" sz="1000" b="1" i="1">
              <a:solidFill>
                <a:srgbClr val="0000CC"/>
              </a:solidFill>
            </a:endParaRPr>
          </a:p>
          <a:p>
            <a:pPr marL="684213" lvl="1" eaLnBrk="1" hangingPunct="1">
              <a:lnSpc>
                <a:spcPct val="90000"/>
              </a:lnSpc>
            </a:pPr>
            <a:r>
              <a:rPr lang="en-US" altLang="en-US" sz="2000" b="1"/>
              <a:t>Is it always performed with just </a:t>
            </a:r>
            <a:r>
              <a:rPr lang="en-US" altLang="en-US" sz="2000" b="1" u="sng"/>
              <a:t>experience</a:t>
            </a:r>
            <a:r>
              <a:rPr lang="en-US" altLang="en-US" sz="2000" b="1"/>
              <a:t> and </a:t>
            </a:r>
            <a:r>
              <a:rPr lang="en-US" altLang="en-US" sz="2000" b="1" u="sng"/>
              <a:t>gut feel</a:t>
            </a:r>
            <a:r>
              <a:rPr lang="en-US" altLang="en-US" sz="2000" b="1"/>
              <a:t>? </a:t>
            </a:r>
            <a:r>
              <a:rPr lang="en-US" altLang="en-US" sz="2000" b="1" u="sng"/>
              <a:t> </a:t>
            </a:r>
          </a:p>
          <a:p>
            <a:pPr marL="398463" lvl="1" indent="0" algn="ctr" eaLnBrk="1" hangingPunct="1">
              <a:lnSpc>
                <a:spcPct val="90000"/>
              </a:lnSpc>
              <a:buNone/>
            </a:pPr>
            <a:br>
              <a:rPr lang="en-US" altLang="en-US" sz="500" b="1" u="sng"/>
            </a:br>
            <a:r>
              <a:rPr lang="en-US" altLang="en-US" sz="2000" b="1"/>
              <a:t>and/or</a:t>
            </a:r>
          </a:p>
          <a:p>
            <a:pPr marL="398463" lvl="1" indent="0" eaLnBrk="1" hangingPunct="1">
              <a:lnSpc>
                <a:spcPct val="90000"/>
              </a:lnSpc>
              <a:buNone/>
            </a:pPr>
            <a:endParaRPr lang="en-US" altLang="en-US" sz="500" b="1"/>
          </a:p>
          <a:p>
            <a:pPr marL="684213" lvl="1" eaLnBrk="1" hangingPunct="1">
              <a:lnSpc>
                <a:spcPct val="90000"/>
              </a:lnSpc>
            </a:pPr>
            <a:r>
              <a:rPr lang="en-US" altLang="en-US" sz="2000" b="1"/>
              <a:t>Done with a </a:t>
            </a:r>
            <a:r>
              <a:rPr lang="en-US" altLang="en-US" sz="2000" b="1" u="sng"/>
              <a:t>little more rigor</a:t>
            </a:r>
            <a:r>
              <a:rPr lang="en-US" altLang="en-US" sz="2000" b="1"/>
              <a:t>?</a:t>
            </a:r>
          </a:p>
          <a:p>
            <a:pPr lvl="1" eaLnBrk="1" hangingPunct="1">
              <a:lnSpc>
                <a:spcPct val="90000"/>
              </a:lnSpc>
              <a:buFontTx/>
              <a:buNone/>
            </a:pPr>
            <a:endParaRPr lang="en-US" altLang="en-US" sz="1000" b="1"/>
          </a:p>
          <a:p>
            <a:pPr marL="917575" lvl="2" eaLnBrk="1" hangingPunct="1">
              <a:lnSpc>
                <a:spcPct val="90000"/>
              </a:lnSpc>
            </a:pPr>
            <a:r>
              <a:rPr lang="en-US" altLang="en-US" sz="1800" b="1" u="sng"/>
              <a:t>Sort by priority groups</a:t>
            </a:r>
            <a:r>
              <a:rPr lang="en-US" altLang="en-US" sz="1800" b="1"/>
              <a:t> (e.g., previous 2 charts) where the priority groups are based on </a:t>
            </a:r>
            <a:r>
              <a:rPr lang="en-US" altLang="en-US" sz="1800" b="1">
                <a:solidFill>
                  <a:srgbClr val="006600"/>
                </a:solidFill>
              </a:rPr>
              <a:t>some prioritization criteria list</a:t>
            </a:r>
            <a:r>
              <a:rPr lang="en-US" altLang="en-US" sz="1800" b="1"/>
              <a:t> (e.g., current user needs has the highest priority). </a:t>
            </a:r>
          </a:p>
          <a:p>
            <a:pPr marL="917575" lvl="2" eaLnBrk="1" hangingPunct="1">
              <a:lnSpc>
                <a:spcPct val="90000"/>
              </a:lnSpc>
              <a:buFontTx/>
              <a:buNone/>
            </a:pPr>
            <a:endParaRPr lang="en-US" altLang="en-US" sz="800" b="1"/>
          </a:p>
          <a:p>
            <a:pPr marL="917575" lvl="2" eaLnBrk="1" hangingPunct="1">
              <a:lnSpc>
                <a:spcPct val="90000"/>
              </a:lnSpc>
            </a:pPr>
            <a:r>
              <a:rPr lang="en-US" altLang="en-US" sz="1800" b="1" u="sng">
                <a:solidFill>
                  <a:srgbClr val="006600"/>
                </a:solidFill>
              </a:rPr>
              <a:t>Pair-wise comparison</a:t>
            </a:r>
            <a:r>
              <a:rPr lang="en-US" altLang="en-US" sz="1800" b="1"/>
              <a:t>: normalize and compute relative value using the Analytical Hierarchical Process (AHP) – see pages 159–161 of textbook </a:t>
            </a:r>
            <a:r>
              <a:rPr lang="en-US" altLang="en-US" sz="1800" b="1">
                <a:solidFill>
                  <a:srgbClr val="0000CC"/>
                </a:solidFill>
              </a:rPr>
              <a:t>(you are responsible for reading this).</a:t>
            </a:r>
          </a:p>
        </p:txBody>
      </p:sp>
    </p:spTree>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Rectangle 4"/>
          <p:cNvSpPr>
            <a:spLocks noGrp="1" noChangeArrowheads="1"/>
          </p:cNvSpPr>
          <p:nvPr>
            <p:ph type="title"/>
          </p:nvPr>
        </p:nvSpPr>
        <p:spPr>
          <a:xfrm>
            <a:off x="76200" y="228600"/>
            <a:ext cx="8915400" cy="914400"/>
          </a:xfrm>
        </p:spPr>
        <p:txBody>
          <a:bodyPr/>
          <a:lstStyle/>
          <a:p>
            <a:pPr eaLnBrk="1" hangingPunct="1"/>
            <a:r>
              <a:rPr lang="en-US" altLang="en-US" sz="3000" b="1">
                <a:solidFill>
                  <a:srgbClr val="0000CC"/>
                </a:solidFill>
              </a:rPr>
              <a:t>Analytical Hierarchical Process (AHP)</a:t>
            </a:r>
            <a:r>
              <a:rPr lang="en-US" altLang="en-US" sz="3000" b="1"/>
              <a:t> </a:t>
            </a:r>
            <a:r>
              <a:rPr lang="en-US" altLang="en-US" sz="3000" b="1" u="sng"/>
              <a:t>Example</a:t>
            </a:r>
          </a:p>
        </p:txBody>
      </p:sp>
      <p:graphicFrame>
        <p:nvGraphicFramePr>
          <p:cNvPr id="34885" name="Group 69"/>
          <p:cNvGraphicFramePr>
            <a:graphicFrameLocks noGrp="1"/>
          </p:cNvGraphicFramePr>
          <p:nvPr>
            <p:ph sz="half" idx="1"/>
          </p:nvPr>
        </p:nvGraphicFramePr>
        <p:xfrm>
          <a:off x="457200" y="1371600"/>
          <a:ext cx="4038600" cy="2073276"/>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518319">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1</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2</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3</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319">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1</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1</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2</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3</a:t>
                      </a:r>
                      <a:endParaRPr kumimoji="0" lang="en-US" sz="2400" b="0" i="0" u="none" strike="noStrike" cap="none" normalizeH="0" baseline="0">
                        <a:ln>
                          <a:noFill/>
                        </a:ln>
                        <a:solidFill>
                          <a:schemeClr val="tx1"/>
                        </a:solidFill>
                        <a:effectLst/>
                        <a:latin typeface="Arial" pitchFamily="34" charset="0"/>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319">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2</a:t>
                      </a:r>
                      <a:endParaRPr kumimoji="0" lang="en-US" sz="2800" b="0" i="0" u="none" strike="noStrike" cap="none" normalizeH="0" baseline="0">
                        <a:ln>
                          <a:noFill/>
                        </a:ln>
                        <a:solidFill>
                          <a:schemeClr val="tx1"/>
                        </a:solidFill>
                        <a:effectLst/>
                        <a:latin typeface="Arial" pitchFamily="34" charset="0"/>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1/2</a:t>
                      </a:r>
                      <a:endParaRPr kumimoji="0" lang="en-US" sz="2400" b="0" i="0" u="none" strike="noStrike" cap="none" normalizeH="0" baseline="0">
                        <a:ln>
                          <a:noFill/>
                        </a:ln>
                        <a:solidFill>
                          <a:schemeClr val="tx1"/>
                        </a:solidFill>
                        <a:effectLst/>
                        <a:latin typeface="Arial"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1" i="1" u="none" strike="noStrike" cap="none" normalizeH="0" baseline="0">
                          <a:ln>
                            <a:noFill/>
                          </a:ln>
                          <a:solidFill>
                            <a:schemeClr val="tx1"/>
                          </a:solidFill>
                          <a:effectLst/>
                          <a:latin typeface="Arial" pitchFamily="34" charset="0"/>
                        </a:rPr>
                        <a:t> 1</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2</a:t>
                      </a:r>
                      <a:endParaRPr kumimoji="0" lang="en-US" sz="2800" b="0" i="0" u="none" strike="noStrike" cap="none" normalizeH="0" baseline="0">
                        <a:ln>
                          <a:noFill/>
                        </a:ln>
                        <a:solidFill>
                          <a:schemeClr val="tx1"/>
                        </a:solidFill>
                        <a:effectLst/>
                        <a:latin typeface="Arial" pitchFamily="34" charset="0"/>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319">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3</a:t>
                      </a:r>
                      <a:endParaRPr kumimoji="0" lang="en-US" sz="2800" b="0" i="0" u="none" strike="noStrike" cap="none" normalizeH="0" baseline="0">
                        <a:ln>
                          <a:noFill/>
                        </a:ln>
                        <a:solidFill>
                          <a:schemeClr val="tx1"/>
                        </a:solidFill>
                        <a:effectLst/>
                        <a:latin typeface="Arial" pitchFamily="34" charset="0"/>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1/3</a:t>
                      </a:r>
                      <a:endParaRPr kumimoji="0" lang="en-US" sz="2800" b="0" i="0" u="none" strike="noStrike" cap="none" normalizeH="0" baseline="0">
                        <a:ln>
                          <a:noFill/>
                        </a:ln>
                        <a:solidFill>
                          <a:schemeClr val="tx1"/>
                        </a:solidFill>
                        <a:effectLst/>
                        <a:latin typeface="Arial"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1/2</a:t>
                      </a:r>
                      <a:endParaRPr kumimoji="0" lang="en-US" sz="2800" b="0" i="0" u="none" strike="noStrike" cap="none" normalizeH="0" baseline="0">
                        <a:ln>
                          <a:noFill/>
                        </a:ln>
                        <a:solidFill>
                          <a:schemeClr val="tx1"/>
                        </a:solidFill>
                        <a:effectLst/>
                        <a:latin typeface="Arial" pitchFamily="34" charset="0"/>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1</a:t>
                      </a:r>
                      <a:endParaRPr kumimoji="0" lang="en-US" sz="2800" b="0" i="0" u="none" strike="noStrike" cap="none" normalizeH="0" baseline="0">
                        <a:ln>
                          <a:noFill/>
                        </a:ln>
                        <a:solidFill>
                          <a:schemeClr val="tx1"/>
                        </a:solidFill>
                        <a:effectLst/>
                        <a:latin typeface="Arial" pitchFamily="34" charset="0"/>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4857" name="Group 41"/>
          <p:cNvGraphicFramePr>
            <a:graphicFrameLocks noGrp="1"/>
          </p:cNvGraphicFramePr>
          <p:nvPr>
            <p:ph sz="half" idx="2"/>
          </p:nvPr>
        </p:nvGraphicFramePr>
        <p:xfrm>
          <a:off x="495300" y="3962400"/>
          <a:ext cx="4038600" cy="2286000"/>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571500">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1500">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.5</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1500">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2</a:t>
                      </a:r>
                      <a:endParaRPr kumimoji="0" lang="en-US" sz="28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.27</a:t>
                      </a:r>
                      <a:endParaRPr kumimoji="0" lang="en-US" sz="24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1" i="1" u="none" strike="noStrike" cap="none" normalizeH="0" baseline="0">
                          <a:ln>
                            <a:noFill/>
                          </a:ln>
                          <a:solidFill>
                            <a:schemeClr val="tx1"/>
                          </a:solidFill>
                          <a:effectLst/>
                          <a:latin typeface="Arial" pitchFamily="34" charset="0"/>
                        </a:rPr>
                        <a:t> .29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 .33</a:t>
                      </a: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1500">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a:ln>
                            <a:noFill/>
                          </a:ln>
                          <a:solidFill>
                            <a:schemeClr val="tx1"/>
                          </a:solidFill>
                          <a:effectLst/>
                          <a:latin typeface="Arial" pitchFamily="34" charset="0"/>
                        </a:rPr>
                        <a:t>Req 3</a:t>
                      </a:r>
                      <a:endParaRPr kumimoji="0" lang="en-US" sz="28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 .18</a:t>
                      </a: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2400" b="1" i="1" u="none" strike="noStrike" cap="none" normalizeH="0" baseline="0">
                          <a:ln>
                            <a:noFill/>
                          </a:ln>
                          <a:solidFill>
                            <a:schemeClr val="tx1"/>
                          </a:solidFill>
                          <a:effectLst/>
                          <a:latin typeface="Arial" pitchFamily="34" charset="0"/>
                        </a:rPr>
                        <a:t>.17</a:t>
                      </a: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489" name="Text Box 70"/>
          <p:cNvSpPr txBox="1">
            <a:spLocks noChangeArrowheads="1"/>
          </p:cNvSpPr>
          <p:nvPr/>
        </p:nvSpPr>
        <p:spPr bwMode="auto">
          <a:xfrm>
            <a:off x="1600200" y="3429000"/>
            <a:ext cx="77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400">
                <a:solidFill>
                  <a:srgbClr val="800000"/>
                </a:solidFill>
              </a:rPr>
              <a:t>1.83</a:t>
            </a:r>
          </a:p>
        </p:txBody>
      </p:sp>
      <p:sp>
        <p:nvSpPr>
          <p:cNvPr id="18490" name="Text Box 71"/>
          <p:cNvSpPr txBox="1">
            <a:spLocks noChangeArrowheads="1"/>
          </p:cNvSpPr>
          <p:nvPr/>
        </p:nvSpPr>
        <p:spPr bwMode="auto">
          <a:xfrm>
            <a:off x="2514600" y="3429000"/>
            <a:ext cx="60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400">
                <a:solidFill>
                  <a:srgbClr val="800000"/>
                </a:solidFill>
              </a:rPr>
              <a:t>3.5</a:t>
            </a:r>
          </a:p>
        </p:txBody>
      </p:sp>
      <p:sp>
        <p:nvSpPr>
          <p:cNvPr id="18491" name="Text Box 72"/>
          <p:cNvSpPr txBox="1">
            <a:spLocks noChangeArrowheads="1"/>
          </p:cNvSpPr>
          <p:nvPr/>
        </p:nvSpPr>
        <p:spPr bwMode="auto">
          <a:xfrm>
            <a:off x="3505200" y="3429000"/>
            <a:ext cx="60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400">
                <a:solidFill>
                  <a:srgbClr val="800000"/>
                </a:solidFill>
              </a:rPr>
              <a:t>6.0</a:t>
            </a:r>
          </a:p>
        </p:txBody>
      </p:sp>
      <p:sp>
        <p:nvSpPr>
          <p:cNvPr id="18492" name="Text Box 73"/>
          <p:cNvSpPr txBox="1">
            <a:spLocks noChangeArrowheads="1"/>
          </p:cNvSpPr>
          <p:nvPr/>
        </p:nvSpPr>
        <p:spPr bwMode="auto">
          <a:xfrm>
            <a:off x="4572000" y="5748338"/>
            <a:ext cx="69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400">
                <a:solidFill>
                  <a:srgbClr val="800000"/>
                </a:solidFill>
              </a:rPr>
              <a:t> .49</a:t>
            </a:r>
          </a:p>
        </p:txBody>
      </p:sp>
      <p:sp>
        <p:nvSpPr>
          <p:cNvPr id="18493" name="Text Box 74"/>
          <p:cNvSpPr txBox="1">
            <a:spLocks noChangeArrowheads="1"/>
          </p:cNvSpPr>
          <p:nvPr/>
        </p:nvSpPr>
        <p:spPr bwMode="auto">
          <a:xfrm>
            <a:off x="4572000" y="5181600"/>
            <a:ext cx="69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400">
                <a:solidFill>
                  <a:srgbClr val="800000"/>
                </a:solidFill>
              </a:rPr>
              <a:t> .89</a:t>
            </a:r>
          </a:p>
        </p:txBody>
      </p:sp>
      <p:sp>
        <p:nvSpPr>
          <p:cNvPr id="18494" name="Text Box 75"/>
          <p:cNvSpPr txBox="1">
            <a:spLocks noChangeArrowheads="1"/>
          </p:cNvSpPr>
          <p:nvPr/>
        </p:nvSpPr>
        <p:spPr bwMode="auto">
          <a:xfrm>
            <a:off x="4572000" y="4572000"/>
            <a:ext cx="77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400">
                <a:solidFill>
                  <a:srgbClr val="800000"/>
                </a:solidFill>
              </a:rPr>
              <a:t>1.62</a:t>
            </a:r>
          </a:p>
        </p:txBody>
      </p:sp>
      <p:sp>
        <p:nvSpPr>
          <p:cNvPr id="18495" name="Text Box 76"/>
          <p:cNvSpPr txBox="1">
            <a:spLocks noChangeArrowheads="1"/>
          </p:cNvSpPr>
          <p:nvPr/>
        </p:nvSpPr>
        <p:spPr bwMode="auto">
          <a:xfrm>
            <a:off x="5646738" y="2819400"/>
            <a:ext cx="3497262" cy="16160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000" i="1" u="sng">
                <a:solidFill>
                  <a:srgbClr val="0000CC"/>
                </a:solidFill>
              </a:rPr>
              <a:t>Requirements Prioritization</a:t>
            </a:r>
          </a:p>
          <a:p>
            <a:pPr eaLnBrk="1" hangingPunct="1"/>
            <a:endParaRPr lang="en-US" altLang="en-US" sz="2000"/>
          </a:p>
          <a:p>
            <a:pPr eaLnBrk="1" hangingPunct="1"/>
            <a:r>
              <a:rPr lang="en-US" altLang="en-US" sz="2000"/>
              <a:t>Req 1 = 1.62 / 3 =  54%</a:t>
            </a:r>
          </a:p>
          <a:p>
            <a:pPr eaLnBrk="1" hangingPunct="1"/>
            <a:r>
              <a:rPr lang="en-US" altLang="en-US" sz="2000"/>
              <a:t>Req 2 =   .89 / 3 =  30%</a:t>
            </a:r>
          </a:p>
          <a:p>
            <a:pPr eaLnBrk="1" hangingPunct="1"/>
            <a:r>
              <a:rPr lang="en-US" altLang="en-US" sz="2000"/>
              <a:t>Req 3 =   .49 / 3 =  16%</a:t>
            </a:r>
          </a:p>
        </p:txBody>
      </p:sp>
      <p:sp>
        <p:nvSpPr>
          <p:cNvPr id="18496" name="Line 77"/>
          <p:cNvSpPr>
            <a:spLocks noChangeShapeType="1"/>
          </p:cNvSpPr>
          <p:nvPr/>
        </p:nvSpPr>
        <p:spPr bwMode="auto">
          <a:xfrm flipH="1">
            <a:off x="990600" y="3581400"/>
            <a:ext cx="0" cy="266700"/>
          </a:xfrm>
          <a:prstGeom prst="line">
            <a:avLst/>
          </a:prstGeom>
          <a:noFill/>
          <a:ln w="508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2800" b="1" kern="1200">
                <a:solidFill>
                  <a:schemeClr val="tx1"/>
                </a:solidFill>
                <a:latin typeface="Arial" pitchFamily="34" charset="0"/>
                <a:ea typeface="+mn-ea"/>
                <a:cs typeface="+mn-cs"/>
              </a:defRPr>
            </a:lvl1pPr>
            <a:lvl2pPr marL="457200" algn="l" rtl="0" fontAlgn="base">
              <a:spcBef>
                <a:spcPct val="0"/>
              </a:spcBef>
              <a:spcAft>
                <a:spcPct val="0"/>
              </a:spcAft>
              <a:defRPr sz="2800" b="1" kern="1200">
                <a:solidFill>
                  <a:schemeClr val="tx1"/>
                </a:solidFill>
                <a:latin typeface="Arial" pitchFamily="34" charset="0"/>
                <a:ea typeface="+mn-ea"/>
                <a:cs typeface="+mn-cs"/>
              </a:defRPr>
            </a:lvl2pPr>
            <a:lvl3pPr marL="914400" algn="l" rtl="0" fontAlgn="base">
              <a:spcBef>
                <a:spcPct val="0"/>
              </a:spcBef>
              <a:spcAft>
                <a:spcPct val="0"/>
              </a:spcAft>
              <a:defRPr sz="2800" b="1" kern="1200">
                <a:solidFill>
                  <a:schemeClr val="tx1"/>
                </a:solidFill>
                <a:latin typeface="Arial" pitchFamily="34" charset="0"/>
                <a:ea typeface="+mn-ea"/>
                <a:cs typeface="+mn-cs"/>
              </a:defRPr>
            </a:lvl3pPr>
            <a:lvl4pPr marL="1371600" algn="l" rtl="0" fontAlgn="base">
              <a:spcBef>
                <a:spcPct val="0"/>
              </a:spcBef>
              <a:spcAft>
                <a:spcPct val="0"/>
              </a:spcAft>
              <a:defRPr sz="2800" b="1" kern="1200">
                <a:solidFill>
                  <a:schemeClr val="tx1"/>
                </a:solidFill>
                <a:latin typeface="Arial" pitchFamily="34" charset="0"/>
                <a:ea typeface="+mn-ea"/>
                <a:cs typeface="+mn-cs"/>
              </a:defRPr>
            </a:lvl4pPr>
            <a:lvl5pPr marL="1828800" algn="l" rtl="0" fontAlgn="base">
              <a:spcBef>
                <a:spcPct val="0"/>
              </a:spcBef>
              <a:spcAft>
                <a:spcPct val="0"/>
              </a:spcAft>
              <a:defRPr sz="2800" b="1" kern="1200">
                <a:solidFill>
                  <a:schemeClr val="tx1"/>
                </a:solidFill>
                <a:latin typeface="Arial" pitchFamily="34" charset="0"/>
                <a:ea typeface="+mn-ea"/>
                <a:cs typeface="+mn-cs"/>
              </a:defRPr>
            </a:lvl5pPr>
            <a:lvl6pPr marL="2286000" algn="l" defTabSz="914400" rtl="0" eaLnBrk="1" latinLnBrk="0" hangingPunct="1">
              <a:defRPr sz="2800" b="1" kern="1200">
                <a:solidFill>
                  <a:schemeClr val="tx1"/>
                </a:solidFill>
                <a:latin typeface="Arial" pitchFamily="34" charset="0"/>
                <a:ea typeface="+mn-ea"/>
                <a:cs typeface="+mn-cs"/>
              </a:defRPr>
            </a:lvl6pPr>
            <a:lvl7pPr marL="2743200" algn="l" defTabSz="914400" rtl="0" eaLnBrk="1" latinLnBrk="0" hangingPunct="1">
              <a:defRPr sz="2800" b="1" kern="1200">
                <a:solidFill>
                  <a:schemeClr val="tx1"/>
                </a:solidFill>
                <a:latin typeface="Arial" pitchFamily="34" charset="0"/>
                <a:ea typeface="+mn-ea"/>
                <a:cs typeface="+mn-cs"/>
              </a:defRPr>
            </a:lvl7pPr>
            <a:lvl8pPr marL="3200400" algn="l" defTabSz="914400" rtl="0" eaLnBrk="1" latinLnBrk="0" hangingPunct="1">
              <a:defRPr sz="2800" b="1" kern="1200">
                <a:solidFill>
                  <a:schemeClr val="tx1"/>
                </a:solidFill>
                <a:latin typeface="Arial" pitchFamily="34" charset="0"/>
                <a:ea typeface="+mn-ea"/>
                <a:cs typeface="+mn-cs"/>
              </a:defRPr>
            </a:lvl8pPr>
            <a:lvl9pPr marL="3657600" algn="l" defTabSz="914400" rtl="0" eaLnBrk="1" latinLnBrk="0" hangingPunct="1">
              <a:defRPr sz="2800" b="1" kern="1200">
                <a:solidFill>
                  <a:schemeClr val="tx1"/>
                </a:solidFill>
                <a:latin typeface="Arial" pitchFamily="34" charset="0"/>
                <a:ea typeface="+mn-ea"/>
                <a:cs typeface="+mn-cs"/>
              </a:defRPr>
            </a:lvl9pPr>
          </a:lstStyle>
          <a:p>
            <a:endParaRPr lang="en-US"/>
          </a:p>
        </p:txBody>
      </p:sp>
      <p:sp>
        <p:nvSpPr>
          <p:cNvPr id="18497" name="Line 78"/>
          <p:cNvSpPr>
            <a:spLocks noChangeShapeType="1"/>
          </p:cNvSpPr>
          <p:nvPr/>
        </p:nvSpPr>
        <p:spPr bwMode="auto">
          <a:xfrm flipV="1">
            <a:off x="5410200" y="4572000"/>
            <a:ext cx="685800" cy="838200"/>
          </a:xfrm>
          <a:prstGeom prst="line">
            <a:avLst/>
          </a:prstGeom>
          <a:noFill/>
          <a:ln w="508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2800" b="1" kern="1200">
                <a:solidFill>
                  <a:schemeClr val="tx1"/>
                </a:solidFill>
                <a:latin typeface="Arial" pitchFamily="34" charset="0"/>
                <a:ea typeface="+mn-ea"/>
                <a:cs typeface="+mn-cs"/>
              </a:defRPr>
            </a:lvl1pPr>
            <a:lvl2pPr marL="457200" algn="l" rtl="0" fontAlgn="base">
              <a:spcBef>
                <a:spcPct val="0"/>
              </a:spcBef>
              <a:spcAft>
                <a:spcPct val="0"/>
              </a:spcAft>
              <a:defRPr sz="2800" b="1" kern="1200">
                <a:solidFill>
                  <a:schemeClr val="tx1"/>
                </a:solidFill>
                <a:latin typeface="Arial" pitchFamily="34" charset="0"/>
                <a:ea typeface="+mn-ea"/>
                <a:cs typeface="+mn-cs"/>
              </a:defRPr>
            </a:lvl2pPr>
            <a:lvl3pPr marL="914400" algn="l" rtl="0" fontAlgn="base">
              <a:spcBef>
                <a:spcPct val="0"/>
              </a:spcBef>
              <a:spcAft>
                <a:spcPct val="0"/>
              </a:spcAft>
              <a:defRPr sz="2800" b="1" kern="1200">
                <a:solidFill>
                  <a:schemeClr val="tx1"/>
                </a:solidFill>
                <a:latin typeface="Arial" pitchFamily="34" charset="0"/>
                <a:ea typeface="+mn-ea"/>
                <a:cs typeface="+mn-cs"/>
              </a:defRPr>
            </a:lvl3pPr>
            <a:lvl4pPr marL="1371600" algn="l" rtl="0" fontAlgn="base">
              <a:spcBef>
                <a:spcPct val="0"/>
              </a:spcBef>
              <a:spcAft>
                <a:spcPct val="0"/>
              </a:spcAft>
              <a:defRPr sz="2800" b="1" kern="1200">
                <a:solidFill>
                  <a:schemeClr val="tx1"/>
                </a:solidFill>
                <a:latin typeface="Arial" pitchFamily="34" charset="0"/>
                <a:ea typeface="+mn-ea"/>
                <a:cs typeface="+mn-cs"/>
              </a:defRPr>
            </a:lvl4pPr>
            <a:lvl5pPr marL="1828800" algn="l" rtl="0" fontAlgn="base">
              <a:spcBef>
                <a:spcPct val="0"/>
              </a:spcBef>
              <a:spcAft>
                <a:spcPct val="0"/>
              </a:spcAft>
              <a:defRPr sz="2800" b="1" kern="1200">
                <a:solidFill>
                  <a:schemeClr val="tx1"/>
                </a:solidFill>
                <a:latin typeface="Arial" pitchFamily="34" charset="0"/>
                <a:ea typeface="+mn-ea"/>
                <a:cs typeface="+mn-cs"/>
              </a:defRPr>
            </a:lvl5pPr>
            <a:lvl6pPr marL="2286000" algn="l" defTabSz="914400" rtl="0" eaLnBrk="1" latinLnBrk="0" hangingPunct="1">
              <a:defRPr sz="2800" b="1" kern="1200">
                <a:solidFill>
                  <a:schemeClr val="tx1"/>
                </a:solidFill>
                <a:latin typeface="Arial" pitchFamily="34" charset="0"/>
                <a:ea typeface="+mn-ea"/>
                <a:cs typeface="+mn-cs"/>
              </a:defRPr>
            </a:lvl6pPr>
            <a:lvl7pPr marL="2743200" algn="l" defTabSz="914400" rtl="0" eaLnBrk="1" latinLnBrk="0" hangingPunct="1">
              <a:defRPr sz="2800" b="1" kern="1200">
                <a:solidFill>
                  <a:schemeClr val="tx1"/>
                </a:solidFill>
                <a:latin typeface="Arial" pitchFamily="34" charset="0"/>
                <a:ea typeface="+mn-ea"/>
                <a:cs typeface="+mn-cs"/>
              </a:defRPr>
            </a:lvl7pPr>
            <a:lvl8pPr marL="3200400" algn="l" defTabSz="914400" rtl="0" eaLnBrk="1" latinLnBrk="0" hangingPunct="1">
              <a:defRPr sz="2800" b="1" kern="1200">
                <a:solidFill>
                  <a:schemeClr val="tx1"/>
                </a:solidFill>
                <a:latin typeface="Arial" pitchFamily="34" charset="0"/>
                <a:ea typeface="+mn-ea"/>
                <a:cs typeface="+mn-cs"/>
              </a:defRPr>
            </a:lvl8pPr>
            <a:lvl9pPr marL="3657600" algn="l" defTabSz="914400" rtl="0" eaLnBrk="1" latinLnBrk="0" hangingPunct="1">
              <a:defRPr sz="2800" b="1" kern="1200">
                <a:solidFill>
                  <a:schemeClr val="tx1"/>
                </a:solidFill>
                <a:latin typeface="Arial" pitchFamily="34" charset="0"/>
                <a:ea typeface="+mn-ea"/>
                <a:cs typeface="+mn-cs"/>
              </a:defRPr>
            </a:lvl9pPr>
          </a:lstStyle>
          <a:p>
            <a:endParaRPr lang="en-US"/>
          </a:p>
        </p:txBody>
      </p:sp>
    </p:spTree>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Rectangle 2"/>
          <p:cNvSpPr>
            <a:spLocks noGrp="1" noChangeArrowheads="1"/>
          </p:cNvSpPr>
          <p:nvPr>
            <p:ph type="title"/>
          </p:nvPr>
        </p:nvSpPr>
        <p:spPr>
          <a:xfrm>
            <a:off x="152400" y="274638"/>
            <a:ext cx="8839200" cy="792162"/>
          </a:xfrm>
        </p:spPr>
        <p:txBody>
          <a:bodyPr/>
          <a:lstStyle/>
          <a:p>
            <a:pPr eaLnBrk="1" hangingPunct="1"/>
            <a:r>
              <a:rPr lang="en-US" altLang="en-US" sz="3200" b="1">
                <a:solidFill>
                  <a:srgbClr val="800000"/>
                </a:solidFill>
              </a:rPr>
              <a:t>Requirements </a:t>
            </a:r>
            <a:r>
              <a:rPr lang="en-US" altLang="en-US" sz="3200" b="1" u="sng">
                <a:solidFill>
                  <a:srgbClr val="800000"/>
                </a:solidFill>
              </a:rPr>
              <a:t>Definition/Prototyping/Review</a:t>
            </a:r>
          </a:p>
        </p:txBody>
      </p:sp>
      <p:sp>
        <p:nvSpPr>
          <p:cNvPr id="19459" name="Rectangle 3"/>
          <p:cNvSpPr>
            <a:spLocks noGrp="1" noChangeArrowheads="1"/>
          </p:cNvSpPr>
          <p:nvPr>
            <p:ph type="body" idx="4294967295"/>
          </p:nvPr>
        </p:nvSpPr>
        <p:spPr>
          <a:xfrm>
            <a:off x="457200" y="1493837"/>
            <a:ext cx="8229600" cy="4525963"/>
          </a:xfrm>
        </p:spPr>
        <p:txBody>
          <a:bodyPr/>
          <a:lstStyle/>
          <a:p>
            <a:pPr eaLnBrk="1" hangingPunct="1"/>
            <a:r>
              <a:rPr lang="en-US" altLang="en-US" sz="2800" b="1"/>
              <a:t>Once the requirements are solicited, analyzed, and prioritized, more details may/must be spelled out. Three major activities that may be intertwined must be performed:</a:t>
            </a:r>
          </a:p>
          <a:p>
            <a:pPr eaLnBrk="1" hangingPunct="1">
              <a:buFontTx/>
              <a:buNone/>
            </a:pPr>
            <a:endParaRPr lang="en-US" altLang="en-US" sz="1200" b="1"/>
          </a:p>
          <a:p>
            <a:pPr lvl="1" eaLnBrk="1" hangingPunct="1"/>
            <a:r>
              <a:rPr lang="en-US" altLang="en-US" sz="2400" b="1">
                <a:solidFill>
                  <a:srgbClr val="0000CC"/>
                </a:solidFill>
              </a:rPr>
              <a:t>Requirements definition</a:t>
            </a:r>
          </a:p>
          <a:p>
            <a:pPr lvl="1" eaLnBrk="1" hangingPunct="1"/>
            <a:r>
              <a:rPr lang="en-US" altLang="en-US" sz="2400" b="1">
                <a:solidFill>
                  <a:srgbClr val="0000CC"/>
                </a:solidFill>
              </a:rPr>
              <a:t>Requirements prototyping</a:t>
            </a:r>
          </a:p>
          <a:p>
            <a:pPr lvl="1" eaLnBrk="1" hangingPunct="1"/>
            <a:r>
              <a:rPr lang="en-US" altLang="en-US" sz="2400" b="1">
                <a:solidFill>
                  <a:srgbClr val="0000CC"/>
                </a:solidFill>
              </a:rPr>
              <a:t>Requirements reviewing</a:t>
            </a:r>
          </a:p>
        </p:txBody>
      </p:sp>
    </p:spTree>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Rectangle 2"/>
          <p:cNvSpPr>
            <a:spLocks noGrp="1" noChangeArrowheads="1"/>
          </p:cNvSpPr>
          <p:nvPr>
            <p:ph type="title"/>
          </p:nvPr>
        </p:nvSpPr>
        <p:spPr>
          <a:xfrm>
            <a:off x="457200" y="0"/>
            <a:ext cx="8229600" cy="1143000"/>
          </a:xfrm>
        </p:spPr>
        <p:txBody>
          <a:bodyPr/>
          <a:lstStyle/>
          <a:p>
            <a:pPr eaLnBrk="1" hangingPunct="1"/>
            <a:r>
              <a:rPr lang="en-US" altLang="en-US" sz="3200" b="1">
                <a:solidFill>
                  <a:srgbClr val="800000"/>
                </a:solidFill>
              </a:rPr>
              <a:t>Requirements Definitions/Documentation</a:t>
            </a:r>
          </a:p>
        </p:txBody>
      </p:sp>
      <p:sp>
        <p:nvSpPr>
          <p:cNvPr id="20483" name="Rectangle 3"/>
          <p:cNvSpPr>
            <a:spLocks noGrp="1" noChangeArrowheads="1"/>
          </p:cNvSpPr>
          <p:nvPr>
            <p:ph type="body" idx="4294967295"/>
          </p:nvPr>
        </p:nvSpPr>
        <p:spPr>
          <a:xfrm>
            <a:off x="381000" y="1219200"/>
            <a:ext cx="8458200" cy="4830763"/>
          </a:xfrm>
        </p:spPr>
        <p:txBody>
          <a:bodyPr/>
          <a:lstStyle/>
          <a:p>
            <a:pPr marL="344488" indent="-344488" eaLnBrk="1" hangingPunct="1">
              <a:lnSpc>
                <a:spcPct val="90000"/>
              </a:lnSpc>
            </a:pPr>
            <a:r>
              <a:rPr lang="en-US" altLang="en-US" sz="2400" b="1"/>
              <a:t>Requirements definitions may be written in different forms:</a:t>
            </a:r>
          </a:p>
          <a:p>
            <a:pPr marL="609600" indent="-609600" eaLnBrk="1" hangingPunct="1">
              <a:lnSpc>
                <a:spcPct val="90000"/>
              </a:lnSpc>
            </a:pPr>
            <a:endParaRPr lang="en-US" altLang="en-US" sz="1000" b="1"/>
          </a:p>
          <a:p>
            <a:pPr marL="795338" lvl="1" indent="-338138" eaLnBrk="1" hangingPunct="1">
              <a:lnSpc>
                <a:spcPct val="90000"/>
              </a:lnSpc>
              <a:buFontTx/>
              <a:buAutoNum type="arabicPeriod"/>
            </a:pPr>
            <a:r>
              <a:rPr lang="en-US" altLang="en-US" sz="2000" b="1">
                <a:solidFill>
                  <a:srgbClr val="0000CC"/>
                </a:solidFill>
              </a:rPr>
              <a:t>Simple </a:t>
            </a:r>
            <a:r>
              <a:rPr lang="en-US" altLang="en-US" sz="2000" b="1">
                <a:solidFill>
                  <a:srgbClr val="800000"/>
                </a:solidFill>
              </a:rPr>
              <a:t>input/process/output</a:t>
            </a:r>
            <a:r>
              <a:rPr lang="en-US" altLang="en-US" sz="2000" b="1">
                <a:solidFill>
                  <a:srgbClr val="0000CC"/>
                </a:solidFill>
              </a:rPr>
              <a:t> (I-P-U) descriptions in English</a:t>
            </a:r>
          </a:p>
          <a:p>
            <a:pPr marL="795338" lvl="1" indent="-338138" eaLnBrk="1" hangingPunct="1">
              <a:lnSpc>
                <a:spcPct val="90000"/>
              </a:lnSpc>
              <a:buFontTx/>
              <a:buAutoNum type="arabicPeriod"/>
            </a:pPr>
            <a:r>
              <a:rPr lang="en-US" altLang="en-US" sz="2000" b="1">
                <a:solidFill>
                  <a:srgbClr val="800000"/>
                </a:solidFill>
              </a:rPr>
              <a:t>Dataflow</a:t>
            </a:r>
            <a:r>
              <a:rPr lang="en-US" altLang="en-US" sz="2000" b="1">
                <a:solidFill>
                  <a:srgbClr val="0000CC"/>
                </a:solidFill>
              </a:rPr>
              <a:t> diagrams (DFD)</a:t>
            </a:r>
          </a:p>
          <a:p>
            <a:pPr marL="795338" lvl="1" indent="-338138" eaLnBrk="1" hangingPunct="1">
              <a:lnSpc>
                <a:spcPct val="90000"/>
              </a:lnSpc>
              <a:buFontTx/>
              <a:buAutoNum type="arabicPeriod"/>
            </a:pPr>
            <a:r>
              <a:rPr lang="en-US" altLang="en-US" sz="2000" b="1">
                <a:solidFill>
                  <a:srgbClr val="800000"/>
                </a:solidFill>
              </a:rPr>
              <a:t>Entity relations </a:t>
            </a:r>
            <a:r>
              <a:rPr lang="en-US" altLang="en-US" sz="2000" b="1">
                <a:solidFill>
                  <a:srgbClr val="0000CC"/>
                </a:solidFill>
              </a:rPr>
              <a:t>diagram (ERD)</a:t>
            </a:r>
          </a:p>
          <a:p>
            <a:pPr marL="795338" lvl="1" indent="-338138" eaLnBrk="1" hangingPunct="1">
              <a:lnSpc>
                <a:spcPct val="90000"/>
              </a:lnSpc>
              <a:buFontTx/>
              <a:buAutoNum type="arabicPeriod"/>
            </a:pPr>
            <a:r>
              <a:rPr lang="en-US" altLang="en-US" sz="2000" b="1">
                <a:solidFill>
                  <a:srgbClr val="800000"/>
                </a:solidFill>
              </a:rPr>
              <a:t>Use case </a:t>
            </a:r>
            <a:r>
              <a:rPr lang="en-US" altLang="en-US" sz="2000" b="1">
                <a:solidFill>
                  <a:srgbClr val="0000CC"/>
                </a:solidFill>
              </a:rPr>
              <a:t>diagram from Unified Modeling Language (UML)</a:t>
            </a:r>
          </a:p>
          <a:p>
            <a:pPr marL="990600" lvl="1" indent="-533400" eaLnBrk="1" hangingPunct="1">
              <a:lnSpc>
                <a:spcPct val="90000"/>
              </a:lnSpc>
            </a:pPr>
            <a:endParaRPr lang="en-US" altLang="en-US" sz="1200" b="1"/>
          </a:p>
          <a:p>
            <a:pPr marL="463550" indent="-463550" eaLnBrk="1" hangingPunct="1">
              <a:lnSpc>
                <a:spcPct val="90000"/>
              </a:lnSpc>
            </a:pPr>
            <a:r>
              <a:rPr lang="en-US" altLang="en-US" sz="2400" b="1"/>
              <a:t>Once the requirements are defined in detail using </a:t>
            </a:r>
            <a:br>
              <a:rPr lang="en-US" altLang="en-US" sz="2400" b="1"/>
            </a:br>
            <a:r>
              <a:rPr lang="en-US" altLang="en-US" sz="2400" b="1"/>
              <a:t>any of the above forms, they still need to be </a:t>
            </a:r>
            <a:br>
              <a:rPr lang="en-US" altLang="en-US" sz="2400" b="1"/>
            </a:br>
            <a:r>
              <a:rPr lang="en-US" altLang="en-US" sz="2400" b="1" i="1" u="sng">
                <a:solidFill>
                  <a:srgbClr val="800000"/>
                </a:solidFill>
              </a:rPr>
              <a:t>reviewed</a:t>
            </a:r>
            <a:r>
              <a:rPr lang="en-US" altLang="en-US" sz="2400" b="1">
                <a:solidFill>
                  <a:srgbClr val="800000"/>
                </a:solidFill>
              </a:rPr>
              <a:t> (see Chapter 10 of your textbook) </a:t>
            </a:r>
            <a:r>
              <a:rPr lang="en-US" altLang="en-US" sz="2400" b="1"/>
              <a:t>by the users/customers and other stakeholders.</a:t>
            </a:r>
          </a:p>
          <a:p>
            <a:pPr marL="990600" lvl="1" indent="-533400" eaLnBrk="1" hangingPunct="1">
              <a:lnSpc>
                <a:spcPct val="90000"/>
              </a:lnSpc>
            </a:pPr>
            <a:endParaRPr lang="en-US" altLang="en-US" sz="2000" b="1"/>
          </a:p>
        </p:txBody>
      </p:sp>
      <p:sp>
        <p:nvSpPr>
          <p:cNvPr id="20484" name="Text Box 4"/>
          <p:cNvSpPr txBox="1">
            <a:spLocks noChangeArrowheads="1"/>
          </p:cNvSpPr>
          <p:nvPr/>
        </p:nvSpPr>
        <p:spPr bwMode="auto">
          <a:xfrm>
            <a:off x="0" y="5194300"/>
            <a:ext cx="1133475" cy="8255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1600"/>
              <a:t>Formal </a:t>
            </a:r>
          </a:p>
          <a:p>
            <a:pPr eaLnBrk="1" hangingPunct="1"/>
            <a:r>
              <a:rPr lang="en-US" altLang="en-US" sz="1600"/>
              <a:t>review </a:t>
            </a:r>
          </a:p>
          <a:p>
            <a:pPr eaLnBrk="1" hangingPunct="1"/>
            <a:r>
              <a:rPr lang="en-US" altLang="en-US" sz="1600"/>
              <a:t>by others</a:t>
            </a:r>
          </a:p>
        </p:txBody>
      </p:sp>
      <p:sp>
        <p:nvSpPr>
          <p:cNvPr id="20485" name="Line 5"/>
          <p:cNvSpPr>
            <a:spLocks noChangeShapeType="1"/>
          </p:cNvSpPr>
          <p:nvPr/>
        </p:nvSpPr>
        <p:spPr bwMode="auto">
          <a:xfrm flipV="1">
            <a:off x="457200" y="4648200"/>
            <a:ext cx="457200" cy="533400"/>
          </a:xfrm>
          <a:prstGeom prst="line">
            <a:avLst/>
          </a:prstGeom>
          <a:noFill/>
          <a:ln w="349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2800" b="1" kern="1200">
                <a:solidFill>
                  <a:schemeClr val="tx1"/>
                </a:solidFill>
                <a:latin typeface="Arial" pitchFamily="34" charset="0"/>
                <a:ea typeface="+mn-ea"/>
                <a:cs typeface="+mn-cs"/>
              </a:defRPr>
            </a:lvl1pPr>
            <a:lvl2pPr marL="457200" algn="l" rtl="0" fontAlgn="base">
              <a:spcBef>
                <a:spcPct val="0"/>
              </a:spcBef>
              <a:spcAft>
                <a:spcPct val="0"/>
              </a:spcAft>
              <a:defRPr sz="2800" b="1" kern="1200">
                <a:solidFill>
                  <a:schemeClr val="tx1"/>
                </a:solidFill>
                <a:latin typeface="Arial" pitchFamily="34" charset="0"/>
                <a:ea typeface="+mn-ea"/>
                <a:cs typeface="+mn-cs"/>
              </a:defRPr>
            </a:lvl2pPr>
            <a:lvl3pPr marL="914400" algn="l" rtl="0" fontAlgn="base">
              <a:spcBef>
                <a:spcPct val="0"/>
              </a:spcBef>
              <a:spcAft>
                <a:spcPct val="0"/>
              </a:spcAft>
              <a:defRPr sz="2800" b="1" kern="1200">
                <a:solidFill>
                  <a:schemeClr val="tx1"/>
                </a:solidFill>
                <a:latin typeface="Arial" pitchFamily="34" charset="0"/>
                <a:ea typeface="+mn-ea"/>
                <a:cs typeface="+mn-cs"/>
              </a:defRPr>
            </a:lvl3pPr>
            <a:lvl4pPr marL="1371600" algn="l" rtl="0" fontAlgn="base">
              <a:spcBef>
                <a:spcPct val="0"/>
              </a:spcBef>
              <a:spcAft>
                <a:spcPct val="0"/>
              </a:spcAft>
              <a:defRPr sz="2800" b="1" kern="1200">
                <a:solidFill>
                  <a:schemeClr val="tx1"/>
                </a:solidFill>
                <a:latin typeface="Arial" pitchFamily="34" charset="0"/>
                <a:ea typeface="+mn-ea"/>
                <a:cs typeface="+mn-cs"/>
              </a:defRPr>
            </a:lvl4pPr>
            <a:lvl5pPr marL="1828800" algn="l" rtl="0" fontAlgn="base">
              <a:spcBef>
                <a:spcPct val="0"/>
              </a:spcBef>
              <a:spcAft>
                <a:spcPct val="0"/>
              </a:spcAft>
              <a:defRPr sz="2800" b="1" kern="1200">
                <a:solidFill>
                  <a:schemeClr val="tx1"/>
                </a:solidFill>
                <a:latin typeface="Arial" pitchFamily="34" charset="0"/>
                <a:ea typeface="+mn-ea"/>
                <a:cs typeface="+mn-cs"/>
              </a:defRPr>
            </a:lvl5pPr>
            <a:lvl6pPr marL="2286000" algn="l" defTabSz="914400" rtl="0" eaLnBrk="1" latinLnBrk="0" hangingPunct="1">
              <a:defRPr sz="2800" b="1" kern="1200">
                <a:solidFill>
                  <a:schemeClr val="tx1"/>
                </a:solidFill>
                <a:latin typeface="Arial" pitchFamily="34" charset="0"/>
                <a:ea typeface="+mn-ea"/>
                <a:cs typeface="+mn-cs"/>
              </a:defRPr>
            </a:lvl6pPr>
            <a:lvl7pPr marL="2743200" algn="l" defTabSz="914400" rtl="0" eaLnBrk="1" latinLnBrk="0" hangingPunct="1">
              <a:defRPr sz="2800" b="1" kern="1200">
                <a:solidFill>
                  <a:schemeClr val="tx1"/>
                </a:solidFill>
                <a:latin typeface="Arial" pitchFamily="34" charset="0"/>
                <a:ea typeface="+mn-ea"/>
                <a:cs typeface="+mn-cs"/>
              </a:defRPr>
            </a:lvl7pPr>
            <a:lvl8pPr marL="3200400" algn="l" defTabSz="914400" rtl="0" eaLnBrk="1" latinLnBrk="0" hangingPunct="1">
              <a:defRPr sz="2800" b="1" kern="1200">
                <a:solidFill>
                  <a:schemeClr val="tx1"/>
                </a:solidFill>
                <a:latin typeface="Arial" pitchFamily="34" charset="0"/>
                <a:ea typeface="+mn-ea"/>
                <a:cs typeface="+mn-cs"/>
              </a:defRPr>
            </a:lvl8pPr>
            <a:lvl9pPr marL="3657600" algn="l" defTabSz="914400" rtl="0" eaLnBrk="1" latinLnBrk="0" hangingPunct="1">
              <a:defRPr sz="2800" b="1" kern="1200">
                <a:solidFill>
                  <a:schemeClr val="tx1"/>
                </a:solidFill>
                <a:latin typeface="Arial" pitchFamily="34" charset="0"/>
                <a:ea typeface="+mn-ea"/>
                <a:cs typeface="+mn-cs"/>
              </a:defRPr>
            </a:lvl9pPr>
          </a:lstStyle>
          <a:p>
            <a:endParaRPr lang="en-US"/>
          </a:p>
        </p:txBody>
      </p:sp>
    </p:spTree>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152400" y="228600"/>
            <a:ext cx="8915400" cy="944563"/>
          </a:xfrm>
        </p:spPr>
        <p:txBody>
          <a:bodyPr/>
          <a:lstStyle/>
          <a:p>
            <a:pPr eaLnBrk="1" hangingPunct="1"/>
            <a:r>
              <a:rPr lang="en-US" altLang="en-US" sz="3200" b="1"/>
              <a:t>Requirements Definition Using </a:t>
            </a:r>
            <a:r>
              <a:rPr lang="en-US" altLang="en-US" sz="3200" b="1">
                <a:solidFill>
                  <a:srgbClr val="0000CC"/>
                </a:solidFill>
              </a:rPr>
              <a:t>English and </a:t>
            </a:r>
            <a:br>
              <a:rPr lang="en-US" altLang="en-US" sz="3200" b="1">
                <a:solidFill>
                  <a:srgbClr val="0000CC"/>
                </a:solidFill>
              </a:rPr>
            </a:br>
            <a:r>
              <a:rPr lang="en-US" altLang="en-US" sz="3200" b="1">
                <a:solidFill>
                  <a:srgbClr val="0000CC"/>
                </a:solidFill>
              </a:rPr>
              <a:t>Input-Process-Output </a:t>
            </a:r>
            <a:r>
              <a:rPr lang="en-US" altLang="en-US" sz="3200" b="1"/>
              <a:t>Diagram Form</a:t>
            </a:r>
          </a:p>
        </p:txBody>
      </p:sp>
      <p:sp>
        <p:nvSpPr>
          <p:cNvPr id="21523" name="TextBox 19"/>
          <p:cNvSpPr txBox="1">
            <a:spLocks noChangeArrowheads="1"/>
          </p:cNvSpPr>
          <p:nvPr/>
        </p:nvSpPr>
        <p:spPr bwMode="auto">
          <a:xfrm>
            <a:off x="1143000" y="5257800"/>
            <a:ext cx="6611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000">
                <a:solidFill>
                  <a:srgbClr val="800000"/>
                </a:solidFill>
              </a:rPr>
              <a:t>English I-P-O: functionality, business, and data flow</a:t>
            </a:r>
          </a:p>
        </p:txBody>
      </p:sp>
      <p:pic>
        <p:nvPicPr>
          <p:cNvPr id="8194" name="Picture 2" descr="\\10.1.1.17\productions\ART\ART PROCESS\PPT Projects\Tsui_PPT_163567\JPEG and EPS\Chapter 6\9781284132786_CH06_FIGF06.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7452" y="2044874"/>
            <a:ext cx="8802688" cy="2498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Rectangle 5"/>
          <p:cNvSpPr>
            <a:spLocks noGrp="1" noChangeArrowheads="1"/>
          </p:cNvSpPr>
          <p:nvPr>
            <p:ph type="title"/>
          </p:nvPr>
        </p:nvSpPr>
        <p:spPr>
          <a:xfrm>
            <a:off x="457200" y="274638"/>
            <a:ext cx="8229600" cy="715962"/>
          </a:xfrm>
          <a:noFill/>
        </p:spPr>
        <p:txBody>
          <a:bodyPr/>
          <a:lstStyle/>
          <a:p>
            <a:pPr eaLnBrk="1" hangingPunct="1"/>
            <a:r>
              <a:rPr lang="en-US" altLang="en-US" sz="3200" b="1">
                <a:solidFill>
                  <a:srgbClr val="800000"/>
                </a:solidFill>
              </a:rPr>
              <a:t>Syntax of Data Flow Diagram (DFD)</a:t>
            </a:r>
          </a:p>
        </p:txBody>
      </p:sp>
      <p:pic>
        <p:nvPicPr>
          <p:cNvPr id="9218" name="Picture 2" descr="\\10.1.1.17\productions\ART\ART PROCESS\PPT Projects\Tsui_PPT_163567\JPEG and EPS\Chapter 6\9781284132786_CH06_FIGF07.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0200" y="1066800"/>
            <a:ext cx="6154314" cy="502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endParaRPr lang="en-US" altLang="en-US"/>
          </a:p>
        </p:txBody>
      </p:sp>
      <p:sp>
        <p:nvSpPr>
          <p:cNvPr id="23555" name="Rectangle 3"/>
          <p:cNvSpPr>
            <a:spLocks noChangeArrowheads="1"/>
          </p:cNvSpPr>
          <p:nvPr/>
        </p:nvSpPr>
        <p:spPr bwMode="auto">
          <a:xfrm>
            <a:off x="312420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endParaRPr lang="en-US" altLang="en-US"/>
          </a:p>
        </p:txBody>
      </p:sp>
      <p:sp>
        <p:nvSpPr>
          <p:cNvPr id="23556" name="Rectangle 4"/>
          <p:cNvSpPr>
            <a:spLocks noGrp="1" noChangeArrowheads="1"/>
          </p:cNvSpPr>
          <p:nvPr>
            <p:ph type="title"/>
          </p:nvPr>
        </p:nvSpPr>
        <p:spPr>
          <a:xfrm>
            <a:off x="685800" y="457200"/>
            <a:ext cx="7772400" cy="609600"/>
          </a:xfrm>
          <a:noFill/>
        </p:spPr>
        <p:txBody>
          <a:bodyPr lIns="90488" tIns="44450" rIns="90488" bIns="44450"/>
          <a:lstStyle/>
          <a:p>
            <a:pPr eaLnBrk="1" hangingPunct="1"/>
            <a:r>
              <a:rPr lang="en-US" altLang="en-US" sz="3200" b="1">
                <a:solidFill>
                  <a:srgbClr val="800000"/>
                </a:solidFill>
              </a:rPr>
              <a:t>Requirements Definition Using</a:t>
            </a:r>
            <a:r>
              <a:rPr lang="en-US" altLang="en-US" sz="3200" b="1"/>
              <a:t> </a:t>
            </a:r>
            <a:r>
              <a:rPr lang="en-US" altLang="en-US" sz="3200" b="1">
                <a:solidFill>
                  <a:srgbClr val="800000"/>
                </a:solidFill>
              </a:rPr>
              <a:t>DFD</a:t>
            </a:r>
          </a:p>
        </p:txBody>
      </p:sp>
      <p:sp>
        <p:nvSpPr>
          <p:cNvPr id="23584" name="TextBox 31"/>
          <p:cNvSpPr txBox="1">
            <a:spLocks noChangeArrowheads="1"/>
          </p:cNvSpPr>
          <p:nvPr/>
        </p:nvSpPr>
        <p:spPr bwMode="auto">
          <a:xfrm>
            <a:off x="1198563" y="1219200"/>
            <a:ext cx="6746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400">
                <a:solidFill>
                  <a:srgbClr val="800000"/>
                </a:solidFill>
              </a:rPr>
              <a:t> Captures functionality, business flow, data.</a:t>
            </a:r>
          </a:p>
        </p:txBody>
      </p:sp>
      <p:pic>
        <p:nvPicPr>
          <p:cNvPr id="1027" name="Picture 3" descr="\\10.1.1.17\productions\ART\ART PROCESS\PPT Projects\Tsui_PPT_163567\JPEG and EPS\Chapter 6\9781284132786_CH06_FIGF08.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9075" y="2049528"/>
            <a:ext cx="8705850" cy="3760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2"/>
          <p:cNvSpPr>
            <a:spLocks noGrp="1" noChangeArrowheads="1"/>
          </p:cNvSpPr>
          <p:nvPr>
            <p:ph type="title"/>
          </p:nvPr>
        </p:nvSpPr>
        <p:spPr>
          <a:xfrm>
            <a:off x="457200" y="228600"/>
            <a:ext cx="8229600" cy="639763"/>
          </a:xfrm>
        </p:spPr>
        <p:txBody>
          <a:bodyPr/>
          <a:lstStyle/>
          <a:p>
            <a:pPr eaLnBrk="1" hangingPunct="1"/>
            <a:r>
              <a:rPr lang="en-US" altLang="en-US" sz="2800" b="1" smtClean="0">
                <a:solidFill>
                  <a:srgbClr val="990033"/>
                </a:solidFill>
              </a:rPr>
              <a:t>What Really Happens?</a:t>
            </a:r>
          </a:p>
        </p:txBody>
      </p:sp>
      <p:sp>
        <p:nvSpPr>
          <p:cNvPr id="7182" name="Text Box 16"/>
          <p:cNvSpPr txBox="1">
            <a:spLocks noChangeArrowheads="1"/>
          </p:cNvSpPr>
          <p:nvPr/>
        </p:nvSpPr>
        <p:spPr bwMode="auto">
          <a:xfrm>
            <a:off x="2590800" y="990600"/>
            <a:ext cx="3232150" cy="3667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eaLnBrk="1" hangingPunct="1">
              <a:spcBef>
                <a:spcPct val="0"/>
              </a:spcBef>
              <a:buFontTx/>
              <a:buNone/>
            </a:pPr>
            <a:r>
              <a:rPr lang="en-US" altLang="en-US" sz="1800" b="1" i="1">
                <a:solidFill>
                  <a:srgbClr val="0000CC"/>
                </a:solidFill>
              </a:rPr>
              <a:t>“Imagined” – Ideal Situation</a:t>
            </a:r>
          </a:p>
        </p:txBody>
      </p:sp>
      <p:sp>
        <p:nvSpPr>
          <p:cNvPr id="7193" name="Text Box 28"/>
          <p:cNvSpPr txBox="1">
            <a:spLocks noChangeArrowheads="1"/>
          </p:cNvSpPr>
          <p:nvPr/>
        </p:nvSpPr>
        <p:spPr bwMode="auto">
          <a:xfrm>
            <a:off x="2682240" y="3168015"/>
            <a:ext cx="2624602" cy="36933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eaLnBrk="1" hangingPunct="1">
              <a:spcBef>
                <a:spcPct val="0"/>
              </a:spcBef>
              <a:buFontTx/>
              <a:buNone/>
            </a:pPr>
            <a:r>
              <a:rPr lang="en-US" altLang="en-US" sz="1800" b="1" i="1">
                <a:solidFill>
                  <a:srgbClr val="800000"/>
                </a:solidFill>
              </a:rPr>
              <a:t>“Actual” </a:t>
            </a:r>
            <a:r>
              <a:rPr lang="en-US" altLang="en-US" sz="1800" b="1" i="1">
                <a:solidFill>
                  <a:srgbClr val="0000CC"/>
                </a:solidFill>
              </a:rPr>
              <a:t>–</a:t>
            </a:r>
            <a:r>
              <a:rPr lang="en-US" altLang="en-US" sz="1800" b="1" i="1" smtClean="0">
                <a:solidFill>
                  <a:srgbClr val="800000"/>
                </a:solidFill>
              </a:rPr>
              <a:t> </a:t>
            </a:r>
            <a:r>
              <a:rPr lang="en-US" altLang="en-US" sz="1800" b="1" i="1">
                <a:solidFill>
                  <a:srgbClr val="800000"/>
                </a:solidFill>
              </a:rPr>
              <a:t>Happening</a:t>
            </a:r>
          </a:p>
        </p:txBody>
      </p:sp>
      <p:sp>
        <p:nvSpPr>
          <p:cNvPr id="7198" name="Line 33"/>
          <p:cNvSpPr>
            <a:spLocks noChangeShapeType="1"/>
          </p:cNvSpPr>
          <p:nvPr/>
        </p:nvSpPr>
        <p:spPr bwMode="auto">
          <a:xfrm>
            <a:off x="0" y="3124200"/>
            <a:ext cx="9144000"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pic>
        <p:nvPicPr>
          <p:cNvPr id="2050" name="Picture 2" descr="\\10.1.1.17\productions\ART\ART PROCESS\PPT Projects\Tsui_PPT_163567\9781284106008_PPTx_CH01_FIG02.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3202" y="1676400"/>
            <a:ext cx="8477596" cy="89729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10.1.1.17\productions\ART\ART PROCESS\PPT Projects\Tsui_PPT_163567\9781284106008_PPTx_CH01_FIG03.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09750" y="3657600"/>
            <a:ext cx="5657850" cy="2713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578" name="Rectangle 2"/>
          <p:cNvSpPr>
            <a:spLocks noGrp="1" noChangeArrowheads="1"/>
          </p:cNvSpPr>
          <p:nvPr>
            <p:ph type="title"/>
          </p:nvPr>
        </p:nvSpPr>
        <p:spPr>
          <a:xfrm>
            <a:off x="381000" y="304800"/>
            <a:ext cx="8229600" cy="792163"/>
          </a:xfrm>
        </p:spPr>
        <p:txBody>
          <a:bodyPr/>
          <a:lstStyle/>
          <a:p>
            <a:pPr eaLnBrk="1" hangingPunct="1"/>
            <a:r>
              <a:rPr lang="en-US" altLang="en-US" sz="2800" b="1">
                <a:solidFill>
                  <a:srgbClr val="800000"/>
                </a:solidFill>
              </a:rPr>
              <a:t>Requirements Definition Using </a:t>
            </a:r>
            <a:br>
              <a:rPr lang="en-US" altLang="en-US" sz="2800" b="1">
                <a:solidFill>
                  <a:srgbClr val="800000"/>
                </a:solidFill>
              </a:rPr>
            </a:br>
            <a:r>
              <a:rPr lang="en-US" altLang="en-US" sz="2800" b="1" u="sng">
                <a:solidFill>
                  <a:srgbClr val="800000"/>
                </a:solidFill>
              </a:rPr>
              <a:t>Entity Relation Diagram</a:t>
            </a:r>
            <a:r>
              <a:rPr lang="en-US" altLang="en-US" sz="2800" b="1">
                <a:solidFill>
                  <a:srgbClr val="800000"/>
                </a:solidFill>
              </a:rPr>
              <a:t> (ERD)</a:t>
            </a:r>
          </a:p>
        </p:txBody>
      </p:sp>
      <p:sp>
        <p:nvSpPr>
          <p:cNvPr id="24594" name="TextBox 17"/>
          <p:cNvSpPr txBox="1">
            <a:spLocks noChangeArrowheads="1"/>
          </p:cNvSpPr>
          <p:nvPr/>
        </p:nvSpPr>
        <p:spPr bwMode="auto">
          <a:xfrm>
            <a:off x="1954213" y="5710238"/>
            <a:ext cx="4886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algn="ctr" eaLnBrk="1" hangingPunct="1"/>
            <a:r>
              <a:rPr lang="en-US" altLang="en-US" sz="2400">
                <a:solidFill>
                  <a:srgbClr val="800000"/>
                </a:solidFill>
              </a:rPr>
              <a:t>Captures relations among data.</a:t>
            </a:r>
          </a:p>
        </p:txBody>
      </p:sp>
      <p:pic>
        <p:nvPicPr>
          <p:cNvPr id="2051" name="Picture 3" descr="\\10.1.1.17\productions\ART\ART PROCESS\PPT Projects\Tsui_PPT_163567\JPEG and EPS\Chapter 6\9781284132786_CH06_FIGF09.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748" y="1676400"/>
            <a:ext cx="8620125" cy="37671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Rectangle 2"/>
          <p:cNvSpPr>
            <a:spLocks noGrp="1" noChangeArrowheads="1"/>
          </p:cNvSpPr>
          <p:nvPr>
            <p:ph type="title"/>
          </p:nvPr>
        </p:nvSpPr>
        <p:spPr>
          <a:xfrm>
            <a:off x="228600" y="304800"/>
            <a:ext cx="8229600" cy="639763"/>
          </a:xfrm>
        </p:spPr>
        <p:txBody>
          <a:bodyPr/>
          <a:lstStyle/>
          <a:p>
            <a:pPr eaLnBrk="1" hangingPunct="1"/>
            <a:r>
              <a:rPr lang="en-US" altLang="en-US" sz="2800" b="1">
                <a:solidFill>
                  <a:srgbClr val="800000"/>
                </a:solidFill>
              </a:rPr>
              <a:t>Requirements Definition Specifying</a:t>
            </a:r>
            <a:br>
              <a:rPr lang="en-US" altLang="en-US" sz="2800" b="1">
                <a:solidFill>
                  <a:srgbClr val="800000"/>
                </a:solidFill>
              </a:rPr>
            </a:br>
            <a:r>
              <a:rPr lang="en-US" altLang="en-US" sz="2800" b="1">
                <a:solidFill>
                  <a:srgbClr val="800000"/>
                </a:solidFill>
              </a:rPr>
              <a:t> </a:t>
            </a:r>
            <a:r>
              <a:rPr lang="en-US" altLang="en-US" sz="2800" b="1" u="sng">
                <a:solidFill>
                  <a:srgbClr val="800000"/>
                </a:solidFill>
              </a:rPr>
              <a:t>Entity and Attributes</a:t>
            </a:r>
          </a:p>
        </p:txBody>
      </p:sp>
      <p:sp>
        <p:nvSpPr>
          <p:cNvPr id="25634" name="Rectangle 33"/>
          <p:cNvSpPr>
            <a:spLocks noChangeArrowheads="1"/>
          </p:cNvSpPr>
          <p:nvPr/>
        </p:nvSpPr>
        <p:spPr bwMode="auto">
          <a:xfrm>
            <a:off x="1600200" y="5486400"/>
            <a:ext cx="609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algn="ctr" eaLnBrk="1" hangingPunct="1"/>
            <a:r>
              <a:rPr lang="en-US" altLang="en-US" sz="2400">
                <a:solidFill>
                  <a:srgbClr val="800000"/>
                </a:solidFill>
              </a:rPr>
              <a:t>Captures relations among data.</a:t>
            </a:r>
          </a:p>
        </p:txBody>
      </p:sp>
      <p:pic>
        <p:nvPicPr>
          <p:cNvPr id="3075" name="Picture 3" descr="\\10.1.1.17\productions\ART\ART PROCESS\PPT Projects\Tsui_PPT_163567\JPEG and EPS\Chapter 6\9781284132786_CH06_FIGF10.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6052" y="1304534"/>
            <a:ext cx="8405813" cy="4133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Rectangle 2"/>
          <p:cNvSpPr>
            <a:spLocks noGrp="1" noChangeArrowheads="1"/>
          </p:cNvSpPr>
          <p:nvPr>
            <p:ph type="title"/>
          </p:nvPr>
        </p:nvSpPr>
        <p:spPr>
          <a:xfrm>
            <a:off x="228600" y="274638"/>
            <a:ext cx="8686800" cy="868362"/>
          </a:xfrm>
        </p:spPr>
        <p:txBody>
          <a:bodyPr/>
          <a:lstStyle/>
          <a:p>
            <a:pPr eaLnBrk="1" hangingPunct="1"/>
            <a:r>
              <a:rPr lang="en-US" altLang="en-US" sz="2800" b="1"/>
              <a:t>Requirements </a:t>
            </a:r>
            <a:r>
              <a:rPr lang="en-US" altLang="en-US" sz="2800" b="1" u="sng">
                <a:solidFill>
                  <a:srgbClr val="800000"/>
                </a:solidFill>
              </a:rPr>
              <a:t>Analysis &amp; Definition Methodology Using UML</a:t>
            </a:r>
          </a:p>
        </p:txBody>
      </p:sp>
      <p:sp>
        <p:nvSpPr>
          <p:cNvPr id="26627" name="Rectangle 3"/>
          <p:cNvSpPr>
            <a:spLocks noGrp="1" noChangeArrowheads="1"/>
          </p:cNvSpPr>
          <p:nvPr>
            <p:ph type="body" idx="4294967295"/>
          </p:nvPr>
        </p:nvSpPr>
        <p:spPr>
          <a:xfrm>
            <a:off x="228600" y="1447800"/>
            <a:ext cx="8458200" cy="4953000"/>
          </a:xfrm>
        </p:spPr>
        <p:txBody>
          <a:bodyPr/>
          <a:lstStyle/>
          <a:p>
            <a:pPr eaLnBrk="1" hangingPunct="1">
              <a:lnSpc>
                <a:spcPct val="90000"/>
              </a:lnSpc>
            </a:pPr>
            <a:r>
              <a:rPr lang="en-US" altLang="en-US" sz="2000" b="1"/>
              <a:t>Using </a:t>
            </a:r>
            <a:r>
              <a:rPr lang="en-US" altLang="en-US" sz="2000" b="1" u="sng">
                <a:solidFill>
                  <a:srgbClr val="800000"/>
                </a:solidFill>
              </a:rPr>
              <a:t>OO Use Case </a:t>
            </a:r>
            <a:r>
              <a:rPr lang="en-US" altLang="en-US" sz="2000" b="1"/>
              <a:t>Methodology and Notation, which identifies:</a:t>
            </a:r>
          </a:p>
          <a:p>
            <a:pPr eaLnBrk="1" hangingPunct="1">
              <a:lnSpc>
                <a:spcPct val="90000"/>
              </a:lnSpc>
              <a:buFontTx/>
              <a:buNone/>
            </a:pPr>
            <a:endParaRPr lang="en-US" altLang="en-US" sz="900" b="1"/>
          </a:p>
          <a:p>
            <a:pPr lvl="1" eaLnBrk="1" hangingPunct="1">
              <a:lnSpc>
                <a:spcPct val="90000"/>
              </a:lnSpc>
            </a:pPr>
            <a:r>
              <a:rPr lang="en-US" altLang="en-US" sz="1800" b="1">
                <a:solidFill>
                  <a:srgbClr val="006600"/>
                </a:solidFill>
              </a:rPr>
              <a:t>Basic/main functionalities</a:t>
            </a:r>
          </a:p>
          <a:p>
            <a:pPr lvl="1" eaLnBrk="1" hangingPunct="1">
              <a:lnSpc>
                <a:spcPct val="90000"/>
              </a:lnSpc>
            </a:pPr>
            <a:r>
              <a:rPr lang="en-US" altLang="en-US" sz="1800" b="1"/>
              <a:t>Pre-conditions of functionality</a:t>
            </a:r>
          </a:p>
          <a:p>
            <a:pPr lvl="1" eaLnBrk="1" hangingPunct="1">
              <a:lnSpc>
                <a:spcPct val="90000"/>
              </a:lnSpc>
            </a:pPr>
            <a:r>
              <a:rPr lang="en-US" altLang="en-US" sz="1800" b="1">
                <a:solidFill>
                  <a:srgbClr val="006600"/>
                </a:solidFill>
              </a:rPr>
              <a:t>Flow of events or scenarios</a:t>
            </a:r>
          </a:p>
          <a:p>
            <a:pPr lvl="1" eaLnBrk="1" hangingPunct="1">
              <a:lnSpc>
                <a:spcPct val="90000"/>
              </a:lnSpc>
            </a:pPr>
            <a:r>
              <a:rPr lang="en-US" altLang="en-US" sz="1800" b="1"/>
              <a:t>Post-conditions for the functionality</a:t>
            </a:r>
          </a:p>
          <a:p>
            <a:pPr lvl="1" eaLnBrk="1" hangingPunct="1">
              <a:lnSpc>
                <a:spcPct val="90000"/>
              </a:lnSpc>
            </a:pPr>
            <a:r>
              <a:rPr lang="en-US" altLang="en-US" sz="1800" b="1"/>
              <a:t>Error conditions and alternative flows</a:t>
            </a:r>
          </a:p>
          <a:p>
            <a:pPr lvl="1" eaLnBrk="1" hangingPunct="1">
              <a:lnSpc>
                <a:spcPct val="90000"/>
              </a:lnSpc>
            </a:pPr>
            <a:endParaRPr lang="en-US" altLang="en-US" sz="900" b="1"/>
          </a:p>
          <a:p>
            <a:pPr eaLnBrk="1" hangingPunct="1">
              <a:lnSpc>
                <a:spcPct val="90000"/>
              </a:lnSpc>
            </a:pPr>
            <a:r>
              <a:rPr lang="en-US" altLang="en-US" sz="2000" b="1"/>
              <a:t>Using OO Use Case Diagram, which identifies:</a:t>
            </a:r>
          </a:p>
          <a:p>
            <a:pPr lvl="1" eaLnBrk="1" hangingPunct="1">
              <a:lnSpc>
                <a:spcPct val="90000"/>
              </a:lnSpc>
            </a:pPr>
            <a:r>
              <a:rPr lang="en-US" altLang="en-US" sz="1800" b="1" u="sng">
                <a:solidFill>
                  <a:srgbClr val="800000"/>
                </a:solidFill>
              </a:rPr>
              <a:t>Actors</a:t>
            </a:r>
            <a:r>
              <a:rPr lang="en-US" altLang="en-US" sz="1800" b="1">
                <a:solidFill>
                  <a:srgbClr val="800000"/>
                </a:solidFill>
              </a:rPr>
              <a:t> </a:t>
            </a:r>
            <a:r>
              <a:rPr lang="en-US" altLang="en-US" sz="1800" b="1"/>
              <a:t>(or all external interfaces with the system, including the users)</a:t>
            </a:r>
          </a:p>
          <a:p>
            <a:pPr lvl="1" eaLnBrk="1" hangingPunct="1">
              <a:lnSpc>
                <a:spcPct val="90000"/>
              </a:lnSpc>
            </a:pPr>
            <a:r>
              <a:rPr lang="en-US" altLang="en-US" sz="1800" b="1"/>
              <a:t>Related “</a:t>
            </a:r>
            <a:r>
              <a:rPr lang="en-US" altLang="en-US" sz="1800" b="1" u="sng">
                <a:solidFill>
                  <a:srgbClr val="800000"/>
                </a:solidFill>
              </a:rPr>
              <a:t>use cases</a:t>
            </a:r>
            <a:r>
              <a:rPr lang="en-US" altLang="en-US" sz="1800" b="1"/>
              <a:t>” (major functionalities)</a:t>
            </a:r>
          </a:p>
          <a:p>
            <a:pPr lvl="1" eaLnBrk="1" hangingPunct="1">
              <a:lnSpc>
                <a:spcPct val="90000"/>
              </a:lnSpc>
            </a:pPr>
            <a:r>
              <a:rPr lang="en-US" altLang="en-US" sz="1800" b="1" u="sng">
                <a:solidFill>
                  <a:srgbClr val="800000"/>
                </a:solidFill>
              </a:rPr>
              <a:t>Boundary conditions</a:t>
            </a:r>
          </a:p>
          <a:p>
            <a:pPr lvl="1" eaLnBrk="1" hangingPunct="1">
              <a:lnSpc>
                <a:spcPct val="90000"/>
              </a:lnSpc>
            </a:pPr>
            <a:endParaRPr lang="en-US" altLang="en-US" sz="2000" b="1"/>
          </a:p>
          <a:p>
            <a:pPr lvl="1" eaLnBrk="1" hangingPunct="1">
              <a:lnSpc>
                <a:spcPct val="90000"/>
              </a:lnSpc>
              <a:buFontTx/>
              <a:buNone/>
            </a:pPr>
            <a:r>
              <a:rPr lang="en-US" altLang="en-US" sz="2000" b="1"/>
              <a:t> </a:t>
            </a:r>
          </a:p>
          <a:p>
            <a:pPr lvl="1" eaLnBrk="1" hangingPunct="1">
              <a:lnSpc>
                <a:spcPct val="90000"/>
              </a:lnSpc>
            </a:pPr>
            <a:endParaRPr lang="en-US" altLang="en-US" sz="2000" b="1"/>
          </a:p>
        </p:txBody>
      </p:sp>
      <p:sp>
        <p:nvSpPr>
          <p:cNvPr id="26628" name="TextBox 3"/>
          <p:cNvSpPr txBox="1">
            <a:spLocks noChangeArrowheads="1"/>
          </p:cNvSpPr>
          <p:nvPr/>
        </p:nvSpPr>
        <p:spPr bwMode="auto">
          <a:xfrm>
            <a:off x="1524000" y="5467350"/>
            <a:ext cx="6053138"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000">
                <a:solidFill>
                  <a:srgbClr val="0000CC"/>
                </a:solidFill>
              </a:rPr>
              <a:t>Use cases may be further refined during design.</a:t>
            </a:r>
          </a:p>
        </p:txBody>
      </p:sp>
    </p:spTree>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65" name="Text Box 17"/>
          <p:cNvSpPr txBox="1">
            <a:spLocks noChangeArrowheads="1"/>
          </p:cNvSpPr>
          <p:nvPr/>
        </p:nvSpPr>
        <p:spPr bwMode="auto">
          <a:xfrm>
            <a:off x="152400" y="152400"/>
            <a:ext cx="8915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algn="ctr" eaLnBrk="1" hangingPunct="1"/>
            <a:r>
              <a:rPr lang="en-US" altLang="en-US" sz="3000">
                <a:solidFill>
                  <a:srgbClr val="800000"/>
                </a:solidFill>
              </a:rPr>
              <a:t>Requirements Definition Using </a:t>
            </a:r>
            <a:r>
              <a:rPr lang="en-US" altLang="en-US" sz="3000" u="sng">
                <a:solidFill>
                  <a:srgbClr val="0000CC"/>
                </a:solidFill>
              </a:rPr>
              <a:t>Use Case Diagram</a:t>
            </a:r>
            <a:r>
              <a:rPr lang="en-US" altLang="en-US" sz="3000">
                <a:solidFill>
                  <a:srgbClr val="0000CC"/>
                </a:solidFill>
              </a:rPr>
              <a:t> </a:t>
            </a:r>
            <a:r>
              <a:rPr lang="en-US" altLang="en-US" sz="2400">
                <a:solidFill>
                  <a:srgbClr val="800000"/>
                </a:solidFill>
              </a:rPr>
              <a:t>(for major functionalities)</a:t>
            </a:r>
          </a:p>
        </p:txBody>
      </p:sp>
      <p:pic>
        <p:nvPicPr>
          <p:cNvPr id="10242" name="Picture 2" descr="\\10.1.1.17\productions\ART\ART PROCESS\PPT Projects\Tsui_PPT_163567\JPEG and EPS\Chapter 6\9781284132786_CH07_FIGF16.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3000" y="1295400"/>
            <a:ext cx="6889277" cy="4953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8674" name="Rectangle 2"/>
          <p:cNvSpPr>
            <a:spLocks noGrp="1" noChangeArrowheads="1"/>
          </p:cNvSpPr>
          <p:nvPr>
            <p:ph type="title"/>
          </p:nvPr>
        </p:nvSpPr>
        <p:spPr>
          <a:xfrm>
            <a:off x="22225" y="457200"/>
            <a:ext cx="9144000" cy="838200"/>
          </a:xfrm>
        </p:spPr>
        <p:txBody>
          <a:bodyPr/>
          <a:lstStyle/>
          <a:p>
            <a:pPr eaLnBrk="1" hangingPunct="1"/>
            <a:r>
              <a:rPr lang="en-US" altLang="en-US" sz="3200" b="1">
                <a:solidFill>
                  <a:srgbClr val="800000"/>
                </a:solidFill>
              </a:rPr>
              <a:t>Requirements Definition Using </a:t>
            </a:r>
            <a:br>
              <a:rPr lang="en-US" altLang="en-US" sz="3200" b="1">
                <a:solidFill>
                  <a:srgbClr val="800000"/>
                </a:solidFill>
              </a:rPr>
            </a:br>
            <a:r>
              <a:rPr lang="en-US" altLang="en-US" sz="3200" b="1" u="sng">
                <a:solidFill>
                  <a:srgbClr val="0000CC"/>
                </a:solidFill>
              </a:rPr>
              <a:t>Use Case Description</a:t>
            </a:r>
            <a:br>
              <a:rPr lang="en-US" altLang="en-US" sz="3200" b="1" u="sng">
                <a:solidFill>
                  <a:srgbClr val="0000CC"/>
                </a:solidFill>
              </a:rPr>
            </a:br>
            <a:endParaRPr lang="en-US" altLang="en-US" sz="3200" b="1" u="sng">
              <a:solidFill>
                <a:srgbClr val="0000CC"/>
              </a:solidFill>
            </a:endParaRPr>
          </a:p>
        </p:txBody>
      </p:sp>
      <p:sp>
        <p:nvSpPr>
          <p:cNvPr id="28675" name="Rectangle 3"/>
          <p:cNvSpPr>
            <a:spLocks noGrp="1" noChangeArrowheads="1"/>
          </p:cNvSpPr>
          <p:nvPr>
            <p:ph type="body" idx="4294967295"/>
          </p:nvPr>
        </p:nvSpPr>
        <p:spPr>
          <a:xfrm>
            <a:off x="457200" y="1600200"/>
            <a:ext cx="8382000" cy="4419600"/>
          </a:xfrm>
        </p:spPr>
        <p:txBody>
          <a:bodyPr/>
          <a:lstStyle/>
          <a:p>
            <a:pPr eaLnBrk="1" hangingPunct="1">
              <a:lnSpc>
                <a:spcPct val="90000"/>
              </a:lnSpc>
            </a:pPr>
            <a:r>
              <a:rPr lang="en-US" altLang="en-US" sz="2400" b="1"/>
              <a:t>Use case diagrams are </a:t>
            </a:r>
            <a:r>
              <a:rPr lang="en-US" altLang="en-US" sz="2400" b="1" u="sng"/>
              <a:t>mostly for</a:t>
            </a:r>
            <a:r>
              <a:rPr lang="en-US" altLang="en-US" sz="2400" b="1"/>
              <a:t> </a:t>
            </a:r>
            <a:r>
              <a:rPr lang="en-US" altLang="en-US" sz="2400" b="1">
                <a:solidFill>
                  <a:srgbClr val="993300"/>
                </a:solidFill>
              </a:rPr>
              <a:t>functionalities and are not detailed enough</a:t>
            </a:r>
            <a:r>
              <a:rPr lang="en-US" altLang="en-US" sz="2400" b="1"/>
              <a:t>—so we </a:t>
            </a:r>
            <a:r>
              <a:rPr lang="en-US" altLang="en-US" sz="2400" b="1" u="sng">
                <a:solidFill>
                  <a:srgbClr val="FF0000"/>
                </a:solidFill>
              </a:rPr>
              <a:t>need to use “English” text</a:t>
            </a:r>
            <a:r>
              <a:rPr lang="en-US" altLang="en-US" sz="2400" b="1"/>
              <a:t> for further descriptions of the requirements:</a:t>
            </a:r>
          </a:p>
          <a:p>
            <a:pPr eaLnBrk="1" hangingPunct="1">
              <a:lnSpc>
                <a:spcPct val="90000"/>
              </a:lnSpc>
              <a:buFontTx/>
              <a:buNone/>
            </a:pPr>
            <a:endParaRPr lang="en-US" altLang="en-US" sz="1000" b="1"/>
          </a:p>
          <a:p>
            <a:pPr lvl="1" eaLnBrk="1" hangingPunct="1">
              <a:lnSpc>
                <a:spcPct val="90000"/>
              </a:lnSpc>
            </a:pPr>
            <a:r>
              <a:rPr lang="en-US" altLang="en-US" sz="2000" b="1">
                <a:solidFill>
                  <a:srgbClr val="0000CC"/>
                </a:solidFill>
              </a:rPr>
              <a:t>Functional details</a:t>
            </a:r>
          </a:p>
          <a:p>
            <a:pPr lvl="1" eaLnBrk="1" hangingPunct="1">
              <a:lnSpc>
                <a:spcPct val="90000"/>
              </a:lnSpc>
            </a:pPr>
            <a:r>
              <a:rPr lang="en-US" altLang="en-US" sz="2000" b="1">
                <a:solidFill>
                  <a:srgbClr val="0000CC"/>
                </a:solidFill>
              </a:rPr>
              <a:t>Pre-conditions</a:t>
            </a:r>
          </a:p>
          <a:p>
            <a:pPr lvl="1" eaLnBrk="1" hangingPunct="1">
              <a:lnSpc>
                <a:spcPct val="90000"/>
              </a:lnSpc>
            </a:pPr>
            <a:r>
              <a:rPr lang="en-US" altLang="en-US" sz="2000" b="1">
                <a:solidFill>
                  <a:srgbClr val="0000CC"/>
                </a:solidFill>
              </a:rPr>
              <a:t>Post-conditions</a:t>
            </a:r>
          </a:p>
          <a:p>
            <a:pPr lvl="1" eaLnBrk="1" hangingPunct="1">
              <a:lnSpc>
                <a:spcPct val="90000"/>
              </a:lnSpc>
            </a:pPr>
            <a:r>
              <a:rPr lang="en-US" altLang="en-US" sz="2000" b="1">
                <a:solidFill>
                  <a:srgbClr val="0000CC"/>
                </a:solidFill>
              </a:rPr>
              <a:t>Non-functional characteristics about the functionalities</a:t>
            </a:r>
          </a:p>
          <a:p>
            <a:pPr lvl="1" eaLnBrk="1" hangingPunct="1">
              <a:lnSpc>
                <a:spcPct val="90000"/>
              </a:lnSpc>
            </a:pPr>
            <a:r>
              <a:rPr lang="en-US" altLang="en-US" sz="2000" b="1">
                <a:solidFill>
                  <a:srgbClr val="0000CC"/>
                </a:solidFill>
              </a:rPr>
              <a:t>“Alternative paths”  (e.g., error processing)</a:t>
            </a:r>
          </a:p>
          <a:p>
            <a:pPr lvl="1" eaLnBrk="1" hangingPunct="1">
              <a:lnSpc>
                <a:spcPct val="90000"/>
              </a:lnSpc>
            </a:pPr>
            <a:r>
              <a:rPr lang="en-US" altLang="en-US" sz="2000" b="1">
                <a:solidFill>
                  <a:srgbClr val="0000CC"/>
                </a:solidFill>
              </a:rPr>
              <a:t>UI sample  (e.g., “looks”)</a:t>
            </a:r>
          </a:p>
          <a:p>
            <a:pPr lvl="1" eaLnBrk="1" hangingPunct="1">
              <a:lnSpc>
                <a:spcPct val="90000"/>
              </a:lnSpc>
            </a:pPr>
            <a:r>
              <a:rPr lang="en-US" altLang="en-US" sz="2000" b="1">
                <a:solidFill>
                  <a:srgbClr val="0000CC"/>
                </a:solidFill>
              </a:rPr>
              <a:t>Etc.</a:t>
            </a:r>
          </a:p>
          <a:p>
            <a:pPr lvl="1" eaLnBrk="1" hangingPunct="1">
              <a:lnSpc>
                <a:spcPct val="90000"/>
              </a:lnSpc>
            </a:pPr>
            <a:endParaRPr lang="en-US" altLang="en-US" sz="2000" b="1">
              <a:solidFill>
                <a:srgbClr val="0000CC"/>
              </a:solidFill>
            </a:endParaRPr>
          </a:p>
        </p:txBody>
      </p:sp>
    </p:spTree>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Rectangle 2"/>
          <p:cNvSpPr>
            <a:spLocks noGrp="1" noChangeArrowheads="1"/>
          </p:cNvSpPr>
          <p:nvPr>
            <p:ph type="title"/>
          </p:nvPr>
        </p:nvSpPr>
        <p:spPr>
          <a:xfrm>
            <a:off x="457200" y="152400"/>
            <a:ext cx="8229600" cy="715963"/>
          </a:xfrm>
        </p:spPr>
        <p:txBody>
          <a:bodyPr/>
          <a:lstStyle/>
          <a:p>
            <a:pPr eaLnBrk="1" hangingPunct="1"/>
            <a:r>
              <a:rPr lang="en-US" altLang="en-US" sz="3200" b="1"/>
              <a:t>Requirements </a:t>
            </a:r>
            <a:r>
              <a:rPr lang="en-US" altLang="en-US" sz="3200" b="1" u="sng">
                <a:solidFill>
                  <a:srgbClr val="0000CC"/>
                </a:solidFill>
              </a:rPr>
              <a:t>Traceability</a:t>
            </a:r>
          </a:p>
        </p:txBody>
      </p:sp>
      <p:sp>
        <p:nvSpPr>
          <p:cNvPr id="29699" name="Rectangle 3"/>
          <p:cNvSpPr>
            <a:spLocks noGrp="1" noChangeArrowheads="1"/>
          </p:cNvSpPr>
          <p:nvPr>
            <p:ph type="body" idx="4294967295"/>
          </p:nvPr>
        </p:nvSpPr>
        <p:spPr>
          <a:xfrm>
            <a:off x="228600" y="1219200"/>
            <a:ext cx="8915400" cy="4724400"/>
          </a:xfrm>
        </p:spPr>
        <p:txBody>
          <a:bodyPr/>
          <a:lstStyle/>
          <a:p>
            <a:pPr eaLnBrk="1" hangingPunct="1"/>
            <a:r>
              <a:rPr lang="en-US" altLang="en-US" sz="2800" b="1"/>
              <a:t>Capability to </a:t>
            </a:r>
            <a:r>
              <a:rPr lang="en-US" altLang="en-US" sz="2800" b="1" u="sng"/>
              <a:t>trace a requirement</a:t>
            </a:r>
            <a:r>
              <a:rPr lang="en-US" altLang="en-US" sz="2800" b="1"/>
              <a:t> is needed to ensure that the product has </a:t>
            </a:r>
            <a:r>
              <a:rPr lang="en-US" altLang="en-US" sz="2800" b="1" u="sng"/>
              <a:t>fully implemented the requirements</a:t>
            </a:r>
            <a:r>
              <a:rPr lang="en-US" altLang="en-US" sz="2800" b="1"/>
              <a:t> </a:t>
            </a:r>
            <a:r>
              <a:rPr lang="en-US" altLang="en-US" sz="2800" b="1">
                <a:solidFill>
                  <a:srgbClr val="800000"/>
                </a:solidFill>
              </a:rPr>
              <a:t>(while not part of requirements process activities – it needs to be started early).</a:t>
            </a:r>
            <a:endParaRPr lang="en-US" altLang="en-US" sz="2800" b="1"/>
          </a:p>
          <a:p>
            <a:pPr eaLnBrk="1" hangingPunct="1"/>
            <a:r>
              <a:rPr lang="en-US" altLang="en-US" sz="2800" b="1"/>
              <a:t>We need to trace requirements:</a:t>
            </a:r>
          </a:p>
          <a:p>
            <a:pPr lvl="1" eaLnBrk="1" hangingPunct="1"/>
            <a:r>
              <a:rPr lang="en-US" altLang="en-US" sz="2400" b="1"/>
              <a:t>Requirements </a:t>
            </a:r>
            <a:r>
              <a:rPr lang="en-US" altLang="en-US" sz="2400" b="1" i="1" u="sng">
                <a:solidFill>
                  <a:srgbClr val="0000CC"/>
                </a:solidFill>
              </a:rPr>
              <a:t>from</a:t>
            </a:r>
            <a:r>
              <a:rPr lang="en-US" altLang="en-US" sz="2400" b="1">
                <a:solidFill>
                  <a:srgbClr val="0000CC"/>
                </a:solidFill>
              </a:rPr>
              <a:t> source</a:t>
            </a:r>
            <a:r>
              <a:rPr lang="en-US" altLang="en-US" sz="2400" b="1"/>
              <a:t> (people and documents)</a:t>
            </a:r>
          </a:p>
          <a:p>
            <a:pPr lvl="1" eaLnBrk="1" hangingPunct="1"/>
            <a:r>
              <a:rPr lang="en-US" altLang="en-US" sz="2400" b="1"/>
              <a:t>Requirements </a:t>
            </a:r>
            <a:r>
              <a:rPr lang="en-US" altLang="en-US" sz="2400" b="1" i="1" u="sng">
                <a:solidFill>
                  <a:srgbClr val="0000CC"/>
                </a:solidFill>
              </a:rPr>
              <a:t>to</a:t>
            </a:r>
            <a:r>
              <a:rPr lang="en-US" altLang="en-US" sz="2400" b="1">
                <a:solidFill>
                  <a:srgbClr val="0000CC"/>
                </a:solidFill>
              </a:rPr>
              <a:t> later steps</a:t>
            </a:r>
            <a:r>
              <a:rPr lang="en-US" altLang="en-US" sz="2400" b="1"/>
              <a:t> (design, implementation, test, and release)</a:t>
            </a:r>
          </a:p>
          <a:p>
            <a:pPr eaLnBrk="1" hangingPunct="1"/>
            <a:r>
              <a:rPr lang="en-US" altLang="en-US" sz="2800" b="1"/>
              <a:t>We also need to </a:t>
            </a:r>
            <a:r>
              <a:rPr lang="en-US" altLang="en-US" sz="2800" b="1" i="1">
                <a:solidFill>
                  <a:srgbClr val="0000CC"/>
                </a:solidFill>
              </a:rPr>
              <a:t>link</a:t>
            </a:r>
            <a:r>
              <a:rPr lang="en-US" altLang="en-US" sz="2800" b="1">
                <a:solidFill>
                  <a:srgbClr val="0000CC"/>
                </a:solidFill>
              </a:rPr>
              <a:t> requirements</a:t>
            </a:r>
            <a:r>
              <a:rPr lang="en-US" altLang="en-US" sz="2800" b="1"/>
              <a:t> to other </a:t>
            </a:r>
            <a:br>
              <a:rPr lang="en-US" altLang="en-US" sz="2800" b="1"/>
            </a:br>
            <a:r>
              <a:rPr lang="en-US" altLang="en-US" sz="2800" b="1" u="sng"/>
              <a:t>“prerequisite” requirements</a:t>
            </a:r>
            <a:r>
              <a:rPr lang="en-US" altLang="en-US" sz="2800" b="1"/>
              <a:t>.</a:t>
            </a:r>
          </a:p>
        </p:txBody>
      </p:sp>
    </p:spTree>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2" name="Rectangle 2"/>
          <p:cNvSpPr>
            <a:spLocks noGrp="1" noChangeArrowheads="1"/>
          </p:cNvSpPr>
          <p:nvPr>
            <p:ph type="title"/>
          </p:nvPr>
        </p:nvSpPr>
        <p:spPr>
          <a:xfrm>
            <a:off x="457200" y="152400"/>
            <a:ext cx="8229600" cy="685800"/>
          </a:xfrm>
        </p:spPr>
        <p:txBody>
          <a:bodyPr/>
          <a:lstStyle/>
          <a:p>
            <a:pPr eaLnBrk="1" hangingPunct="1"/>
            <a:r>
              <a:rPr lang="en-US" altLang="en-US" sz="2800" b="1"/>
              <a:t>Partially Filled Traceability Table</a:t>
            </a:r>
          </a:p>
        </p:txBody>
      </p:sp>
      <p:graphicFrame>
        <p:nvGraphicFramePr>
          <p:cNvPr id="33853" name="Group 61"/>
          <p:cNvGraphicFramePr>
            <a:graphicFrameLocks noGrp="1"/>
          </p:cNvGraphicFramePr>
          <p:nvPr>
            <p:ph idx="1"/>
            <p:extLst>
              <p:ext uri="{D42A27DB-BD31-4B8C-83A1-F6EECF244321}">
                <p14:modId xmlns:p14="http://schemas.microsoft.com/office/powerpoint/2010/main" val="1286487907"/>
              </p:ext>
            </p:extLst>
          </p:nvPr>
        </p:nvGraphicFramePr>
        <p:xfrm>
          <a:off x="152400" y="1066800"/>
          <a:ext cx="8839200" cy="5064127"/>
        </p:xfrm>
        <a:graphic>
          <a:graphicData uri="http://schemas.openxmlformats.org/drawingml/2006/table">
            <a:tbl>
              <a:tblPr/>
              <a:tblGrid>
                <a:gridCol w="1964267">
                  <a:extLst>
                    <a:ext uri="{9D8B030D-6E8A-4147-A177-3AD203B41FA5}">
                      <a16:colId xmlns:a16="http://schemas.microsoft.com/office/drawing/2014/main" val="20000"/>
                    </a:ext>
                  </a:extLst>
                </a:gridCol>
                <a:gridCol w="1571413">
                  <a:extLst>
                    <a:ext uri="{9D8B030D-6E8A-4147-A177-3AD203B41FA5}">
                      <a16:colId xmlns:a16="http://schemas.microsoft.com/office/drawing/2014/main" val="20001"/>
                    </a:ext>
                  </a:extLst>
                </a:gridCol>
                <a:gridCol w="1767840">
                  <a:extLst>
                    <a:ext uri="{9D8B030D-6E8A-4147-A177-3AD203B41FA5}">
                      <a16:colId xmlns:a16="http://schemas.microsoft.com/office/drawing/2014/main" val="20002"/>
                    </a:ext>
                  </a:extLst>
                </a:gridCol>
                <a:gridCol w="1767840">
                  <a:extLst>
                    <a:ext uri="{9D8B030D-6E8A-4147-A177-3AD203B41FA5}">
                      <a16:colId xmlns:a16="http://schemas.microsoft.com/office/drawing/2014/main" val="20003"/>
                    </a:ext>
                  </a:extLst>
                </a:gridCol>
                <a:gridCol w="1767840">
                  <a:extLst>
                    <a:ext uri="{9D8B030D-6E8A-4147-A177-3AD203B41FA5}">
                      <a16:colId xmlns:a16="http://schemas.microsoft.com/office/drawing/2014/main" val="20004"/>
                    </a:ext>
                  </a:extLst>
                </a:gridCol>
              </a:tblGrid>
              <a:tr h="990600">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1" u="none" strike="noStrike" cap="none" normalizeH="0" baseline="0">
                          <a:ln>
                            <a:noFill/>
                          </a:ln>
                          <a:solidFill>
                            <a:schemeClr val="tx1"/>
                          </a:solidFill>
                          <a:effectLst/>
                          <a:latin typeface="Arial" pitchFamily="34" charset="0"/>
                        </a:rPr>
                        <a:t>Requirement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1" u="none" strike="noStrike" cap="none" normalizeH="0" baseline="0">
                          <a:ln>
                            <a:noFill/>
                          </a:ln>
                          <a:solidFill>
                            <a:schemeClr val="tx1"/>
                          </a:solidFill>
                          <a:effectLst/>
                          <a:latin typeface="Arial" pitchFamily="34" charset="0"/>
                        </a:rPr>
                        <a:t>Design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1" u="none" strike="noStrike" cap="none" normalizeH="0" baseline="0">
                          <a:ln>
                            <a:noFill/>
                          </a:ln>
                          <a:solidFill>
                            <a:schemeClr val="tx1"/>
                          </a:solidFill>
                          <a:effectLst/>
                          <a:latin typeface="Arial" pitchFamily="34" charset="0"/>
                        </a:rPr>
                        <a:t>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000" b="1" i="1" u="none" strike="noStrike" cap="none" normalizeH="0" baseline="0">
                          <a:ln>
                            <a:noFill/>
                          </a:ln>
                          <a:solidFill>
                            <a:schemeClr val="tx1"/>
                          </a:solidFill>
                          <a:effectLst/>
                          <a:latin typeface="Arial" pitchFamily="34" charset="0"/>
                        </a:rPr>
                        <a:t>Test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1" u="none" strike="noStrike" cap="none" normalizeH="0" baseline="0">
                          <a:ln>
                            <a:noFill/>
                          </a:ln>
                          <a:solidFill>
                            <a:schemeClr val="tx1"/>
                          </a:solidFill>
                          <a:effectLst/>
                          <a:latin typeface="Arial" pitchFamily="34" charset="0"/>
                        </a:rPr>
                        <a:t>Other Related</a:t>
                      </a:r>
                    </a:p>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1" u="none" strike="noStrike" cap="none" normalizeH="0" baseline="0">
                          <a:ln>
                            <a:noFill/>
                          </a:ln>
                          <a:solidFill>
                            <a:schemeClr val="tx1"/>
                          </a:solidFill>
                          <a:effectLst/>
                          <a:latin typeface="Arial" pitchFamily="34" charset="0"/>
                        </a:rPr>
                        <a:t>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2613">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1" i="0" u="none" strike="noStrike" cap="none" normalizeH="0" baseline="0">
                          <a:ln>
                            <a:noFill/>
                          </a:ln>
                          <a:solidFill>
                            <a:schemeClr val="tx1"/>
                          </a:solidFill>
                          <a:effectLst/>
                          <a:latin typeface="Arial" pitchFamily="34" charset="0"/>
                        </a:rPr>
                        <a:t>    </a:t>
                      </a:r>
                      <a:r>
                        <a:rPr kumimoji="0" lang="en-US" sz="1800" b="1" i="0" u="none" strike="noStrike" cap="none" normalizeH="0" baseline="0">
                          <a:ln>
                            <a:noFill/>
                          </a:ln>
                          <a:solidFill>
                            <a:schemeClr val="tx1"/>
                          </a:solidFill>
                          <a:effectLst/>
                          <a:latin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0" u="none" strike="noStrike" cap="none" normalizeH="0" baseline="0" err="1">
                          <a:ln>
                            <a:noFill/>
                          </a:ln>
                          <a:solidFill>
                            <a:schemeClr val="tx1"/>
                          </a:solidFill>
                          <a:effectLst/>
                          <a:latin typeface="Arial" pitchFamily="34" charset="0"/>
                        </a:rPr>
                        <a:t>compon. 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119063" marR="0" lvl="0" indent="0" algn="l" defTabSz="914400" rtl="0" eaLnBrk="1" fontAlgn="base" latinLnBrk="0" hangingPunct="1">
                        <a:lnSpc>
                          <a:spcPct val="100000"/>
                        </a:lnSpc>
                        <a:spcBef>
                          <a:spcPct val="0"/>
                        </a:spcBef>
                        <a:spcAft>
                          <a:spcPct val="0"/>
                        </a:spcAft>
                        <a:buClrTx/>
                        <a:buSzTx/>
                        <a:buFontTx/>
                        <a:buNone/>
                      </a:pPr>
                      <a:r>
                        <a:rPr kumimoji="0" lang="en-US" sz="1800" b="1" i="0" u="none" strike="noStrike" cap="none" normalizeH="0" baseline="0">
                          <a:ln>
                            <a:noFill/>
                          </a:ln>
                          <a:solidFill>
                            <a:schemeClr val="tx1"/>
                          </a:solidFill>
                          <a:effectLst/>
                          <a:latin typeface="Arial" pitchFamily="34" charset="0"/>
                        </a:rPr>
                        <a:t>Module 3</a:t>
                      </a:r>
                      <a:endParaRPr kumimoji="0" lang="en-US" sz="1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0" u="none" strike="noStrike" cap="none" normalizeH="0" baseline="0">
                          <a:ln>
                            <a:noFill/>
                          </a:ln>
                          <a:solidFill>
                            <a:schemeClr val="tx1"/>
                          </a:solidFill>
                          <a:effectLst/>
                          <a:latin typeface="Arial" pitchFamily="34" charset="0"/>
                        </a:rPr>
                        <a:t>Test Case 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a:ln>
                            <a:noFill/>
                          </a:ln>
                          <a:solidFill>
                            <a:schemeClr val="tx1"/>
                          </a:solidFill>
                          <a:effectLst/>
                          <a:latin typeface="Arial" pitchFamily="34" charset="0"/>
                        </a:rPr>
                        <a:t> </a:t>
                      </a:r>
                      <a:r>
                        <a:rPr kumimoji="0" lang="en-US" sz="1800" b="1" i="0" u="none" strike="noStrike" cap="none" normalizeH="0" baseline="0">
                          <a:ln>
                            <a:noFill/>
                          </a:ln>
                          <a:solidFill>
                            <a:schemeClr val="tx1"/>
                          </a:solidFill>
                          <a:effectLst/>
                          <a:latin typeface="Arial" pitchFamily="34" charset="0"/>
                        </a:rPr>
                        <a:t>2, 3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1025">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1800" b="1" i="0" u="none" strike="noStrike" cap="none" normalizeH="0" baseline="0">
                          <a:ln>
                            <a:noFill/>
                          </a:ln>
                          <a:solidFill>
                            <a:schemeClr val="tx1"/>
                          </a:solidFill>
                          <a:effectLst/>
                          <a:latin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0" u="none" strike="noStrike" cap="none" normalizeH="0" baseline="0" err="1">
                          <a:ln>
                            <a:noFill/>
                          </a:ln>
                          <a:solidFill>
                            <a:schemeClr val="tx1"/>
                          </a:solidFill>
                          <a:effectLst/>
                          <a:latin typeface="Arial" pitchFamily="34" charset="0"/>
                        </a:rPr>
                        <a:t>compon. w</a:t>
                      </a: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0" u="none" strike="noStrike" cap="none" normalizeH="0" baseline="0">
                          <a:ln>
                            <a:noFill/>
                          </a:ln>
                          <a:solidFill>
                            <a:schemeClr val="tx1"/>
                          </a:solidFill>
                          <a:effectLst/>
                          <a:latin typeface="Arial" pitchFamily="34" charset="0"/>
                        </a:rPr>
                        <a:t>  Module 5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0" u="none" strike="noStrike" cap="none" normalizeH="0" baseline="0">
                          <a:ln>
                            <a:noFill/>
                          </a:ln>
                          <a:solidFill>
                            <a:schemeClr val="tx1"/>
                          </a:solidFill>
                          <a:effectLst/>
                          <a:latin typeface="Arial" pitchFamily="34" charset="0"/>
                        </a:rPr>
                        <a:t>Test Case 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0" u="none" strike="noStrike" cap="none" normalizeH="0" baseline="0">
                          <a:ln>
                            <a:noFill/>
                          </a:ln>
                          <a:solidFill>
                            <a:schemeClr val="tx1"/>
                          </a:solidFill>
                          <a:effectLst/>
                          <a:latin typeface="Arial" pitchFamily="34" charset="0"/>
                        </a:rPr>
                        <a:t>1</a:t>
                      </a:r>
                      <a:endParaRPr kumimoji="0" lang="en-US" sz="2800" b="1"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2613">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1800" b="1" i="0" u="none" strike="noStrike" cap="none" normalizeH="0" baseline="0">
                          <a:ln>
                            <a:noFill/>
                          </a:ln>
                          <a:solidFill>
                            <a:schemeClr val="tx1"/>
                          </a:solidFill>
                          <a:effectLst/>
                          <a:latin typeface="Arial" pitchFamily="34" charset="0"/>
                        </a:rPr>
                        <a:t>3</a:t>
                      </a:r>
                      <a:endParaRPr kumimoji="0" lang="en-US" sz="28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0" u="none" strike="noStrike" cap="none" normalizeH="0" baseline="0" err="1">
                          <a:ln>
                            <a:noFill/>
                          </a:ln>
                          <a:solidFill>
                            <a:schemeClr val="tx1"/>
                          </a:solidFill>
                          <a:effectLst/>
                          <a:latin typeface="Arial" pitchFamily="34" charset="0"/>
                        </a:rPr>
                        <a:t>compon. X</a:t>
                      </a: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119063" marR="0" lvl="0" indent="0" algn="l" defTabSz="914400" rtl="0" eaLnBrk="1" fontAlgn="base" latinLnBrk="0" hangingPunct="1">
                        <a:lnSpc>
                          <a:spcPct val="100000"/>
                        </a:lnSpc>
                        <a:spcBef>
                          <a:spcPct val="20000"/>
                        </a:spcBef>
                        <a:spcAft>
                          <a:spcPct val="0"/>
                        </a:spcAft>
                        <a:buClrTx/>
                        <a:buSzTx/>
                        <a:buFontTx/>
                        <a:buNone/>
                      </a:pPr>
                      <a:r>
                        <a:rPr kumimoji="0" lang="en-US" sz="1800" b="1" i="0" u="none" strike="noStrike" cap="none" normalizeH="0" baseline="0">
                          <a:ln>
                            <a:noFill/>
                          </a:ln>
                          <a:solidFill>
                            <a:schemeClr val="tx1"/>
                          </a:solidFill>
                          <a:effectLst/>
                          <a:latin typeface="Arial" pitchFamily="34" charset="0"/>
                        </a:rPr>
                        <a:t>Module 2</a:t>
                      </a: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0" u="none" strike="noStrike" cap="none" normalizeH="0" baseline="0">
                          <a:ln>
                            <a:noFill/>
                          </a:ln>
                          <a:solidFill>
                            <a:schemeClr val="tx1"/>
                          </a:solidFill>
                          <a:effectLst/>
                          <a:latin typeface="Arial" pitchFamily="34" charset="0"/>
                        </a:rPr>
                        <a:t>Test Case 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1" i="0" u="none" strike="noStrike" cap="none" normalizeH="0" baseline="0">
                          <a:ln>
                            <a:noFill/>
                          </a:ln>
                          <a:solidFill>
                            <a:schemeClr val="tx1"/>
                          </a:solidFill>
                          <a:effectLst/>
                          <a:latin typeface="Arial" pitchFamily="34" charset="0"/>
                        </a:rPr>
                        <a:t>1</a:t>
                      </a: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1025">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1800" b="1" i="0" u="none" strike="noStrike" cap="none" normalizeH="0" baseline="0">
                          <a:ln>
                            <a:noFill/>
                          </a:ln>
                          <a:solidFill>
                            <a:schemeClr val="tx1"/>
                          </a:solidFill>
                          <a:effectLst/>
                          <a:latin typeface="Arial"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2613">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1800" b="1" i="0" u="none" strike="noStrike" cap="none" normalizeH="0" baseline="0">
                          <a:ln>
                            <a:noFill/>
                          </a:ln>
                          <a:solidFill>
                            <a:schemeClr val="tx1"/>
                          </a:solidFill>
                          <a:effectLst/>
                          <a:latin typeface="Arial" pitchFamily="34" charset="0"/>
                        </a:rPr>
                        <a:t>5</a:t>
                      </a:r>
                      <a:endParaRPr kumimoji="0" lang="en-US" sz="28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82613">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1800" b="1" i="0" u="none" strike="noStrike" cap="none" normalizeH="0" baseline="0">
                          <a:ln>
                            <a:noFill/>
                          </a:ln>
                          <a:solidFill>
                            <a:schemeClr val="tx1"/>
                          </a:solidFill>
                          <a:effectLst/>
                          <a:latin typeface="Arial" pitchFamily="34" charset="0"/>
                        </a:rPr>
                        <a:t>6</a:t>
                      </a:r>
                      <a:endParaRPr kumimoji="0" lang="en-US" sz="28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81025">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a:ln>
                            <a:noFill/>
                          </a:ln>
                          <a:solidFill>
                            <a:schemeClr val="tx1"/>
                          </a:solidFill>
                          <a:effectLst/>
                          <a:latin typeface="Arial" pitchFamily="34" charset="0"/>
                        </a:rPr>
                        <a:t>    </a:t>
                      </a:r>
                      <a:r>
                        <a:rPr kumimoji="0" lang="en-US" sz="1800" b="1" i="0" u="none" strike="noStrike" cap="none" normalizeH="0" baseline="0">
                          <a:ln>
                            <a:noFill/>
                          </a:ln>
                          <a:solidFill>
                            <a:schemeClr val="tx1"/>
                          </a:solidFill>
                          <a:effectLst/>
                          <a:latin typeface="Arial" pitchFamily="34" charset="0"/>
                        </a:rPr>
                        <a:t>7</a:t>
                      </a:r>
                      <a:endParaRPr kumimoji="0" lang="en-US" sz="28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Rectangle 2"/>
          <p:cNvSpPr>
            <a:spLocks noGrp="1" noChangeArrowheads="1"/>
          </p:cNvSpPr>
          <p:nvPr>
            <p:ph type="title"/>
          </p:nvPr>
        </p:nvSpPr>
        <p:spPr>
          <a:xfrm>
            <a:off x="457200" y="274638"/>
            <a:ext cx="8229600" cy="715962"/>
          </a:xfrm>
        </p:spPr>
        <p:txBody>
          <a:bodyPr/>
          <a:lstStyle/>
          <a:p>
            <a:pPr eaLnBrk="1" hangingPunct="1"/>
            <a:r>
              <a:rPr lang="en-US" altLang="en-US" sz="3200" b="1">
                <a:solidFill>
                  <a:srgbClr val="800000"/>
                </a:solidFill>
              </a:rPr>
              <a:t>Requirements Prototyping</a:t>
            </a:r>
          </a:p>
        </p:txBody>
      </p:sp>
      <p:sp>
        <p:nvSpPr>
          <p:cNvPr id="31747" name="Rectangle 3"/>
          <p:cNvSpPr>
            <a:spLocks noGrp="1" noChangeArrowheads="1"/>
          </p:cNvSpPr>
          <p:nvPr>
            <p:ph type="body" idx="4294967295"/>
          </p:nvPr>
        </p:nvSpPr>
        <p:spPr>
          <a:xfrm>
            <a:off x="381000" y="1295400"/>
            <a:ext cx="8229600" cy="5105400"/>
          </a:xfrm>
        </p:spPr>
        <p:txBody>
          <a:bodyPr/>
          <a:lstStyle/>
          <a:p>
            <a:pPr eaLnBrk="1" hangingPunct="1">
              <a:lnSpc>
                <a:spcPct val="90000"/>
              </a:lnSpc>
            </a:pPr>
            <a:r>
              <a:rPr lang="en-US" altLang="en-US" sz="2800" b="1"/>
              <a:t>Requirements prototyping mostly addresses the </a:t>
            </a:r>
            <a:r>
              <a:rPr lang="en-US" altLang="en-US" sz="2800" b="1" u="sng">
                <a:solidFill>
                  <a:srgbClr val="800000"/>
                </a:solidFill>
              </a:rPr>
              <a:t>user interface (UI)</a:t>
            </a:r>
            <a:r>
              <a:rPr lang="en-US" altLang="en-US" sz="2800" b="1">
                <a:solidFill>
                  <a:srgbClr val="800000"/>
                </a:solidFill>
              </a:rPr>
              <a:t> </a:t>
            </a:r>
            <a:r>
              <a:rPr lang="en-US" altLang="en-US" sz="2800" b="1"/>
              <a:t>part of the requirement in terms of:</a:t>
            </a:r>
          </a:p>
          <a:p>
            <a:pPr lvl="1" eaLnBrk="1" hangingPunct="1">
              <a:lnSpc>
                <a:spcPct val="90000"/>
              </a:lnSpc>
            </a:pPr>
            <a:r>
              <a:rPr lang="en-US" altLang="en-US" sz="2400" b="1" i="1"/>
              <a:t>  </a:t>
            </a:r>
            <a:r>
              <a:rPr lang="en-US" altLang="en-US" sz="2400" b="1" i="1">
                <a:solidFill>
                  <a:srgbClr val="0000CC"/>
                </a:solidFill>
              </a:rPr>
              <a:t>Visual looks</a:t>
            </a:r>
            <a:r>
              <a:rPr lang="en-US" altLang="en-US" sz="2400" b="1" i="1"/>
              <a:t>  (size, shape, position, color)</a:t>
            </a:r>
          </a:p>
          <a:p>
            <a:pPr lvl="1" eaLnBrk="1" hangingPunct="1">
              <a:lnSpc>
                <a:spcPct val="90000"/>
              </a:lnSpc>
            </a:pPr>
            <a:r>
              <a:rPr lang="en-US" altLang="en-US" sz="2400" b="1" i="1"/>
              <a:t>  </a:t>
            </a:r>
            <a:r>
              <a:rPr lang="en-US" altLang="en-US" sz="2400" b="1" i="1">
                <a:solidFill>
                  <a:srgbClr val="0000CC"/>
                </a:solidFill>
              </a:rPr>
              <a:t>Flow</a:t>
            </a:r>
            <a:r>
              <a:rPr lang="en-US" altLang="en-US" sz="2400" b="1" i="1"/>
              <a:t> (control and logical flow; depth of flow)</a:t>
            </a:r>
          </a:p>
          <a:p>
            <a:pPr eaLnBrk="1" hangingPunct="1">
              <a:lnSpc>
                <a:spcPct val="90000"/>
              </a:lnSpc>
            </a:pPr>
            <a:r>
              <a:rPr lang="en-US" altLang="en-US" sz="2800" b="1"/>
              <a:t>The prototyping may be performed in one of the two modes:</a:t>
            </a:r>
          </a:p>
          <a:p>
            <a:pPr lvl="1" eaLnBrk="1" hangingPunct="1">
              <a:lnSpc>
                <a:spcPct val="90000"/>
              </a:lnSpc>
            </a:pPr>
            <a:r>
              <a:rPr lang="en-US" altLang="en-US" sz="2400" b="1" u="sng">
                <a:solidFill>
                  <a:srgbClr val="0000CC"/>
                </a:solidFill>
              </a:rPr>
              <a:t>Low fidelity</a:t>
            </a:r>
            <a:r>
              <a:rPr lang="en-US" altLang="en-US" sz="2400" b="1"/>
              <a:t>: using paper/cardboard to represent screens and human to move the boards</a:t>
            </a:r>
          </a:p>
          <a:p>
            <a:pPr lvl="1" eaLnBrk="1" hangingPunct="1">
              <a:lnSpc>
                <a:spcPct val="90000"/>
              </a:lnSpc>
            </a:pPr>
            <a:r>
              <a:rPr lang="en-US" altLang="en-US" sz="2400" b="1" u="sng">
                <a:solidFill>
                  <a:srgbClr val="0000CC"/>
                </a:solidFill>
              </a:rPr>
              <a:t>High fidelity</a:t>
            </a:r>
            <a:r>
              <a:rPr lang="en-US" altLang="en-US" sz="2400" b="1"/>
              <a:t>: using automated tools such as Visual Basic to code the screens and direct the logical flow of these screens </a:t>
            </a:r>
          </a:p>
        </p:txBody>
      </p:sp>
    </p:spTree>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0" name="Rectangle 2"/>
          <p:cNvSpPr>
            <a:spLocks noGrp="1" noChangeArrowheads="1"/>
          </p:cNvSpPr>
          <p:nvPr>
            <p:ph type="title"/>
          </p:nvPr>
        </p:nvSpPr>
        <p:spPr>
          <a:xfrm>
            <a:off x="457200" y="76200"/>
            <a:ext cx="8229600" cy="685800"/>
          </a:xfrm>
        </p:spPr>
        <p:txBody>
          <a:bodyPr/>
          <a:lstStyle/>
          <a:p>
            <a:pPr eaLnBrk="1" hangingPunct="1"/>
            <a:r>
              <a:rPr lang="en-US" altLang="en-US" sz="3200" b="1">
                <a:solidFill>
                  <a:srgbClr val="800000"/>
                </a:solidFill>
              </a:rPr>
              <a:t>Requirements Specification</a:t>
            </a:r>
          </a:p>
        </p:txBody>
      </p:sp>
      <p:sp>
        <p:nvSpPr>
          <p:cNvPr id="32771" name="Rectangle 3"/>
          <p:cNvSpPr>
            <a:spLocks noGrp="1" noChangeArrowheads="1"/>
          </p:cNvSpPr>
          <p:nvPr>
            <p:ph type="body" idx="4294967295"/>
          </p:nvPr>
        </p:nvSpPr>
        <p:spPr>
          <a:xfrm>
            <a:off x="457200" y="762000"/>
            <a:ext cx="8458200" cy="5562600"/>
          </a:xfrm>
        </p:spPr>
        <p:txBody>
          <a:bodyPr/>
          <a:lstStyle/>
          <a:p>
            <a:pPr eaLnBrk="1" hangingPunct="1"/>
            <a:r>
              <a:rPr lang="en-US" altLang="en-US" sz="2400" b="1"/>
              <a:t>Once the requirements are </a:t>
            </a:r>
            <a:r>
              <a:rPr lang="en-US" altLang="en-US" sz="2400" b="1" u="sng"/>
              <a:t>defined</a:t>
            </a:r>
            <a:r>
              <a:rPr lang="en-US" altLang="en-US" sz="2400" b="1"/>
              <a:t>, </a:t>
            </a:r>
            <a:r>
              <a:rPr lang="en-US" altLang="en-US" sz="2400" b="1" u="sng"/>
              <a:t>prototyped</a:t>
            </a:r>
            <a:r>
              <a:rPr lang="en-US" altLang="en-US" sz="2400" b="1"/>
              <a:t>, and </a:t>
            </a:r>
            <a:r>
              <a:rPr lang="en-US" altLang="en-US" sz="2400" b="1" u="sng"/>
              <a:t>reviewed</a:t>
            </a:r>
            <a:r>
              <a:rPr lang="en-US" altLang="en-US" sz="2400" b="1"/>
              <a:t>, they must be placed into a </a:t>
            </a:r>
            <a:r>
              <a:rPr lang="en-US" altLang="en-US" sz="2400" b="1" u="sng">
                <a:solidFill>
                  <a:srgbClr val="800000"/>
                </a:solidFill>
              </a:rPr>
              <a:t>Requirements Specification document</a:t>
            </a:r>
            <a:r>
              <a:rPr lang="en-US" altLang="en-US" sz="2400" b="1">
                <a:solidFill>
                  <a:srgbClr val="800000"/>
                </a:solidFill>
              </a:rPr>
              <a:t>.</a:t>
            </a:r>
          </a:p>
          <a:p>
            <a:pPr eaLnBrk="1" hangingPunct="1"/>
            <a:r>
              <a:rPr lang="en-US" altLang="en-US" sz="2400" b="1">
                <a:solidFill>
                  <a:srgbClr val="0000CC"/>
                </a:solidFill>
              </a:rPr>
              <a:t>IEEE /EIA Standard 12207.1-1997</a:t>
            </a:r>
            <a:r>
              <a:rPr lang="en-US" altLang="en-US" sz="2400" b="1"/>
              <a:t> may be purchased from IEEE. It outlines the guideline for three major sections of a requirements specification document.</a:t>
            </a:r>
          </a:p>
          <a:p>
            <a:pPr lvl="1" eaLnBrk="1" hangingPunct="1"/>
            <a:r>
              <a:rPr lang="en-US" altLang="en-US" sz="2000" b="1"/>
              <a:t>Introduction</a:t>
            </a:r>
          </a:p>
          <a:p>
            <a:pPr lvl="1" eaLnBrk="1" hangingPunct="1"/>
            <a:r>
              <a:rPr lang="en-US" altLang="en-US" sz="2000" b="1"/>
              <a:t>High-level description</a:t>
            </a:r>
          </a:p>
          <a:p>
            <a:pPr lvl="1" eaLnBrk="1" hangingPunct="1"/>
            <a:r>
              <a:rPr lang="en-US" altLang="en-US" sz="2000" b="1"/>
              <a:t>Detailed descriptions</a:t>
            </a:r>
          </a:p>
          <a:p>
            <a:pPr marL="1035050" lvl="2" eaLnBrk="1" hangingPunct="1"/>
            <a:r>
              <a:rPr lang="en-US" altLang="en-US" sz="1800" b="1"/>
              <a:t>Details of each functionality (input-output-process)</a:t>
            </a:r>
          </a:p>
          <a:p>
            <a:pPr marL="1035050" lvl="2" eaLnBrk="1" hangingPunct="1"/>
            <a:r>
              <a:rPr lang="en-US" altLang="en-US" sz="1800" b="1"/>
              <a:t>Interfaces, including user interfaces and network interfaces</a:t>
            </a:r>
          </a:p>
          <a:p>
            <a:pPr marL="1035050" lvl="2" eaLnBrk="1" hangingPunct="1"/>
            <a:r>
              <a:rPr lang="en-US" altLang="en-US" sz="1800" b="1"/>
              <a:t>Performance requirements (response time, throughput, etc.)</a:t>
            </a:r>
          </a:p>
          <a:p>
            <a:pPr marL="1035050" lvl="2" eaLnBrk="1" hangingPunct="1"/>
            <a:r>
              <a:rPr lang="en-US" altLang="en-US" sz="1800" b="1"/>
              <a:t>Design constraints, standards, etc.</a:t>
            </a:r>
          </a:p>
          <a:p>
            <a:pPr marL="1035050" lvl="2" eaLnBrk="1" hangingPunct="1"/>
            <a:r>
              <a:rPr lang="en-US" altLang="en-US" sz="1800" b="1"/>
              <a:t>Additional attributes such as security, reliability, etc.</a:t>
            </a:r>
          </a:p>
          <a:p>
            <a:pPr marL="1035050" lvl="2" eaLnBrk="1" hangingPunct="1"/>
            <a:r>
              <a:rPr lang="en-US" altLang="en-US" sz="1800" b="1"/>
              <a:t>Any additional unique requirements</a:t>
            </a:r>
          </a:p>
          <a:p>
            <a:pPr lvl="2" eaLnBrk="1" hangingPunct="1"/>
            <a:endParaRPr lang="en-US" altLang="en-US" sz="1800" b="1"/>
          </a:p>
          <a:p>
            <a:pPr lvl="1" eaLnBrk="1" hangingPunct="1"/>
            <a:endParaRPr lang="en-US" altLang="en-US" sz="2000" b="1"/>
          </a:p>
        </p:txBody>
      </p:sp>
    </p:spTree>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Rectangle 2"/>
          <p:cNvSpPr>
            <a:spLocks noGrp="1" noChangeArrowheads="1"/>
          </p:cNvSpPr>
          <p:nvPr>
            <p:ph type="title"/>
          </p:nvPr>
        </p:nvSpPr>
        <p:spPr/>
        <p:txBody>
          <a:bodyPr/>
          <a:lstStyle/>
          <a:p>
            <a:pPr eaLnBrk="1" hangingPunct="1"/>
            <a:r>
              <a:rPr lang="en-US" altLang="en-US" sz="3200" b="1">
                <a:solidFill>
                  <a:srgbClr val="800000"/>
                </a:solidFill>
              </a:rPr>
              <a:t>Finally </a:t>
            </a:r>
            <a:r>
              <a:rPr lang="en-US" altLang="en-US" sz="3200" i="1">
                <a:solidFill>
                  <a:srgbClr val="800000"/>
                </a:solidFill>
              </a:rPr>
              <a:t>—</a:t>
            </a:r>
            <a:r>
              <a:rPr lang="en-US" sz="3200"/>
              <a:t> </a:t>
            </a:r>
            <a:r>
              <a:rPr lang="en-US" altLang="en-US" sz="3200" b="1">
                <a:solidFill>
                  <a:srgbClr val="800000"/>
                </a:solidFill>
              </a:rPr>
              <a:t>Requirements “Sign-Off”</a:t>
            </a:r>
          </a:p>
        </p:txBody>
      </p:sp>
      <p:sp>
        <p:nvSpPr>
          <p:cNvPr id="33795" name="Rectangle 3"/>
          <p:cNvSpPr>
            <a:spLocks noGrp="1" noChangeArrowheads="1"/>
          </p:cNvSpPr>
          <p:nvPr>
            <p:ph type="body" idx="4294967295"/>
          </p:nvPr>
        </p:nvSpPr>
        <p:spPr>
          <a:xfrm>
            <a:off x="434975" y="1676400"/>
            <a:ext cx="8229600" cy="3352800"/>
          </a:xfrm>
        </p:spPr>
        <p:txBody>
          <a:bodyPr/>
          <a:lstStyle/>
          <a:p>
            <a:pPr eaLnBrk="1" hangingPunct="1"/>
            <a:r>
              <a:rPr lang="en-US" altLang="en-US" sz="2800" b="1"/>
              <a:t>Having a requirements specification agreed to and signed off on is important.</a:t>
            </a:r>
          </a:p>
          <a:p>
            <a:pPr lvl="1" eaLnBrk="1" hangingPunct="1"/>
            <a:endParaRPr lang="en-US" altLang="en-US" sz="1000" b="1"/>
          </a:p>
          <a:p>
            <a:pPr lvl="1" eaLnBrk="1" hangingPunct="1"/>
            <a:r>
              <a:rPr lang="en-US" altLang="en-US" sz="2400" b="1"/>
              <a:t>Serves as a milestone marker and </a:t>
            </a:r>
            <a:r>
              <a:rPr lang="en-US" altLang="en-US" sz="2400" b="1" u="sng"/>
              <a:t>formally exits</a:t>
            </a:r>
            <a:r>
              <a:rPr lang="en-US" altLang="en-US" sz="2400" b="1"/>
              <a:t> a phase of software engineering.</a:t>
            </a:r>
          </a:p>
          <a:p>
            <a:pPr lvl="1" eaLnBrk="1" hangingPunct="1"/>
            <a:r>
              <a:rPr lang="en-US" altLang="en-US" sz="2400" b="1"/>
              <a:t>Serves as </a:t>
            </a:r>
            <a:r>
              <a:rPr lang="en-US" altLang="en-US" sz="2400" b="1" u="sng"/>
              <a:t>baseline</a:t>
            </a:r>
            <a:r>
              <a:rPr lang="en-US" altLang="en-US" sz="2400" b="1"/>
              <a:t> from which any future changes can be monitored and controlled.</a:t>
            </a:r>
          </a:p>
        </p:txBody>
      </p:sp>
      <p:sp>
        <p:nvSpPr>
          <p:cNvPr id="33796" name="Text Box 4"/>
          <p:cNvSpPr txBox="1">
            <a:spLocks noChangeArrowheads="1"/>
          </p:cNvSpPr>
          <p:nvPr/>
        </p:nvSpPr>
        <p:spPr bwMode="auto">
          <a:xfrm>
            <a:off x="457200" y="5105400"/>
            <a:ext cx="8329613" cy="7016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eaLnBrk="1" hangingPunct="1"/>
            <a:r>
              <a:rPr lang="en-US" altLang="en-US" sz="2000" i="1">
                <a:solidFill>
                  <a:srgbClr val="800000"/>
                </a:solidFill>
              </a:rPr>
              <a:t>Remember “agile”—which wants less “legalese” like sign-off</a:t>
            </a:r>
          </a:p>
          <a:p>
            <a:pPr eaLnBrk="1" hangingPunct="1"/>
            <a:r>
              <a:rPr lang="en-US" altLang="en-US" sz="2000" i="1"/>
              <a:t>—</a:t>
            </a:r>
            <a:r>
              <a:rPr lang="en-US" altLang="en-US" sz="2000" i="1">
                <a:solidFill>
                  <a:srgbClr val="0000CC"/>
                </a:solidFill>
              </a:rPr>
              <a:t>obviously, I disagree when it comes to large/expensive projects!</a:t>
            </a:r>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76200" y="381000"/>
            <a:ext cx="8991600" cy="715963"/>
          </a:xfrm>
        </p:spPr>
        <p:txBody>
          <a:bodyPr/>
          <a:lstStyle/>
          <a:p>
            <a:pPr eaLnBrk="1" hangingPunct="1"/>
            <a:r>
              <a:rPr lang="en-US" altLang="en-US" sz="3800" b="1" smtClean="0">
                <a:solidFill>
                  <a:srgbClr val="0000CC"/>
                </a:solidFill>
              </a:rPr>
              <a:t>Code Is “Done”!  </a:t>
            </a:r>
            <a:r>
              <a:rPr lang="en-US" altLang="en-US" sz="3800" b="1" i="1" u="sng" smtClean="0">
                <a:solidFill>
                  <a:srgbClr val="6600FF"/>
                </a:solidFill>
              </a:rPr>
              <a:t>What Else Matters</a:t>
            </a:r>
            <a:r>
              <a:rPr lang="en-US" altLang="en-US" sz="3800" b="1" i="1" smtClean="0">
                <a:solidFill>
                  <a:srgbClr val="0000FF"/>
                </a:solidFill>
              </a:rPr>
              <a:t>?</a:t>
            </a:r>
            <a:r>
              <a:rPr lang="en-US" altLang="en-US" sz="3800" b="1" smtClean="0"/>
              <a:t> </a:t>
            </a:r>
          </a:p>
        </p:txBody>
      </p:sp>
      <p:sp>
        <p:nvSpPr>
          <p:cNvPr id="8195" name="Rectangle 3"/>
          <p:cNvSpPr>
            <a:spLocks noGrp="1" noChangeArrowheads="1"/>
          </p:cNvSpPr>
          <p:nvPr>
            <p:ph type="body" idx="4294967295"/>
          </p:nvPr>
        </p:nvSpPr>
        <p:spPr>
          <a:xfrm>
            <a:off x="228600" y="1524000"/>
            <a:ext cx="8610600" cy="4602163"/>
          </a:xfrm>
        </p:spPr>
        <p:txBody>
          <a:bodyPr/>
          <a:lstStyle/>
          <a:p>
            <a:pPr eaLnBrk="1" hangingPunct="1">
              <a:lnSpc>
                <a:spcPct val="90000"/>
              </a:lnSpc>
            </a:pPr>
            <a:r>
              <a:rPr lang="en-US" altLang="en-US" sz="2800" b="1" i="1" smtClean="0">
                <a:solidFill>
                  <a:srgbClr val="6600FF"/>
                </a:solidFill>
              </a:rPr>
              <a:t>How long</a:t>
            </a:r>
            <a:r>
              <a:rPr lang="en-US" altLang="en-US" sz="2800" b="1" i="1" smtClean="0"/>
              <a:t> (</a:t>
            </a:r>
            <a:r>
              <a:rPr lang="en-US" altLang="en-US" sz="2800" b="1" i="1" u="sng" smtClean="0"/>
              <a:t>elapsed time</a:t>
            </a:r>
            <a:r>
              <a:rPr lang="en-US" altLang="en-US" sz="2800" b="1" i="1" smtClean="0"/>
              <a:t>) did it take to complete the work?</a:t>
            </a:r>
          </a:p>
          <a:p>
            <a:pPr eaLnBrk="1" hangingPunct="1">
              <a:lnSpc>
                <a:spcPct val="90000"/>
              </a:lnSpc>
            </a:pPr>
            <a:endParaRPr lang="en-US" altLang="en-US" sz="1400" b="1" i="1" smtClean="0"/>
          </a:p>
          <a:p>
            <a:pPr eaLnBrk="1" hangingPunct="1">
              <a:lnSpc>
                <a:spcPct val="90000"/>
              </a:lnSpc>
            </a:pPr>
            <a:r>
              <a:rPr lang="en-US" altLang="en-US" sz="2800" b="1" i="1" smtClean="0">
                <a:solidFill>
                  <a:srgbClr val="6600FF"/>
                </a:solidFill>
              </a:rPr>
              <a:t>How much effort</a:t>
            </a:r>
            <a:r>
              <a:rPr lang="en-US" altLang="en-US" sz="2800" b="1" i="1" smtClean="0"/>
              <a:t> (</a:t>
            </a:r>
            <a:r>
              <a:rPr lang="en-US" altLang="en-US" sz="2800" b="1" i="1" u="sng" smtClean="0"/>
              <a:t>total person hours</a:t>
            </a:r>
            <a:r>
              <a:rPr lang="en-US" altLang="en-US" sz="2800" b="1" i="1" smtClean="0"/>
              <a:t>) is expended to do the work?</a:t>
            </a:r>
          </a:p>
          <a:p>
            <a:pPr eaLnBrk="1" hangingPunct="1">
              <a:lnSpc>
                <a:spcPct val="90000"/>
              </a:lnSpc>
              <a:buFontTx/>
              <a:buNone/>
            </a:pPr>
            <a:endParaRPr lang="en-US" altLang="en-US" sz="1400" b="1" i="1" smtClean="0"/>
          </a:p>
          <a:p>
            <a:pPr eaLnBrk="1" hangingPunct="1">
              <a:lnSpc>
                <a:spcPct val="90000"/>
              </a:lnSpc>
            </a:pPr>
            <a:r>
              <a:rPr lang="en-US" altLang="en-US" sz="2800" b="1" i="1" smtClean="0"/>
              <a:t>Does the solution </a:t>
            </a:r>
            <a:r>
              <a:rPr lang="en-US" altLang="en-US" sz="2800" b="1" i="1" smtClean="0">
                <a:solidFill>
                  <a:srgbClr val="6600FF"/>
                </a:solidFill>
              </a:rPr>
              <a:t>solve the </a:t>
            </a:r>
            <a:r>
              <a:rPr lang="en-US" altLang="en-US" sz="2800" b="1" i="1" u="sng" smtClean="0">
                <a:solidFill>
                  <a:srgbClr val="6600FF"/>
                </a:solidFill>
              </a:rPr>
              <a:t>complete</a:t>
            </a:r>
            <a:r>
              <a:rPr lang="en-US" altLang="en-US" sz="2800" b="1" i="1">
                <a:solidFill>
                  <a:srgbClr val="6600FF"/>
                </a:solidFill>
              </a:rPr>
              <a:t> </a:t>
            </a:r>
            <a:r>
              <a:rPr lang="en-US" altLang="en-US" sz="2800" b="1" i="1" smtClean="0">
                <a:solidFill>
                  <a:srgbClr val="6600FF"/>
                </a:solidFill>
              </a:rPr>
              <a:t>problem</a:t>
            </a:r>
            <a:r>
              <a:rPr lang="en-US" altLang="en-US" sz="2800" b="1" i="1" smtClean="0"/>
              <a:t>?</a:t>
            </a:r>
          </a:p>
          <a:p>
            <a:pPr eaLnBrk="1" hangingPunct="1">
              <a:lnSpc>
                <a:spcPct val="90000"/>
              </a:lnSpc>
            </a:pPr>
            <a:endParaRPr lang="en-US" altLang="en-US" sz="1400" b="1" i="1" smtClean="0"/>
          </a:p>
          <a:p>
            <a:pPr eaLnBrk="1" hangingPunct="1">
              <a:lnSpc>
                <a:spcPct val="90000"/>
              </a:lnSpc>
            </a:pPr>
            <a:r>
              <a:rPr lang="en-US" altLang="en-US" sz="2800" b="1" i="1" smtClean="0">
                <a:solidFill>
                  <a:srgbClr val="990033"/>
                </a:solidFill>
              </a:rPr>
              <a:t>How “good”</a:t>
            </a:r>
            <a:r>
              <a:rPr lang="en-US" altLang="en-US" sz="2800" b="1" i="1" smtClean="0"/>
              <a:t> is the work — (</a:t>
            </a:r>
            <a:r>
              <a:rPr lang="en-US" altLang="en-US" sz="2800" b="1" i="1" u="sng" smtClean="0"/>
              <a:t>code</a:t>
            </a:r>
            <a:r>
              <a:rPr lang="en-US" altLang="en-US" sz="2800" b="1" i="1" smtClean="0"/>
              <a:t>, </a:t>
            </a:r>
            <a:r>
              <a:rPr lang="en-US" altLang="en-US" sz="2800" b="1" i="1" u="sng" smtClean="0"/>
              <a:t>design</a:t>
            </a:r>
            <a:r>
              <a:rPr lang="en-US" altLang="en-US" sz="2800" b="1" i="1" smtClean="0"/>
              <a:t>, </a:t>
            </a:r>
            <a:r>
              <a:rPr lang="en-US" altLang="en-US" sz="2800" b="1" i="1" u="sng" smtClean="0"/>
              <a:t>documentation</a:t>
            </a:r>
            <a:r>
              <a:rPr lang="en-US" altLang="en-US" sz="2800" b="1" i="1" smtClean="0"/>
              <a:t>, </a:t>
            </a:r>
            <a:r>
              <a:rPr lang="en-US" altLang="en-US" sz="2800" b="1" i="1" u="sng" smtClean="0"/>
              <a:t>testing</a:t>
            </a:r>
            <a:r>
              <a:rPr lang="en-US" altLang="en-US" sz="2800" b="1" i="1" smtClean="0"/>
              <a:t>, etc.)?</a:t>
            </a:r>
          </a:p>
        </p:txBody>
      </p:sp>
      <p:sp>
        <p:nvSpPr>
          <p:cNvPr id="8196" name="Line 4"/>
          <p:cNvSpPr>
            <a:spLocks noChangeShapeType="1"/>
          </p:cNvSpPr>
          <p:nvPr/>
        </p:nvSpPr>
        <p:spPr bwMode="auto">
          <a:xfrm flipV="1">
            <a:off x="1524000" y="4800600"/>
            <a:ext cx="685800" cy="838200"/>
          </a:xfrm>
          <a:prstGeom prst="line">
            <a:avLst/>
          </a:prstGeom>
          <a:noFill/>
          <a:ln w="38100">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8197" name="Text Box 5"/>
          <p:cNvSpPr txBox="1">
            <a:spLocks noChangeArrowheads="1"/>
          </p:cNvSpPr>
          <p:nvPr/>
        </p:nvSpPr>
        <p:spPr bwMode="auto">
          <a:xfrm>
            <a:off x="1295400" y="5486400"/>
            <a:ext cx="1525588" cy="3968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eaLnBrk="1" hangingPunct="1">
              <a:spcBef>
                <a:spcPct val="0"/>
              </a:spcBef>
              <a:buFontTx/>
              <a:buNone/>
            </a:pPr>
            <a:r>
              <a:rPr lang="en-US" altLang="en-US" sz="2000" b="1"/>
              <a:t>based </a:t>
            </a:r>
            <a:r>
              <a:rPr lang="en-US" altLang="en-US" sz="2000" b="1" smtClean="0"/>
              <a:t>on?</a:t>
            </a:r>
            <a:endParaRPr lang="en-US" altLang="en-US" sz="2000" b="1"/>
          </a:p>
        </p:txBody>
      </p:sp>
    </p:spTree>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3">
            <a:lum/>
          </a:blip>
          <a:stretch>
            <a:fillRect/>
          </a:stretch>
        </a:blipFill>
        <a:effectLst/>
      </p:bgPr>
    </p:bg>
    <p:spTree>
      <p:nvGrpSpPr>
        <p:cNvPr id="1" name=""/>
        <p:cNvGrpSpPr/>
        <p:nvPr/>
      </p:nvGrpSpPr>
      <p:grpSpPr>
        <a:xfrm>
          <a:off x="0" y="0"/>
          <a:ext cx="0" cy="0"/>
        </a:xfrm>
      </p:grpSpPr>
      <p:sp>
        <p:nvSpPr>
          <p:cNvPr id="2050" name="Title 1"/>
          <p:cNvSpPr>
            <a:spLocks noGrp="1"/>
          </p:cNvSpPr>
          <p:nvPr>
            <p:ph type="ctrTitle"/>
          </p:nvPr>
        </p:nvSpPr>
        <p:spPr>
          <a:xfrm>
            <a:off x="-381000" y="1600200"/>
            <a:ext cx="5105400" cy="1470025"/>
          </a:xfrm>
        </p:spPr>
        <p:txBody>
          <a:bodyPr/>
          <a:lstStyle/>
          <a:p>
            <a:r>
              <a:rPr lang="en-US" altLang="en-US" u="sng" smtClean="0">
                <a:solidFill>
                  <a:schemeClr val="bg1"/>
                </a:solidFill>
              </a:rPr>
              <a:t>Chapter 7</a:t>
            </a:r>
            <a:r>
              <a:rPr lang="en-US" altLang="en-US" smtClean="0">
                <a:solidFill>
                  <a:schemeClr val="bg1"/>
                </a:solidFill>
              </a:rPr>
              <a:t>: </a:t>
            </a:r>
            <a:br>
              <a:rPr lang="en-US" altLang="en-US">
                <a:solidFill>
                  <a:schemeClr val="bg1"/>
                </a:solidFill>
              </a:rPr>
            </a:br>
            <a:r>
              <a:rPr lang="en-US" altLang="en-US">
                <a:solidFill>
                  <a:schemeClr val="bg1"/>
                </a:solidFill>
              </a:rPr>
              <a:t>Design: Architecture and Methodology</a:t>
            </a:r>
            <a:br>
              <a:rPr lang="en-US" altLang="en-US">
                <a:solidFill>
                  <a:schemeClr val="bg1"/>
                </a:solidFill>
              </a:rPr>
            </a:br>
            <a:endParaRPr lang="en-US" altLang="en-US" smtClean="0">
              <a:solidFill>
                <a:schemeClr val="bg1"/>
              </a:solidFill>
            </a:endParaRPr>
          </a:p>
        </p:txBody>
      </p:sp>
    </p:spTree>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4" name="Rectangle 2"/>
          <p:cNvSpPr>
            <a:spLocks noGrp="1" noChangeArrowheads="1"/>
          </p:cNvSpPr>
          <p:nvPr>
            <p:ph type="title"/>
          </p:nvPr>
        </p:nvSpPr>
        <p:spPr>
          <a:xfrm>
            <a:off x="457200" y="274638"/>
            <a:ext cx="8229600" cy="868362"/>
          </a:xfrm>
        </p:spPr>
        <p:txBody>
          <a:bodyPr/>
          <a:lstStyle/>
          <a:p>
            <a:pPr eaLnBrk="1" hangingPunct="1"/>
            <a:r>
              <a:rPr lang="en-US" altLang="en-US" sz="4000" b="1" smtClean="0">
                <a:solidFill>
                  <a:srgbClr val="0000CC"/>
                </a:solidFill>
              </a:rPr>
              <a:t>Design Topics Covered</a:t>
            </a:r>
          </a:p>
        </p:txBody>
      </p:sp>
      <p:sp>
        <p:nvSpPr>
          <p:cNvPr id="3075" name="Rectangle 3"/>
          <p:cNvSpPr>
            <a:spLocks noGrp="1" noChangeArrowheads="1"/>
          </p:cNvSpPr>
          <p:nvPr>
            <p:ph type="body" idx="4294967295"/>
          </p:nvPr>
        </p:nvSpPr>
        <p:spPr>
          <a:xfrm>
            <a:off x="457200" y="1646237"/>
            <a:ext cx="8229600" cy="4525963"/>
          </a:xfrm>
        </p:spPr>
        <p:txBody>
          <a:bodyPr/>
          <a:lstStyle/>
          <a:p>
            <a:pPr marL="609600" indent="-609600" eaLnBrk="1" hangingPunct="1">
              <a:buFontTx/>
              <a:buAutoNum type="arabicPeriod"/>
            </a:pPr>
            <a:r>
              <a:rPr lang="en-US" altLang="en-US" sz="2800" b="1" smtClean="0">
                <a:solidFill>
                  <a:srgbClr val="990033"/>
                </a:solidFill>
              </a:rPr>
              <a:t>Architectural vs. detailed design</a:t>
            </a:r>
          </a:p>
          <a:p>
            <a:pPr marL="609600" indent="-609600" eaLnBrk="1" hangingPunct="1">
              <a:buFontTx/>
              <a:buAutoNum type="arabicPeriod"/>
            </a:pPr>
            <a:endParaRPr lang="en-US" altLang="en-US" sz="1200" b="1" smtClean="0"/>
          </a:p>
          <a:p>
            <a:pPr marL="609600" indent="-609600" eaLnBrk="1" hangingPunct="1">
              <a:buFontTx/>
              <a:buAutoNum type="arabicPeriod"/>
            </a:pPr>
            <a:r>
              <a:rPr lang="en-US" altLang="en-US" sz="2800" b="1" smtClean="0">
                <a:solidFill>
                  <a:srgbClr val="990033"/>
                </a:solidFill>
              </a:rPr>
              <a:t>“Common” architectural styles, tactics, and reference architectures</a:t>
            </a:r>
          </a:p>
          <a:p>
            <a:pPr marL="609600" indent="-609600" eaLnBrk="1" hangingPunct="1">
              <a:buFontTx/>
              <a:buAutoNum type="arabicPeriod"/>
            </a:pPr>
            <a:endParaRPr lang="en-US" altLang="en-US" sz="1200" b="1" smtClean="0"/>
          </a:p>
          <a:p>
            <a:pPr marL="609600" indent="-609600" eaLnBrk="1" hangingPunct="1">
              <a:buFontTx/>
              <a:buAutoNum type="arabicPeriod"/>
            </a:pPr>
            <a:r>
              <a:rPr lang="en-US" altLang="en-US" sz="2800" b="1" smtClean="0">
                <a:solidFill>
                  <a:srgbClr val="990033"/>
                </a:solidFill>
              </a:rPr>
              <a:t>Basic techniques for detailed design</a:t>
            </a:r>
          </a:p>
          <a:p>
            <a:pPr marL="609600" indent="-609600" eaLnBrk="1" hangingPunct="1">
              <a:buFontTx/>
              <a:buAutoNum type="arabicPeriod"/>
            </a:pPr>
            <a:endParaRPr lang="en-US" altLang="en-US" sz="1200" b="1" smtClean="0"/>
          </a:p>
          <a:p>
            <a:pPr marL="609600" indent="-609600" eaLnBrk="1" hangingPunct="1">
              <a:buFontTx/>
              <a:buAutoNum type="arabicPeriod"/>
            </a:pPr>
            <a:r>
              <a:rPr lang="en-US" altLang="en-US" sz="2800" b="1" smtClean="0">
                <a:solidFill>
                  <a:srgbClr val="990033"/>
                </a:solidFill>
              </a:rPr>
              <a:t>Basic issues with user-interface design</a:t>
            </a:r>
          </a:p>
        </p:txBody>
      </p:sp>
    </p:spTree>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2"/>
          <p:cNvSpPr>
            <a:spLocks noGrp="1" noChangeArrowheads="1"/>
          </p:cNvSpPr>
          <p:nvPr>
            <p:ph type="title"/>
          </p:nvPr>
        </p:nvSpPr>
        <p:spPr>
          <a:xfrm>
            <a:off x="457200" y="152400"/>
            <a:ext cx="8229600" cy="639763"/>
          </a:xfrm>
        </p:spPr>
        <p:txBody>
          <a:bodyPr/>
          <a:lstStyle/>
          <a:p>
            <a:pPr eaLnBrk="1" hangingPunct="1"/>
            <a:r>
              <a:rPr lang="en-US" altLang="en-US" sz="4000" b="1" smtClean="0">
                <a:solidFill>
                  <a:srgbClr val="0000CC"/>
                </a:solidFill>
              </a:rPr>
              <a:t>Design</a:t>
            </a:r>
          </a:p>
        </p:txBody>
      </p:sp>
      <p:sp>
        <p:nvSpPr>
          <p:cNvPr id="4099" name="Rectangle 3"/>
          <p:cNvSpPr>
            <a:spLocks noGrp="1" noChangeArrowheads="1"/>
          </p:cNvSpPr>
          <p:nvPr>
            <p:ph type="body" idx="4294967295"/>
          </p:nvPr>
        </p:nvSpPr>
        <p:spPr>
          <a:xfrm>
            <a:off x="304800" y="1066800"/>
            <a:ext cx="8610600" cy="6096000"/>
          </a:xfrm>
        </p:spPr>
        <p:txBody>
          <a:bodyPr/>
          <a:lstStyle/>
          <a:p>
            <a:pPr eaLnBrk="1" hangingPunct="1">
              <a:lnSpc>
                <a:spcPct val="80000"/>
              </a:lnSpc>
            </a:pPr>
            <a:r>
              <a:rPr lang="en-US" altLang="en-US" sz="2600" b="1" u="sng" smtClean="0">
                <a:solidFill>
                  <a:srgbClr val="0000CC"/>
                </a:solidFill>
              </a:rPr>
              <a:t>Starts</a:t>
            </a:r>
            <a:r>
              <a:rPr lang="en-US" altLang="en-US" sz="2600" b="1" smtClean="0">
                <a:solidFill>
                  <a:srgbClr val="0000CC"/>
                </a:solidFill>
              </a:rPr>
              <a:t> </a:t>
            </a:r>
            <a:r>
              <a:rPr lang="en-US" altLang="en-US" sz="2600" b="1" smtClean="0"/>
              <a:t>mostly from/with </a:t>
            </a:r>
            <a:r>
              <a:rPr lang="en-US" altLang="en-US" sz="2600" b="1" smtClean="0">
                <a:solidFill>
                  <a:srgbClr val="0000CC"/>
                </a:solidFill>
              </a:rPr>
              <a:t>requirements</a:t>
            </a:r>
            <a:r>
              <a:rPr lang="en-US" altLang="en-US" sz="2600" b="1" smtClean="0"/>
              <a:t> (evolving mostly from </a:t>
            </a:r>
            <a:r>
              <a:rPr lang="en-US" altLang="en-US" sz="2600" b="1" u="sng" smtClean="0"/>
              <a:t>functionalities</a:t>
            </a:r>
            <a:r>
              <a:rPr lang="en-US" altLang="en-US" sz="2600" b="1" smtClean="0"/>
              <a:t> and other </a:t>
            </a:r>
            <a:r>
              <a:rPr lang="en-US" altLang="en-US" sz="2600" b="1" u="sng" smtClean="0"/>
              <a:t>non-functional characteristics)</a:t>
            </a:r>
            <a:r>
              <a:rPr lang="en-US" altLang="en-US" sz="2600" b="1" smtClean="0"/>
              <a:t>.</a:t>
            </a:r>
          </a:p>
          <a:p>
            <a:pPr eaLnBrk="1" hangingPunct="1">
              <a:lnSpc>
                <a:spcPct val="80000"/>
              </a:lnSpc>
            </a:pPr>
            <a:r>
              <a:rPr lang="en-US" altLang="en-US" sz="2600" b="1" smtClean="0">
                <a:solidFill>
                  <a:srgbClr val="660033"/>
                </a:solidFill>
              </a:rPr>
              <a:t>How is the software solution going to be </a:t>
            </a:r>
            <a:r>
              <a:rPr lang="en-US" altLang="en-US" sz="2600" b="1" u="sng" smtClean="0">
                <a:solidFill>
                  <a:srgbClr val="660033"/>
                </a:solidFill>
              </a:rPr>
              <a:t>structured</a:t>
            </a:r>
            <a:r>
              <a:rPr lang="en-US" altLang="en-US" sz="2600" b="1" smtClean="0">
                <a:solidFill>
                  <a:srgbClr val="660033"/>
                </a:solidFill>
              </a:rPr>
              <a:t>?</a:t>
            </a:r>
          </a:p>
          <a:p>
            <a:pPr lvl="1" eaLnBrk="1" hangingPunct="1">
              <a:lnSpc>
                <a:spcPct val="80000"/>
              </a:lnSpc>
            </a:pPr>
            <a:r>
              <a:rPr lang="en-US" altLang="en-US" sz="2200" b="1" smtClean="0"/>
              <a:t>What are the </a:t>
            </a:r>
            <a:r>
              <a:rPr lang="en-US" altLang="en-US" sz="2200" b="1" u="sng" smtClean="0">
                <a:solidFill>
                  <a:srgbClr val="0000CC"/>
                </a:solidFill>
              </a:rPr>
              <a:t>main </a:t>
            </a:r>
            <a:r>
              <a:rPr lang="en-US" altLang="en-US" sz="2200" b="1" i="1" u="sng" smtClean="0">
                <a:solidFill>
                  <a:srgbClr val="0000CC"/>
                </a:solidFill>
              </a:rPr>
              <a:t>components</a:t>
            </a:r>
            <a:r>
              <a:rPr lang="en-US" altLang="en-US" sz="2200" b="1" i="1" smtClean="0">
                <a:solidFill>
                  <a:srgbClr val="0000CC"/>
                </a:solidFill>
              </a:rPr>
              <a:t>—</a:t>
            </a:r>
            <a:r>
              <a:rPr lang="en-US" altLang="en-US" sz="2200" b="1" i="1" smtClean="0"/>
              <a:t>(</a:t>
            </a:r>
            <a:r>
              <a:rPr lang="en-US" altLang="en-US" sz="2200" b="1" i="1" smtClean="0">
                <a:solidFill>
                  <a:srgbClr val="0000CC"/>
                </a:solidFill>
              </a:rPr>
              <a:t>functional comp</a:t>
            </a:r>
            <a:r>
              <a:rPr lang="en-US" altLang="en-US" sz="2200" b="1" i="1" smtClean="0"/>
              <a:t>)?</a:t>
            </a:r>
          </a:p>
          <a:p>
            <a:pPr lvl="2" eaLnBrk="1" hangingPunct="1">
              <a:lnSpc>
                <a:spcPct val="80000"/>
              </a:lnSpc>
            </a:pPr>
            <a:r>
              <a:rPr lang="en-US" altLang="en-US" sz="2000" b="1" i="1" smtClean="0">
                <a:solidFill>
                  <a:srgbClr val="0000CC"/>
                </a:solidFill>
              </a:rPr>
              <a:t>Often </a:t>
            </a:r>
            <a:r>
              <a:rPr lang="en-US" altLang="en-US" sz="2000" b="1" smtClean="0">
                <a:solidFill>
                  <a:srgbClr val="0000CC"/>
                </a:solidFill>
              </a:rPr>
              <a:t>directly </a:t>
            </a:r>
            <a:r>
              <a:rPr lang="en-US" altLang="en-US" sz="2000" b="1" i="1" smtClean="0">
                <a:solidFill>
                  <a:srgbClr val="0000CC"/>
                </a:solidFill>
              </a:rPr>
              <a:t>from </a:t>
            </a:r>
            <a:r>
              <a:rPr lang="en-US" altLang="en-US" sz="2000" b="1" i="1" u="sng">
                <a:solidFill>
                  <a:srgbClr val="0000CC"/>
                </a:solidFill>
              </a:rPr>
              <a:t>r</a:t>
            </a:r>
            <a:r>
              <a:rPr lang="en-US" altLang="en-US" sz="2000" b="1" i="1" u="sng" smtClean="0">
                <a:solidFill>
                  <a:srgbClr val="0000CC"/>
                </a:solidFill>
              </a:rPr>
              <a:t>equirements’ functionalities </a:t>
            </a:r>
            <a:br>
              <a:rPr lang="en-US" altLang="en-US" sz="2000" b="1" i="1" u="sng" smtClean="0">
                <a:solidFill>
                  <a:srgbClr val="0000CC"/>
                </a:solidFill>
              </a:rPr>
            </a:br>
            <a:r>
              <a:rPr lang="en-US" altLang="en-US" sz="2000" b="1" i="1" u="sng" smtClean="0">
                <a:solidFill>
                  <a:srgbClr val="0000CC"/>
                </a:solidFill>
              </a:rPr>
              <a:t>(use cases</a:t>
            </a:r>
            <a:r>
              <a:rPr lang="en-US" altLang="en-US" sz="2000" b="1" i="1" smtClean="0">
                <a:solidFill>
                  <a:srgbClr val="0000CC"/>
                </a:solidFill>
              </a:rPr>
              <a:t>).</a:t>
            </a:r>
          </a:p>
          <a:p>
            <a:pPr lvl="1" eaLnBrk="1" hangingPunct="1">
              <a:lnSpc>
                <a:spcPct val="80000"/>
              </a:lnSpc>
            </a:pPr>
            <a:r>
              <a:rPr lang="en-US" altLang="en-US" sz="2200" b="1" smtClean="0"/>
              <a:t>How are these </a:t>
            </a:r>
            <a:r>
              <a:rPr lang="en-US" altLang="en-US" sz="2200" b="1" i="1" u="sng" smtClean="0">
                <a:solidFill>
                  <a:srgbClr val="006600"/>
                </a:solidFill>
              </a:rPr>
              <a:t>components related</a:t>
            </a:r>
            <a:r>
              <a:rPr lang="en-US" altLang="en-US" sz="2200" b="1" i="1" smtClean="0">
                <a:solidFill>
                  <a:srgbClr val="006600"/>
                </a:solidFill>
              </a:rPr>
              <a:t>?</a:t>
            </a:r>
          </a:p>
          <a:p>
            <a:pPr lvl="2" eaLnBrk="1" hangingPunct="1">
              <a:lnSpc>
                <a:spcPct val="80000"/>
              </a:lnSpc>
            </a:pPr>
            <a:r>
              <a:rPr lang="en-US" altLang="en-US" sz="2000" b="1" smtClean="0">
                <a:solidFill>
                  <a:srgbClr val="006600"/>
                </a:solidFill>
              </a:rPr>
              <a:t>Possibly re-organize the components (composition/decomposition).</a:t>
            </a:r>
          </a:p>
          <a:p>
            <a:pPr lvl="2" eaLnBrk="1" hangingPunct="1">
              <a:lnSpc>
                <a:spcPct val="80000"/>
              </a:lnSpc>
            </a:pPr>
            <a:endParaRPr lang="en-US" altLang="en-US" sz="900" b="1" i="1" u="sng" smtClean="0"/>
          </a:p>
          <a:p>
            <a:pPr eaLnBrk="1" hangingPunct="1">
              <a:lnSpc>
                <a:spcPct val="80000"/>
              </a:lnSpc>
            </a:pPr>
            <a:r>
              <a:rPr lang="en-US" altLang="en-US" sz="2600" b="1" smtClean="0"/>
              <a:t>Two main levels of design:</a:t>
            </a:r>
          </a:p>
          <a:p>
            <a:pPr lvl="1" eaLnBrk="1" hangingPunct="1">
              <a:lnSpc>
                <a:spcPct val="80000"/>
              </a:lnSpc>
            </a:pPr>
            <a:r>
              <a:rPr lang="en-US" altLang="en-US" sz="2200" b="1" smtClean="0">
                <a:solidFill>
                  <a:srgbClr val="0000CC"/>
                </a:solidFill>
              </a:rPr>
              <a:t>Architectural (high level)</a:t>
            </a:r>
          </a:p>
          <a:p>
            <a:pPr lvl="1" eaLnBrk="1" hangingPunct="1">
              <a:lnSpc>
                <a:spcPct val="80000"/>
              </a:lnSpc>
            </a:pPr>
            <a:r>
              <a:rPr lang="en-US" altLang="en-US" sz="2200" b="1" smtClean="0">
                <a:solidFill>
                  <a:srgbClr val="0000CC"/>
                </a:solidFill>
              </a:rPr>
              <a:t>Detailed design</a:t>
            </a:r>
          </a:p>
          <a:p>
            <a:pPr eaLnBrk="1" hangingPunct="1">
              <a:lnSpc>
                <a:spcPct val="80000"/>
              </a:lnSpc>
            </a:pPr>
            <a:r>
              <a:rPr lang="en-US" altLang="en-US" sz="2600" b="1" smtClean="0">
                <a:solidFill>
                  <a:srgbClr val="660033"/>
                </a:solidFill>
              </a:rPr>
              <a:t>How should we depict design—notation/language?</a:t>
            </a:r>
          </a:p>
        </p:txBody>
      </p:sp>
    </p:spTree>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3" name="Text Box 3"/>
          <p:cNvSpPr txBox="1">
            <a:spLocks noChangeArrowheads="1"/>
          </p:cNvSpPr>
          <p:nvPr/>
        </p:nvSpPr>
        <p:spPr bwMode="auto">
          <a:xfrm>
            <a:off x="76200" y="208002"/>
            <a:ext cx="90678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3000" b="1">
                <a:solidFill>
                  <a:schemeClr val="tx1"/>
                </a:solidFill>
                <a:latin typeface="Arial" pitchFamily="34" charset="0"/>
                <a:cs typeface="Arial" pitchFamily="34" charset="0"/>
              </a:rPr>
              <a:t> Relationship between Architecture and Design</a:t>
            </a:r>
          </a:p>
        </p:txBody>
      </p:sp>
      <p:sp>
        <p:nvSpPr>
          <p:cNvPr id="5124" name="Text Box 4"/>
          <p:cNvSpPr txBox="1">
            <a:spLocks noChangeArrowheads="1"/>
          </p:cNvSpPr>
          <p:nvPr/>
        </p:nvSpPr>
        <p:spPr bwMode="auto">
          <a:xfrm>
            <a:off x="7239000" y="2590800"/>
            <a:ext cx="1905000" cy="1069975"/>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r>
              <a:rPr lang="en-US" altLang="en-US" sz="1600" b="1" u="sng">
                <a:solidFill>
                  <a:srgbClr val="0000CC"/>
                </a:solidFill>
              </a:rPr>
              <a:t>Detailed Design</a:t>
            </a:r>
          </a:p>
          <a:p>
            <a:pPr algn="l" eaLnBrk="1" hangingPunct="1"/>
            <a:r>
              <a:rPr lang="en-US" altLang="en-US" sz="1600" b="1"/>
              <a:t>C</a:t>
            </a:r>
            <a:r>
              <a:rPr lang="en-US" altLang="en-US" sz="1600" b="1" smtClean="0"/>
              <a:t>omes </a:t>
            </a:r>
            <a:r>
              <a:rPr lang="en-US" altLang="en-US" sz="1600" b="1"/>
              <a:t>from</a:t>
            </a:r>
          </a:p>
          <a:p>
            <a:pPr algn="l" eaLnBrk="1" hangingPunct="1"/>
            <a:r>
              <a:rPr lang="en-US" altLang="en-US" sz="1600" b="1">
                <a:solidFill>
                  <a:srgbClr val="006666"/>
                </a:solidFill>
              </a:rPr>
              <a:t>Requirements</a:t>
            </a:r>
            <a:r>
              <a:rPr lang="en-US" altLang="en-US" sz="1600" b="1"/>
              <a:t> &amp;</a:t>
            </a:r>
          </a:p>
          <a:p>
            <a:pPr algn="l" eaLnBrk="1" hangingPunct="1"/>
            <a:r>
              <a:rPr lang="en-US" altLang="en-US" sz="1600" b="1">
                <a:solidFill>
                  <a:srgbClr val="006666"/>
                </a:solidFill>
              </a:rPr>
              <a:t>Architecture</a:t>
            </a:r>
          </a:p>
        </p:txBody>
      </p:sp>
      <p:pic>
        <p:nvPicPr>
          <p:cNvPr id="7170" name="Picture 2" descr="\\10.1.1.17\productions\ART\ART PROCESS\PPT Projects\Tsui_PPT_163567\JPEG and EPS\Chapter 7\9781284132786_CH07_FIGF01.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9437" y="1124743"/>
            <a:ext cx="6278563" cy="5072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Rectangle 2"/>
          <p:cNvSpPr>
            <a:spLocks noGrp="1" noChangeArrowheads="1"/>
          </p:cNvSpPr>
          <p:nvPr>
            <p:ph type="title"/>
          </p:nvPr>
        </p:nvSpPr>
        <p:spPr>
          <a:xfrm>
            <a:off x="457200" y="274638"/>
            <a:ext cx="8229600" cy="792162"/>
          </a:xfrm>
        </p:spPr>
        <p:txBody>
          <a:bodyPr/>
          <a:lstStyle/>
          <a:p>
            <a:pPr eaLnBrk="1" hangingPunct="1"/>
            <a:r>
              <a:rPr lang="en-US" altLang="en-US" sz="4000" b="1" smtClean="0">
                <a:solidFill>
                  <a:srgbClr val="0000CC"/>
                </a:solidFill>
              </a:rPr>
              <a:t>Software Architecture</a:t>
            </a:r>
          </a:p>
        </p:txBody>
      </p:sp>
      <p:sp>
        <p:nvSpPr>
          <p:cNvPr id="6147" name="Rectangle 3"/>
          <p:cNvSpPr>
            <a:spLocks noGrp="1" noChangeArrowheads="1"/>
          </p:cNvSpPr>
          <p:nvPr>
            <p:ph type="body" idx="4294967295"/>
          </p:nvPr>
        </p:nvSpPr>
        <p:spPr>
          <a:xfrm>
            <a:off x="228600" y="1295400"/>
            <a:ext cx="8686800" cy="5257800"/>
          </a:xfrm>
        </p:spPr>
        <p:txBody>
          <a:bodyPr/>
          <a:lstStyle/>
          <a:p>
            <a:pPr marL="338138" indent="-338138" eaLnBrk="1" hangingPunct="1">
              <a:lnSpc>
                <a:spcPct val="90000"/>
              </a:lnSpc>
            </a:pPr>
            <a:r>
              <a:rPr lang="en-US" altLang="en-US" sz="2400" b="1" u="sng" smtClean="0">
                <a:solidFill>
                  <a:srgbClr val="0000CC"/>
                </a:solidFill>
              </a:rPr>
              <a:t>Structure</a:t>
            </a:r>
            <a:r>
              <a:rPr lang="en-US" altLang="en-US" sz="2400" u="sng" smtClean="0"/>
              <a:t>(s) </a:t>
            </a:r>
            <a:r>
              <a:rPr lang="en-US" altLang="en-US" sz="2400" b="1" u="sng" smtClean="0">
                <a:solidFill>
                  <a:srgbClr val="0000CC"/>
                </a:solidFill>
              </a:rPr>
              <a:t>of the solution</a:t>
            </a:r>
            <a:r>
              <a:rPr lang="en-US" altLang="en-US" sz="2400" smtClean="0"/>
              <a:t>, comprising:</a:t>
            </a:r>
          </a:p>
          <a:p>
            <a:pPr marL="687388" lvl="1" indent="-349250" eaLnBrk="1" hangingPunct="1">
              <a:lnSpc>
                <a:spcPct val="90000"/>
              </a:lnSpc>
              <a:buFontTx/>
              <a:buAutoNum type="arabicPeriod"/>
            </a:pPr>
            <a:r>
              <a:rPr lang="en-US" altLang="en-US" sz="2000" smtClean="0"/>
              <a:t> Major software </a:t>
            </a:r>
            <a:r>
              <a:rPr lang="en-US" altLang="en-US" sz="2000" b="1" u="sng" smtClean="0"/>
              <a:t>elements </a:t>
            </a:r>
          </a:p>
          <a:p>
            <a:pPr marL="687388" lvl="1" indent="-349250" eaLnBrk="1" hangingPunct="1">
              <a:lnSpc>
                <a:spcPct val="90000"/>
              </a:lnSpc>
              <a:buFontTx/>
              <a:buAutoNum type="arabicPeriod"/>
            </a:pPr>
            <a:r>
              <a:rPr lang="en-US" altLang="en-US" sz="2000" smtClean="0"/>
              <a:t> Their externally visible </a:t>
            </a:r>
            <a:r>
              <a:rPr lang="en-US" altLang="en-US" sz="2000" b="1" u="sng" smtClean="0"/>
              <a:t>properties</a:t>
            </a:r>
          </a:p>
          <a:p>
            <a:pPr marL="687388" lvl="1" indent="-349250" eaLnBrk="1" hangingPunct="1">
              <a:lnSpc>
                <a:spcPct val="90000"/>
              </a:lnSpc>
              <a:buFontTx/>
              <a:buAutoNum type="arabicPeriod"/>
            </a:pPr>
            <a:r>
              <a:rPr lang="en-US" altLang="en-US" sz="2000" smtClean="0"/>
              <a:t> </a:t>
            </a:r>
            <a:r>
              <a:rPr lang="en-US" altLang="en-US" sz="2000" b="1" u="sng" smtClean="0"/>
              <a:t>Relationships</a:t>
            </a:r>
            <a:r>
              <a:rPr lang="en-US" altLang="en-US" sz="2000" smtClean="0"/>
              <a:t> among elements</a:t>
            </a:r>
          </a:p>
          <a:p>
            <a:pPr marL="990600" lvl="1" indent="-533400" eaLnBrk="1" hangingPunct="1">
              <a:lnSpc>
                <a:spcPct val="90000"/>
              </a:lnSpc>
              <a:buFontTx/>
              <a:buAutoNum type="arabicPeriod"/>
            </a:pPr>
            <a:endParaRPr lang="en-US" altLang="en-US" sz="2000" smtClean="0"/>
          </a:p>
          <a:p>
            <a:pPr marL="338138" indent="-338138" eaLnBrk="1" hangingPunct="1">
              <a:lnSpc>
                <a:spcPct val="90000"/>
              </a:lnSpc>
            </a:pPr>
            <a:r>
              <a:rPr lang="en-US" altLang="en-US" sz="2400" b="1" smtClean="0"/>
              <a:t>Every software system has an architecture.</a:t>
            </a:r>
          </a:p>
          <a:p>
            <a:pPr marL="338138" indent="-338138" eaLnBrk="1" hangingPunct="1">
              <a:lnSpc>
                <a:spcPct val="90000"/>
              </a:lnSpc>
            </a:pPr>
            <a:endParaRPr lang="en-US" altLang="en-US" sz="1000" b="1" smtClean="0"/>
          </a:p>
          <a:p>
            <a:pPr marL="338138" indent="-338138" eaLnBrk="1" hangingPunct="1">
              <a:lnSpc>
                <a:spcPct val="90000"/>
              </a:lnSpc>
            </a:pPr>
            <a:r>
              <a:rPr lang="en-US" altLang="en-US" sz="2400" b="1" smtClean="0">
                <a:solidFill>
                  <a:srgbClr val="660033"/>
                </a:solidFill>
              </a:rPr>
              <a:t>May have multiple structures</a:t>
            </a:r>
            <a:r>
              <a:rPr lang="en-US" altLang="en-US" sz="2400" b="1" smtClean="0"/>
              <a:t>!</a:t>
            </a:r>
          </a:p>
          <a:p>
            <a:pPr marL="746125" lvl="1" indent="-288925" eaLnBrk="1" hangingPunct="1">
              <a:lnSpc>
                <a:spcPct val="90000"/>
              </a:lnSpc>
            </a:pPr>
            <a:r>
              <a:rPr lang="en-US" altLang="en-US" sz="2000"/>
              <a:t>M</a:t>
            </a:r>
            <a:r>
              <a:rPr lang="en-US" altLang="en-US" sz="2000" smtClean="0"/>
              <a:t>ultiple ways of organizing elements, </a:t>
            </a:r>
            <a:r>
              <a:rPr lang="en-US" altLang="en-US" sz="2000" i="1" u="sng" smtClean="0"/>
              <a:t>depending on the perspective</a:t>
            </a:r>
          </a:p>
          <a:p>
            <a:pPr marL="990600" lvl="1" indent="-533400" eaLnBrk="1" hangingPunct="1">
              <a:lnSpc>
                <a:spcPct val="90000"/>
              </a:lnSpc>
              <a:buFontTx/>
              <a:buNone/>
            </a:pPr>
            <a:endParaRPr lang="en-US" altLang="en-US" sz="1000" i="1" u="sng" smtClean="0"/>
          </a:p>
          <a:p>
            <a:pPr marL="338138" indent="-338138" eaLnBrk="1" hangingPunct="1">
              <a:lnSpc>
                <a:spcPct val="90000"/>
              </a:lnSpc>
            </a:pPr>
            <a:r>
              <a:rPr lang="en-US" altLang="en-US" sz="2400" b="1" u="sng" smtClean="0">
                <a:solidFill>
                  <a:srgbClr val="0000CC"/>
                </a:solidFill>
              </a:rPr>
              <a:t>External</a:t>
            </a:r>
            <a:r>
              <a:rPr lang="en-US" altLang="en-US" sz="2400" b="1" smtClean="0">
                <a:solidFill>
                  <a:srgbClr val="0000CC"/>
                </a:solidFill>
              </a:rPr>
              <a:t> properties of components (and modules)</a:t>
            </a:r>
          </a:p>
          <a:p>
            <a:pPr marL="746125" lvl="1" indent="-288925" eaLnBrk="1" hangingPunct="1">
              <a:lnSpc>
                <a:spcPct val="90000"/>
              </a:lnSpc>
            </a:pPr>
            <a:r>
              <a:rPr lang="en-US" altLang="en-US" sz="2000" b="1" i="1" smtClean="0"/>
              <a:t>Component (module) interfaces</a:t>
            </a:r>
          </a:p>
          <a:p>
            <a:pPr marL="746125" lvl="1" indent="-288925" eaLnBrk="1" hangingPunct="1">
              <a:lnSpc>
                <a:spcPct val="90000"/>
              </a:lnSpc>
            </a:pPr>
            <a:r>
              <a:rPr lang="en-US" altLang="en-US" sz="2000" b="1" i="1" smtClean="0"/>
              <a:t>Component (module) interactions</a:t>
            </a:r>
            <a:r>
              <a:rPr lang="en-US" altLang="en-US" sz="2000" smtClean="0"/>
              <a:t>, rather than internals of components and modules</a:t>
            </a:r>
          </a:p>
          <a:p>
            <a:pPr marL="609600" indent="-609600" eaLnBrk="1" hangingPunct="1">
              <a:lnSpc>
                <a:spcPct val="90000"/>
              </a:lnSpc>
            </a:pPr>
            <a:endParaRPr lang="en-US" altLang="en-US" sz="2400" smtClean="0"/>
          </a:p>
        </p:txBody>
      </p:sp>
      <p:sp>
        <p:nvSpPr>
          <p:cNvPr id="6148" name="Freeform 3"/>
          <p:cNvSpPr>
            <a:spLocks noChangeArrowheads="1"/>
          </p:cNvSpPr>
          <p:nvPr/>
        </p:nvSpPr>
        <p:spPr bwMode="auto">
          <a:xfrm>
            <a:off x="244475" y="2357438"/>
            <a:ext cx="592138" cy="3141662"/>
          </a:xfrm>
          <a:custGeom>
            <a:gdLst>
              <a:gd name="T0" fmla="*/ 589823 w 592428"/>
              <a:gd name="T1" fmla="*/ 0 h 3142445"/>
              <a:gd name="T2" fmla="*/ 423133 w 592428"/>
              <a:gd name="T3" fmla="*/ 12852 h 3142445"/>
              <a:gd name="T4" fmla="*/ 346199 w 592428"/>
              <a:gd name="T5" fmla="*/ 38546 h 3142445"/>
              <a:gd name="T6" fmla="*/ 269268 w 592428"/>
              <a:gd name="T7" fmla="*/ 89954 h 3142445"/>
              <a:gd name="T8" fmla="*/ 230801 w 592428"/>
              <a:gd name="T9" fmla="*/ 115649 h 3142445"/>
              <a:gd name="T10" fmla="*/ 153866 w 592428"/>
              <a:gd name="T11" fmla="*/ 179899 h 3142445"/>
              <a:gd name="T12" fmla="*/ 141046 w 592428"/>
              <a:gd name="T13" fmla="*/ 218455 h 3142445"/>
              <a:gd name="T14" fmla="*/ 89756 w 592428"/>
              <a:gd name="T15" fmla="*/ 295548 h 3142445"/>
              <a:gd name="T16" fmla="*/ 51290 w 592428"/>
              <a:gd name="T17" fmla="*/ 424049 h 3142445"/>
              <a:gd name="T18" fmla="*/ 38465 w 592428"/>
              <a:gd name="T19" fmla="*/ 1195054 h 3142445"/>
              <a:gd name="T20" fmla="*/ 25640 w 592428"/>
              <a:gd name="T21" fmla="*/ 1246453 h 3142445"/>
              <a:gd name="T22" fmla="*/ 12824 w 592428"/>
              <a:gd name="T23" fmla="*/ 1323555 h 3142445"/>
              <a:gd name="T24" fmla="*/ 0 w 592428"/>
              <a:gd name="T25" fmla="*/ 1619103 h 3142445"/>
              <a:gd name="T26" fmla="*/ 12824 w 592428"/>
              <a:gd name="T27" fmla="*/ 2916956 h 3142445"/>
              <a:gd name="T28" fmla="*/ 64112 w 592428"/>
              <a:gd name="T29" fmla="*/ 2981206 h 3142445"/>
              <a:gd name="T30" fmla="*/ 102581 w 592428"/>
              <a:gd name="T31" fmla="*/ 3096859 h 3142445"/>
              <a:gd name="T32" fmla="*/ 128221 w 592428"/>
              <a:gd name="T33" fmla="*/ 3135408 h 31424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92428"/>
              <a:gd name="T52" fmla="*/ 0 h 3142445"/>
              <a:gd name="T53" fmla="*/ 592428 w 592428"/>
              <a:gd name="T54" fmla="*/ 3142445 h 3142445"/>
            </a:gd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92428" h="3142445">
                <a:moveTo>
                  <a:pt x="592428" y="0"/>
                </a:moveTo>
                <a:cubicBezTo>
                  <a:pt x="536619" y="4293"/>
                  <a:pt x="480291" y="4149"/>
                  <a:pt x="425002" y="12879"/>
                </a:cubicBezTo>
                <a:cubicBezTo>
                  <a:pt x="398183" y="17113"/>
                  <a:pt x="347729" y="38636"/>
                  <a:pt x="347729" y="38636"/>
                </a:cubicBezTo>
                <a:lnTo>
                  <a:pt x="270456" y="90152"/>
                </a:lnTo>
                <a:cubicBezTo>
                  <a:pt x="257577" y="98738"/>
                  <a:pt x="242764" y="104965"/>
                  <a:pt x="231819" y="115910"/>
                </a:cubicBezTo>
                <a:cubicBezTo>
                  <a:pt x="182238" y="165491"/>
                  <a:pt x="208337" y="144443"/>
                  <a:pt x="154546" y="180304"/>
                </a:cubicBezTo>
                <a:cubicBezTo>
                  <a:pt x="150253" y="193183"/>
                  <a:pt x="148260" y="207074"/>
                  <a:pt x="141667" y="218941"/>
                </a:cubicBezTo>
                <a:cubicBezTo>
                  <a:pt x="126633" y="246002"/>
                  <a:pt x="99942" y="266846"/>
                  <a:pt x="90152" y="296214"/>
                </a:cubicBezTo>
                <a:cubicBezTo>
                  <a:pt x="58797" y="390279"/>
                  <a:pt x="70979" y="347147"/>
                  <a:pt x="51515" y="425003"/>
                </a:cubicBezTo>
                <a:cubicBezTo>
                  <a:pt x="47222" y="682580"/>
                  <a:pt x="46683" y="940248"/>
                  <a:pt x="38636" y="1197735"/>
                </a:cubicBezTo>
                <a:cubicBezTo>
                  <a:pt x="38083" y="1215427"/>
                  <a:pt x="29228" y="1231894"/>
                  <a:pt x="25757" y="1249251"/>
                </a:cubicBezTo>
                <a:cubicBezTo>
                  <a:pt x="20636" y="1274857"/>
                  <a:pt x="17171" y="1300766"/>
                  <a:pt x="12878" y="1326524"/>
                </a:cubicBezTo>
                <a:cubicBezTo>
                  <a:pt x="8585" y="1425262"/>
                  <a:pt x="0" y="1523907"/>
                  <a:pt x="0" y="1622738"/>
                </a:cubicBezTo>
                <a:cubicBezTo>
                  <a:pt x="0" y="2056348"/>
                  <a:pt x="4541" y="2489974"/>
                  <a:pt x="12878" y="2923504"/>
                </a:cubicBezTo>
                <a:cubicBezTo>
                  <a:pt x="13686" y="2965515"/>
                  <a:pt x="33805" y="2967506"/>
                  <a:pt x="64394" y="2987898"/>
                </a:cubicBezTo>
                <a:cubicBezTo>
                  <a:pt x="122920" y="3075688"/>
                  <a:pt x="56762" y="2964999"/>
                  <a:pt x="103031" y="3103808"/>
                </a:cubicBezTo>
                <a:cubicBezTo>
                  <a:pt x="107926" y="3118492"/>
                  <a:pt x="128788" y="3142445"/>
                  <a:pt x="128788" y="3142445"/>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6149" name="Freeform 4"/>
          <p:cNvSpPr>
            <a:spLocks noChangeArrowheads="1"/>
          </p:cNvSpPr>
          <p:nvPr/>
        </p:nvSpPr>
        <p:spPr bwMode="auto">
          <a:xfrm>
            <a:off x="61913" y="2317750"/>
            <a:ext cx="827087" cy="3168650"/>
          </a:xfrm>
          <a:custGeom>
            <a:gdLst>
              <a:gd name="T0" fmla="*/ 834539 w 826160"/>
              <a:gd name="T1" fmla="*/ 0 h 3168203"/>
              <a:gd name="T2" fmla="*/ 730464 w 826160"/>
              <a:gd name="T3" fmla="*/ 12897 h 3168203"/>
              <a:gd name="T4" fmla="*/ 613378 w 826160"/>
              <a:gd name="T5" fmla="*/ 38682 h 3168203"/>
              <a:gd name="T6" fmla="*/ 548333 w 826160"/>
              <a:gd name="T7" fmla="*/ 103166 h 3168203"/>
              <a:gd name="T8" fmla="*/ 509303 w 826160"/>
              <a:gd name="T9" fmla="*/ 128951 h 3168203"/>
              <a:gd name="T10" fmla="*/ 470274 w 826160"/>
              <a:gd name="T11" fmla="*/ 167642 h 3168203"/>
              <a:gd name="T12" fmla="*/ 405227 w 826160"/>
              <a:gd name="T13" fmla="*/ 283695 h 3168203"/>
              <a:gd name="T14" fmla="*/ 353189 w 826160"/>
              <a:gd name="T15" fmla="*/ 335274 h 3168203"/>
              <a:gd name="T16" fmla="*/ 275132 w 826160"/>
              <a:gd name="T17" fmla="*/ 464229 h 3168203"/>
              <a:gd name="T18" fmla="*/ 210083 w 826160"/>
              <a:gd name="T19" fmla="*/ 541601 h 3168203"/>
              <a:gd name="T20" fmla="*/ 119016 w 826160"/>
              <a:gd name="T21" fmla="*/ 657660 h 3168203"/>
              <a:gd name="T22" fmla="*/ 106008 w 826160"/>
              <a:gd name="T23" fmla="*/ 696341 h 3168203"/>
              <a:gd name="T24" fmla="*/ 53968 w 826160"/>
              <a:gd name="T25" fmla="*/ 773714 h 3168203"/>
              <a:gd name="T26" fmla="*/ 27949 w 826160"/>
              <a:gd name="T27" fmla="*/ 851086 h 3168203"/>
              <a:gd name="T28" fmla="*/ 27949 w 826160"/>
              <a:gd name="T29" fmla="*/ 2630633 h 3168203"/>
              <a:gd name="T30" fmla="*/ 66980 w 826160"/>
              <a:gd name="T31" fmla="*/ 2643527 h 3168203"/>
              <a:gd name="T32" fmla="*/ 106008 w 826160"/>
              <a:gd name="T33" fmla="*/ 2720899 h 3168203"/>
              <a:gd name="T34" fmla="*/ 145036 w 826160"/>
              <a:gd name="T35" fmla="*/ 2746687 h 3168203"/>
              <a:gd name="T36" fmla="*/ 158047 w 826160"/>
              <a:gd name="T37" fmla="*/ 2978801 h 3168203"/>
              <a:gd name="T38" fmla="*/ 184065 w 826160"/>
              <a:gd name="T39" fmla="*/ 3056175 h 3168203"/>
              <a:gd name="T40" fmla="*/ 197074 w 826160"/>
              <a:gd name="T41" fmla="*/ 3094857 h 3168203"/>
              <a:gd name="T42" fmla="*/ 236103 w 826160"/>
              <a:gd name="T43" fmla="*/ 3107751 h 3168203"/>
              <a:gd name="T44" fmla="*/ 262121 w 826160"/>
              <a:gd name="T45" fmla="*/ 3146441 h 3168203"/>
              <a:gd name="T46" fmla="*/ 301151 w 826160"/>
              <a:gd name="T47" fmla="*/ 3172230 h 316820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6160"/>
              <a:gd name="T73" fmla="*/ 0 h 3168203"/>
              <a:gd name="T74" fmla="*/ 826160 w 826160"/>
              <a:gd name="T75" fmla="*/ 3168203 h 3168203"/>
            </a:gd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6160" h="3168203">
                <a:moveTo>
                  <a:pt x="826160" y="0"/>
                </a:moveTo>
                <a:cubicBezTo>
                  <a:pt x="791816" y="4293"/>
                  <a:pt x="757337" y="7616"/>
                  <a:pt x="723129" y="12879"/>
                </a:cubicBezTo>
                <a:cubicBezTo>
                  <a:pt x="680620" y="19419"/>
                  <a:pt x="648239" y="28382"/>
                  <a:pt x="607219" y="38637"/>
                </a:cubicBezTo>
                <a:cubicBezTo>
                  <a:pt x="504186" y="107328"/>
                  <a:pt x="628688" y="17170"/>
                  <a:pt x="542825" y="103031"/>
                </a:cubicBezTo>
                <a:cubicBezTo>
                  <a:pt x="531880" y="113976"/>
                  <a:pt x="516079" y="118880"/>
                  <a:pt x="504188" y="128789"/>
                </a:cubicBezTo>
                <a:cubicBezTo>
                  <a:pt x="490196" y="140449"/>
                  <a:pt x="478431" y="154547"/>
                  <a:pt x="465552" y="167426"/>
                </a:cubicBezTo>
                <a:cubicBezTo>
                  <a:pt x="449356" y="216012"/>
                  <a:pt x="445442" y="239049"/>
                  <a:pt x="401157" y="283335"/>
                </a:cubicBezTo>
                <a:cubicBezTo>
                  <a:pt x="383985" y="300507"/>
                  <a:pt x="364812" y="315888"/>
                  <a:pt x="349642" y="334851"/>
                </a:cubicBezTo>
                <a:cubicBezTo>
                  <a:pt x="286621" y="413627"/>
                  <a:pt x="312500" y="393410"/>
                  <a:pt x="272369" y="463640"/>
                </a:cubicBezTo>
                <a:cubicBezTo>
                  <a:pt x="229892" y="537975"/>
                  <a:pt x="265341" y="467156"/>
                  <a:pt x="207974" y="540913"/>
                </a:cubicBezTo>
                <a:cubicBezTo>
                  <a:pt x="100141" y="679555"/>
                  <a:pt x="205539" y="569106"/>
                  <a:pt x="117822" y="656823"/>
                </a:cubicBezTo>
                <a:cubicBezTo>
                  <a:pt x="113529" y="669702"/>
                  <a:pt x="111536" y="683592"/>
                  <a:pt x="104943" y="695459"/>
                </a:cubicBezTo>
                <a:cubicBezTo>
                  <a:pt x="89909" y="722520"/>
                  <a:pt x="63218" y="743365"/>
                  <a:pt x="53428" y="772733"/>
                </a:cubicBezTo>
                <a:lnTo>
                  <a:pt x="27670" y="850006"/>
                </a:lnTo>
                <a:cubicBezTo>
                  <a:pt x="19409" y="1378726"/>
                  <a:pt x="0" y="2108483"/>
                  <a:pt x="27670" y="2627290"/>
                </a:cubicBezTo>
                <a:cubicBezTo>
                  <a:pt x="28393" y="2640846"/>
                  <a:pt x="53428" y="2635876"/>
                  <a:pt x="66307" y="2640169"/>
                </a:cubicBezTo>
                <a:cubicBezTo>
                  <a:pt x="76781" y="2671592"/>
                  <a:pt x="79978" y="2692477"/>
                  <a:pt x="104943" y="2717442"/>
                </a:cubicBezTo>
                <a:cubicBezTo>
                  <a:pt x="115888" y="2728387"/>
                  <a:pt x="130701" y="2734614"/>
                  <a:pt x="143580" y="2743200"/>
                </a:cubicBezTo>
                <a:cubicBezTo>
                  <a:pt x="147873" y="2820473"/>
                  <a:pt x="146860" y="2898225"/>
                  <a:pt x="156459" y="2975020"/>
                </a:cubicBezTo>
                <a:cubicBezTo>
                  <a:pt x="159827" y="3001961"/>
                  <a:pt x="173631" y="3026535"/>
                  <a:pt x="182217" y="3052293"/>
                </a:cubicBezTo>
                <a:cubicBezTo>
                  <a:pt x="186510" y="3065172"/>
                  <a:pt x="182216" y="3086637"/>
                  <a:pt x="195095" y="3090930"/>
                </a:cubicBezTo>
                <a:lnTo>
                  <a:pt x="233732" y="3103809"/>
                </a:lnTo>
                <a:cubicBezTo>
                  <a:pt x="242318" y="3116688"/>
                  <a:pt x="248545" y="3131500"/>
                  <a:pt x="259490" y="3142445"/>
                </a:cubicBezTo>
                <a:cubicBezTo>
                  <a:pt x="270435" y="3153390"/>
                  <a:pt x="298126" y="3168203"/>
                  <a:pt x="298126" y="3168203"/>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6150" name="Freeform 5"/>
          <p:cNvSpPr>
            <a:spLocks noChangeArrowheads="1"/>
          </p:cNvSpPr>
          <p:nvPr/>
        </p:nvSpPr>
        <p:spPr bwMode="auto">
          <a:xfrm>
            <a:off x="5332413" y="2370138"/>
            <a:ext cx="3124200" cy="3348037"/>
          </a:xfrm>
          <a:custGeom>
            <a:gdLst>
              <a:gd name="T0" fmla="*/ 0 w 3124677"/>
              <a:gd name="T1" fmla="*/ 0 h 3348507"/>
              <a:gd name="T2" fmla="*/ 733087 w 3124677"/>
              <a:gd name="T3" fmla="*/ 25721 h 3348507"/>
              <a:gd name="T4" fmla="*/ 951731 w 3124677"/>
              <a:gd name="T5" fmla="*/ 38591 h 3348507"/>
              <a:gd name="T6" fmla="*/ 1298985 w 3124677"/>
              <a:gd name="T7" fmla="*/ 77174 h 3348507"/>
              <a:gd name="T8" fmla="*/ 1337567 w 3124677"/>
              <a:gd name="T9" fmla="*/ 90035 h 3348507"/>
              <a:gd name="T10" fmla="*/ 1389011 w 3124677"/>
              <a:gd name="T11" fmla="*/ 102905 h 3348507"/>
              <a:gd name="T12" fmla="*/ 1427593 w 3124677"/>
              <a:gd name="T13" fmla="*/ 128626 h 3348507"/>
              <a:gd name="T14" fmla="*/ 1556206 w 3124677"/>
              <a:gd name="T15" fmla="*/ 154348 h 3348507"/>
              <a:gd name="T16" fmla="*/ 1671959 w 3124677"/>
              <a:gd name="T17" fmla="*/ 192940 h 3348507"/>
              <a:gd name="T18" fmla="*/ 1710542 w 3124677"/>
              <a:gd name="T19" fmla="*/ 231526 h 3348507"/>
              <a:gd name="T20" fmla="*/ 1826290 w 3124677"/>
              <a:gd name="T21" fmla="*/ 308706 h 3348507"/>
              <a:gd name="T22" fmla="*/ 1864874 w 3124677"/>
              <a:gd name="T23" fmla="*/ 321567 h 3348507"/>
              <a:gd name="T24" fmla="*/ 1954903 w 3124677"/>
              <a:gd name="T25" fmla="*/ 385880 h 3348507"/>
              <a:gd name="T26" fmla="*/ 2019212 w 3124677"/>
              <a:gd name="T27" fmla="*/ 411602 h 3348507"/>
              <a:gd name="T28" fmla="*/ 2096377 w 3124677"/>
              <a:gd name="T29" fmla="*/ 463054 h 3348507"/>
              <a:gd name="T30" fmla="*/ 2160681 w 3124677"/>
              <a:gd name="T31" fmla="*/ 540228 h 3348507"/>
              <a:gd name="T32" fmla="*/ 2250707 w 3124677"/>
              <a:gd name="T33" fmla="*/ 604542 h 3348507"/>
              <a:gd name="T34" fmla="*/ 2315012 w 3124677"/>
              <a:gd name="T35" fmla="*/ 655994 h 3348507"/>
              <a:gd name="T36" fmla="*/ 2405043 w 3124677"/>
              <a:gd name="T37" fmla="*/ 758894 h 3348507"/>
              <a:gd name="T38" fmla="*/ 2443629 w 3124677"/>
              <a:gd name="T39" fmla="*/ 771760 h 3348507"/>
              <a:gd name="T40" fmla="*/ 2482215 w 3124677"/>
              <a:gd name="T41" fmla="*/ 810343 h 3348507"/>
              <a:gd name="T42" fmla="*/ 2559379 w 3124677"/>
              <a:gd name="T43" fmla="*/ 861795 h 3348507"/>
              <a:gd name="T44" fmla="*/ 2585101 w 3124677"/>
              <a:gd name="T45" fmla="*/ 900387 h 3348507"/>
              <a:gd name="T46" fmla="*/ 2662268 w 3124677"/>
              <a:gd name="T47" fmla="*/ 964699 h 3348507"/>
              <a:gd name="T48" fmla="*/ 2675129 w 3124677"/>
              <a:gd name="T49" fmla="*/ 1003283 h 3348507"/>
              <a:gd name="T50" fmla="*/ 2778021 w 3124677"/>
              <a:gd name="T51" fmla="*/ 1183363 h 3348507"/>
              <a:gd name="T52" fmla="*/ 2803743 w 3124677"/>
              <a:gd name="T53" fmla="*/ 1221950 h 3348507"/>
              <a:gd name="T54" fmla="*/ 2842325 w 3124677"/>
              <a:gd name="T55" fmla="*/ 1247676 h 3348507"/>
              <a:gd name="T56" fmla="*/ 2868047 w 3124677"/>
              <a:gd name="T57" fmla="*/ 1286263 h 3348507"/>
              <a:gd name="T58" fmla="*/ 2945211 w 3124677"/>
              <a:gd name="T59" fmla="*/ 1389164 h 3348507"/>
              <a:gd name="T60" fmla="*/ 2970933 w 3124677"/>
              <a:gd name="T61" fmla="*/ 1440616 h 3348507"/>
              <a:gd name="T62" fmla="*/ 2983795 w 3124677"/>
              <a:gd name="T63" fmla="*/ 1479203 h 3348507"/>
              <a:gd name="T64" fmla="*/ 3022378 w 3124677"/>
              <a:gd name="T65" fmla="*/ 1504930 h 3348507"/>
              <a:gd name="T66" fmla="*/ 3060962 w 3124677"/>
              <a:gd name="T67" fmla="*/ 1633557 h 3348507"/>
              <a:gd name="T68" fmla="*/ 3099547 w 3124677"/>
              <a:gd name="T69" fmla="*/ 1826495 h 3348507"/>
              <a:gd name="T70" fmla="*/ 3086685 w 3124677"/>
              <a:gd name="T71" fmla="*/ 2443903 h 3348507"/>
              <a:gd name="T72" fmla="*/ 3048101 w 3124677"/>
              <a:gd name="T73" fmla="*/ 2739739 h 3348507"/>
              <a:gd name="T74" fmla="*/ 3022378 w 3124677"/>
              <a:gd name="T75" fmla="*/ 2816911 h 3348507"/>
              <a:gd name="T76" fmla="*/ 2970933 w 3124677"/>
              <a:gd name="T77" fmla="*/ 2906953 h 3348507"/>
              <a:gd name="T78" fmla="*/ 2958073 w 3124677"/>
              <a:gd name="T79" fmla="*/ 2945538 h 3348507"/>
              <a:gd name="T80" fmla="*/ 2919491 w 3124677"/>
              <a:gd name="T81" fmla="*/ 3048441 h 3348507"/>
              <a:gd name="T82" fmla="*/ 2880907 w 3124677"/>
              <a:gd name="T83" fmla="*/ 3074163 h 3348507"/>
              <a:gd name="T84" fmla="*/ 2842325 w 3124677"/>
              <a:gd name="T85" fmla="*/ 3164206 h 3348507"/>
              <a:gd name="T86" fmla="*/ 2803743 w 3124677"/>
              <a:gd name="T87" fmla="*/ 3189929 h 3348507"/>
              <a:gd name="T88" fmla="*/ 2778021 w 3124677"/>
              <a:gd name="T89" fmla="*/ 3254245 h 3348507"/>
              <a:gd name="T90" fmla="*/ 2752298 w 3124677"/>
              <a:gd name="T91" fmla="*/ 3292831 h 3348507"/>
              <a:gd name="T92" fmla="*/ 2700852 w 3124677"/>
              <a:gd name="T93" fmla="*/ 3344278 h 334850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124677"/>
              <a:gd name="T142" fmla="*/ 0 h 3348507"/>
              <a:gd name="T143" fmla="*/ 3124677 w 3124677"/>
              <a:gd name="T144" fmla="*/ 3348507 h 3348507"/>
            </a:gd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124677" h="3348507">
                <a:moveTo>
                  <a:pt x="0" y="0"/>
                </a:moveTo>
                <a:cubicBezTo>
                  <a:pt x="259909" y="86639"/>
                  <a:pt x="2640" y="5153"/>
                  <a:pt x="734095" y="25757"/>
                </a:cubicBezTo>
                <a:cubicBezTo>
                  <a:pt x="807173" y="27815"/>
                  <a:pt x="880230" y="32017"/>
                  <a:pt x="953036" y="38636"/>
                </a:cubicBezTo>
                <a:cubicBezTo>
                  <a:pt x="1069180" y="49195"/>
                  <a:pt x="1300766" y="77273"/>
                  <a:pt x="1300766" y="77273"/>
                </a:cubicBezTo>
                <a:cubicBezTo>
                  <a:pt x="1313645" y="81566"/>
                  <a:pt x="1326349" y="86423"/>
                  <a:pt x="1339402" y="90152"/>
                </a:cubicBezTo>
                <a:cubicBezTo>
                  <a:pt x="1356421" y="95015"/>
                  <a:pt x="1374649" y="96059"/>
                  <a:pt x="1390918" y="103031"/>
                </a:cubicBezTo>
                <a:cubicBezTo>
                  <a:pt x="1405145" y="109128"/>
                  <a:pt x="1414760" y="124236"/>
                  <a:pt x="1429554" y="128788"/>
                </a:cubicBezTo>
                <a:cubicBezTo>
                  <a:pt x="1471398" y="141663"/>
                  <a:pt x="1517694" y="138287"/>
                  <a:pt x="1558343" y="154546"/>
                </a:cubicBezTo>
                <a:cubicBezTo>
                  <a:pt x="1639172" y="186878"/>
                  <a:pt x="1600310" y="174697"/>
                  <a:pt x="1674253" y="193183"/>
                </a:cubicBezTo>
                <a:cubicBezTo>
                  <a:pt x="1687132" y="206062"/>
                  <a:pt x="1699061" y="219966"/>
                  <a:pt x="1712890" y="231819"/>
                </a:cubicBezTo>
                <a:cubicBezTo>
                  <a:pt x="1743092" y="257706"/>
                  <a:pt x="1794209" y="291797"/>
                  <a:pt x="1828800" y="309093"/>
                </a:cubicBezTo>
                <a:cubicBezTo>
                  <a:pt x="1840942" y="315164"/>
                  <a:pt x="1855294" y="315901"/>
                  <a:pt x="1867436" y="321972"/>
                </a:cubicBezTo>
                <a:cubicBezTo>
                  <a:pt x="1915742" y="346125"/>
                  <a:pt x="1905049" y="357177"/>
                  <a:pt x="1957588" y="386366"/>
                </a:cubicBezTo>
                <a:cubicBezTo>
                  <a:pt x="1977797" y="397593"/>
                  <a:pt x="2001687" y="401054"/>
                  <a:pt x="2021983" y="412124"/>
                </a:cubicBezTo>
                <a:cubicBezTo>
                  <a:pt x="2049160" y="426948"/>
                  <a:pt x="2099256" y="463639"/>
                  <a:pt x="2099256" y="463639"/>
                </a:cubicBezTo>
                <a:cubicBezTo>
                  <a:pt x="2124583" y="501629"/>
                  <a:pt x="2126464" y="509924"/>
                  <a:pt x="2163650" y="540912"/>
                </a:cubicBezTo>
                <a:cubicBezTo>
                  <a:pt x="2207530" y="577479"/>
                  <a:pt x="2207400" y="558905"/>
                  <a:pt x="2253802" y="605307"/>
                </a:cubicBezTo>
                <a:cubicBezTo>
                  <a:pt x="2312055" y="663560"/>
                  <a:pt x="2242980" y="631750"/>
                  <a:pt x="2318197" y="656822"/>
                </a:cubicBezTo>
                <a:cubicBezTo>
                  <a:pt x="2344199" y="691492"/>
                  <a:pt x="2372433" y="734199"/>
                  <a:pt x="2408349" y="759853"/>
                </a:cubicBezTo>
                <a:cubicBezTo>
                  <a:pt x="2419396" y="767743"/>
                  <a:pt x="2434106" y="768439"/>
                  <a:pt x="2446985" y="772732"/>
                </a:cubicBezTo>
                <a:cubicBezTo>
                  <a:pt x="2459864" y="785611"/>
                  <a:pt x="2471245" y="800187"/>
                  <a:pt x="2485622" y="811369"/>
                </a:cubicBezTo>
                <a:cubicBezTo>
                  <a:pt x="2510058" y="830375"/>
                  <a:pt x="2562895" y="862884"/>
                  <a:pt x="2562895" y="862884"/>
                </a:cubicBezTo>
                <a:cubicBezTo>
                  <a:pt x="2571481" y="875763"/>
                  <a:pt x="2576762" y="891612"/>
                  <a:pt x="2588653" y="901521"/>
                </a:cubicBezTo>
                <a:cubicBezTo>
                  <a:pt x="2653334" y="955422"/>
                  <a:pt x="2630067" y="894196"/>
                  <a:pt x="2665926" y="965915"/>
                </a:cubicBezTo>
                <a:cubicBezTo>
                  <a:pt x="2671997" y="978057"/>
                  <a:pt x="2673187" y="992193"/>
                  <a:pt x="2678805" y="1004552"/>
                </a:cubicBezTo>
                <a:cubicBezTo>
                  <a:pt x="2725490" y="1107257"/>
                  <a:pt x="2724079" y="1098220"/>
                  <a:pt x="2781836" y="1184856"/>
                </a:cubicBezTo>
                <a:cubicBezTo>
                  <a:pt x="2790422" y="1197735"/>
                  <a:pt x="2794715" y="1214907"/>
                  <a:pt x="2807594" y="1223493"/>
                </a:cubicBezTo>
                <a:lnTo>
                  <a:pt x="2846231" y="1249250"/>
                </a:lnTo>
                <a:cubicBezTo>
                  <a:pt x="2854817" y="1262129"/>
                  <a:pt x="2862884" y="1275369"/>
                  <a:pt x="2871988" y="1287887"/>
                </a:cubicBezTo>
                <a:cubicBezTo>
                  <a:pt x="2897238" y="1322606"/>
                  <a:pt x="2930062" y="1352521"/>
                  <a:pt x="2949261" y="1390918"/>
                </a:cubicBezTo>
                <a:cubicBezTo>
                  <a:pt x="2957847" y="1408090"/>
                  <a:pt x="2967456" y="1424787"/>
                  <a:pt x="2975019" y="1442433"/>
                </a:cubicBezTo>
                <a:cubicBezTo>
                  <a:pt x="2980367" y="1454911"/>
                  <a:pt x="2979417" y="1470469"/>
                  <a:pt x="2987898" y="1481070"/>
                </a:cubicBezTo>
                <a:cubicBezTo>
                  <a:pt x="2997567" y="1493157"/>
                  <a:pt x="3013656" y="1498242"/>
                  <a:pt x="3026535" y="1506828"/>
                </a:cubicBezTo>
                <a:cubicBezTo>
                  <a:pt x="3040828" y="1549709"/>
                  <a:pt x="3056829" y="1591129"/>
                  <a:pt x="3065171" y="1635617"/>
                </a:cubicBezTo>
                <a:cubicBezTo>
                  <a:pt x="3101158" y="1827545"/>
                  <a:pt x="3072335" y="1734381"/>
                  <a:pt x="3103808" y="1828800"/>
                </a:cubicBezTo>
                <a:cubicBezTo>
                  <a:pt x="3099515" y="2034862"/>
                  <a:pt x="3096988" y="2240968"/>
                  <a:pt x="3090929" y="2446986"/>
                </a:cubicBezTo>
                <a:cubicBezTo>
                  <a:pt x="3083158" y="2711201"/>
                  <a:pt x="3124677" y="2634623"/>
                  <a:pt x="3052292" y="2743200"/>
                </a:cubicBezTo>
                <a:cubicBezTo>
                  <a:pt x="3043706" y="2768958"/>
                  <a:pt x="3041596" y="2797882"/>
                  <a:pt x="3026535" y="2820473"/>
                </a:cubicBezTo>
                <a:cubicBezTo>
                  <a:pt x="3000668" y="2859274"/>
                  <a:pt x="2994626" y="2864875"/>
                  <a:pt x="2975019" y="2910625"/>
                </a:cubicBezTo>
                <a:cubicBezTo>
                  <a:pt x="2969671" y="2923103"/>
                  <a:pt x="2965433" y="2936092"/>
                  <a:pt x="2962140" y="2949262"/>
                </a:cubicBezTo>
                <a:cubicBezTo>
                  <a:pt x="2949855" y="2998403"/>
                  <a:pt x="2958837" y="3016960"/>
                  <a:pt x="2923504" y="3052293"/>
                </a:cubicBezTo>
                <a:cubicBezTo>
                  <a:pt x="2912559" y="3063238"/>
                  <a:pt x="2897746" y="3069464"/>
                  <a:pt x="2884867" y="3078050"/>
                </a:cubicBezTo>
                <a:cubicBezTo>
                  <a:pt x="2875920" y="3104890"/>
                  <a:pt x="2863913" y="3146984"/>
                  <a:pt x="2846231" y="3168202"/>
                </a:cubicBezTo>
                <a:cubicBezTo>
                  <a:pt x="2836322" y="3180093"/>
                  <a:pt x="2820473" y="3185374"/>
                  <a:pt x="2807594" y="3193960"/>
                </a:cubicBezTo>
                <a:cubicBezTo>
                  <a:pt x="2799008" y="3215425"/>
                  <a:pt x="2792175" y="3237677"/>
                  <a:pt x="2781836" y="3258355"/>
                </a:cubicBezTo>
                <a:cubicBezTo>
                  <a:pt x="2774914" y="3272199"/>
                  <a:pt x="2765987" y="3285100"/>
                  <a:pt x="2756078" y="3296991"/>
                </a:cubicBezTo>
                <a:cubicBezTo>
                  <a:pt x="2756072" y="3296998"/>
                  <a:pt x="2716013" y="3337057"/>
                  <a:pt x="2704563" y="3348507"/>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7" name="Arc 6"/>
          <p:cNvSpPr/>
          <p:nvPr/>
        </p:nvSpPr>
        <p:spPr bwMode="auto">
          <a:xfrm>
            <a:off x="5257800" y="2209800"/>
            <a:ext cx="2514600" cy="3124200"/>
          </a:xfrm>
          <a:prstGeom prst="arc">
            <a:avLst/>
          </a:prstGeom>
          <a:noFill/>
          <a:ln w="9525" cap="flat" cmpd="sng" algn="ctr">
            <a:noFill/>
            <a:prstDash val="solid"/>
            <a:round/>
            <a:headEnd type="none" w="med" len="med"/>
            <a:tailEnd type="none" w="med" len="med"/>
          </a:ln>
          <a:effectLst/>
        </p:spPr>
        <p:txBody>
          <a:bodyPr anchor="ct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pPr>
              <a:defRPr/>
            </a:pPr>
            <a:endParaRPr lang="en-US">
              <a:latin typeface="Arial" pitchFamily="34" charset="0"/>
            </a:endParaRPr>
          </a:p>
        </p:txBody>
      </p:sp>
      <p:cxnSp>
        <p:nvCxnSpPr>
          <p:cNvPr id="6152" name="Straight Arrow Connector 8"/>
          <p:cNvCxnSpPr>
            <a:cxnSpLocks noChangeShapeType="1"/>
          </p:cNvCxnSpPr>
          <p:nvPr/>
        </p:nvCxnSpPr>
        <p:spPr bwMode="auto">
          <a:xfrm rot="5400000">
            <a:off x="5067301" y="2324100"/>
            <a:ext cx="76200" cy="3175"/>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6153" name="Straight Arrow Connector 11"/>
          <p:cNvCxnSpPr>
            <a:cxnSpLocks noChangeShapeType="1"/>
          </p:cNvCxnSpPr>
          <p:nvPr/>
        </p:nvCxnSpPr>
        <p:spPr bwMode="auto">
          <a:xfrm flipH="1">
            <a:off x="3429000" y="2362200"/>
            <a:ext cx="1371600" cy="22098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6154" name="Straight Arrow Connector 15"/>
          <p:cNvCxnSpPr>
            <a:cxnSpLocks noChangeShapeType="1"/>
          </p:cNvCxnSpPr>
          <p:nvPr/>
        </p:nvCxnSpPr>
        <p:spPr bwMode="auto">
          <a:xfrm>
            <a:off x="2590800" y="2514600"/>
            <a:ext cx="533400" cy="20574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Tree>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2"/>
          <p:cNvSpPr>
            <a:spLocks noGrp="1" noChangeArrowheads="1"/>
          </p:cNvSpPr>
          <p:nvPr>
            <p:ph type="title"/>
          </p:nvPr>
        </p:nvSpPr>
        <p:spPr>
          <a:xfrm>
            <a:off x="457200" y="228600"/>
            <a:ext cx="8229600" cy="868363"/>
          </a:xfrm>
        </p:spPr>
        <p:txBody>
          <a:bodyPr/>
          <a:lstStyle/>
          <a:p>
            <a:pPr eaLnBrk="1" hangingPunct="1"/>
            <a:r>
              <a:rPr lang="en-US" altLang="en-US" sz="4000" b="1" u="sng" smtClean="0"/>
              <a:t>Views and Viewpoints</a:t>
            </a:r>
          </a:p>
        </p:txBody>
      </p:sp>
      <p:sp>
        <p:nvSpPr>
          <p:cNvPr id="7171" name="Rectangle 3"/>
          <p:cNvSpPr>
            <a:spLocks noGrp="1" noChangeArrowheads="1"/>
          </p:cNvSpPr>
          <p:nvPr>
            <p:ph type="body" idx="4294967295"/>
          </p:nvPr>
        </p:nvSpPr>
        <p:spPr>
          <a:xfrm>
            <a:off x="304800" y="1295400"/>
            <a:ext cx="8839200" cy="5105400"/>
          </a:xfrm>
        </p:spPr>
        <p:txBody>
          <a:bodyPr/>
          <a:lstStyle/>
          <a:p>
            <a:pPr eaLnBrk="1" hangingPunct="1">
              <a:lnSpc>
                <a:spcPct val="90000"/>
              </a:lnSpc>
            </a:pPr>
            <a:r>
              <a:rPr lang="en-US" altLang="en-US" sz="2800" b="1" smtClean="0">
                <a:solidFill>
                  <a:srgbClr val="0000CC"/>
                </a:solidFill>
              </a:rPr>
              <a:t>View</a:t>
            </a:r>
            <a:r>
              <a:rPr lang="en-US" altLang="en-US" sz="2800" smtClean="0">
                <a:solidFill>
                  <a:srgbClr val="0000CC"/>
                </a:solidFill>
              </a:rPr>
              <a:t> </a:t>
            </a:r>
            <a:r>
              <a:rPr lang="en-US" altLang="en-US" sz="2800" smtClean="0"/>
              <a:t>– </a:t>
            </a:r>
            <a:r>
              <a:rPr lang="en-US" altLang="en-US" sz="2800" smtClean="0">
                <a:solidFill>
                  <a:srgbClr val="0000CC"/>
                </a:solidFill>
              </a:rPr>
              <a:t>representation of a system structure</a:t>
            </a:r>
          </a:p>
          <a:p>
            <a:pPr eaLnBrk="1" hangingPunct="1">
              <a:lnSpc>
                <a:spcPct val="90000"/>
              </a:lnSpc>
            </a:pPr>
            <a:r>
              <a:rPr lang="en-US" altLang="en-US" sz="2800" b="1" u="sng" smtClean="0">
                <a:solidFill>
                  <a:srgbClr val="0000CC"/>
                </a:solidFill>
              </a:rPr>
              <a:t>4+1 views</a:t>
            </a:r>
            <a:r>
              <a:rPr lang="en-US" altLang="en-US" sz="2800" smtClean="0"/>
              <a:t> (</a:t>
            </a:r>
            <a:r>
              <a:rPr lang="en-US" altLang="en-US" sz="2400" b="1" smtClean="0"/>
              <a:t>by Krutchen</a:t>
            </a:r>
            <a:r>
              <a:rPr lang="en-US" altLang="en-US" sz="2800" smtClean="0"/>
              <a:t>)</a:t>
            </a:r>
          </a:p>
          <a:p>
            <a:pPr lvl="1" eaLnBrk="1" hangingPunct="1">
              <a:lnSpc>
                <a:spcPct val="90000"/>
              </a:lnSpc>
            </a:pPr>
            <a:r>
              <a:rPr lang="en-US" altLang="en-US" sz="2200" b="1" smtClean="0"/>
              <a:t>Logical</a:t>
            </a:r>
            <a:r>
              <a:rPr lang="en-US" altLang="en-US" sz="2200" smtClean="0"/>
              <a:t> (OO decomposition – key abstractions)</a:t>
            </a:r>
          </a:p>
          <a:p>
            <a:pPr lvl="1" eaLnBrk="1" hangingPunct="1">
              <a:lnSpc>
                <a:spcPct val="90000"/>
              </a:lnSpc>
            </a:pPr>
            <a:r>
              <a:rPr lang="en-US" altLang="en-US" sz="2200" b="1" smtClean="0"/>
              <a:t>Process </a:t>
            </a:r>
            <a:r>
              <a:rPr lang="en-US" altLang="en-US" sz="2200" smtClean="0"/>
              <a:t>(run-time, concurrency/distribution of functions)</a:t>
            </a:r>
          </a:p>
          <a:p>
            <a:pPr lvl="1" eaLnBrk="1" hangingPunct="1">
              <a:lnSpc>
                <a:spcPct val="90000"/>
              </a:lnSpc>
            </a:pPr>
            <a:r>
              <a:rPr lang="en-US" altLang="en-US" sz="2200" b="1" smtClean="0"/>
              <a:t>Subsystem</a:t>
            </a:r>
            <a:r>
              <a:rPr lang="en-US" altLang="en-US" sz="2200" smtClean="0"/>
              <a:t> decomposition</a:t>
            </a:r>
          </a:p>
          <a:p>
            <a:pPr lvl="1" eaLnBrk="1" hangingPunct="1">
              <a:lnSpc>
                <a:spcPct val="90000"/>
              </a:lnSpc>
            </a:pPr>
            <a:r>
              <a:rPr lang="en-US" altLang="en-US" sz="2200" b="1" smtClean="0"/>
              <a:t>Physical</a:t>
            </a:r>
            <a:r>
              <a:rPr lang="en-US" altLang="en-US" sz="2200" smtClean="0"/>
              <a:t> architecture</a:t>
            </a:r>
          </a:p>
          <a:p>
            <a:pPr lvl="1" eaLnBrk="1" hangingPunct="1">
              <a:lnSpc>
                <a:spcPct val="90000"/>
              </a:lnSpc>
            </a:pPr>
            <a:r>
              <a:rPr lang="en-US" altLang="en-US" sz="2200" b="1" smtClean="0"/>
              <a:t>+1</a:t>
            </a:r>
            <a:r>
              <a:rPr lang="en-US" altLang="en-US" sz="2200" smtClean="0"/>
              <a:t>: use cases</a:t>
            </a:r>
          </a:p>
          <a:p>
            <a:pPr eaLnBrk="1" hangingPunct="1">
              <a:lnSpc>
                <a:spcPct val="90000"/>
              </a:lnSpc>
            </a:pPr>
            <a:r>
              <a:rPr lang="en-US" altLang="en-US" sz="2800" b="1" u="sng" smtClean="0"/>
              <a:t>Other classification</a:t>
            </a:r>
            <a:r>
              <a:rPr lang="en-US" altLang="en-US" sz="2800" smtClean="0"/>
              <a:t> </a:t>
            </a:r>
            <a:r>
              <a:rPr lang="en-US" altLang="en-US" sz="2400" smtClean="0"/>
              <a:t>(Bass, Clements, Kazman)</a:t>
            </a:r>
          </a:p>
          <a:p>
            <a:pPr lvl="1" eaLnBrk="1" hangingPunct="1">
              <a:lnSpc>
                <a:spcPct val="90000"/>
              </a:lnSpc>
            </a:pPr>
            <a:r>
              <a:rPr lang="en-US" altLang="en-US" sz="2200" smtClean="0"/>
              <a:t>Module</a:t>
            </a:r>
          </a:p>
          <a:p>
            <a:pPr lvl="1" eaLnBrk="1" hangingPunct="1">
              <a:lnSpc>
                <a:spcPct val="90000"/>
              </a:lnSpc>
            </a:pPr>
            <a:r>
              <a:rPr lang="en-US" altLang="en-US" sz="2200" smtClean="0"/>
              <a:t>Run-time</a:t>
            </a:r>
          </a:p>
          <a:p>
            <a:pPr lvl="1" eaLnBrk="1" hangingPunct="1">
              <a:lnSpc>
                <a:spcPct val="90000"/>
              </a:lnSpc>
            </a:pPr>
            <a:r>
              <a:rPr lang="en-US" altLang="en-US" sz="2200" smtClean="0"/>
              <a:t>Allocation (mapping to development environment)</a:t>
            </a:r>
          </a:p>
          <a:p>
            <a:pPr eaLnBrk="1" hangingPunct="1">
              <a:lnSpc>
                <a:spcPct val="90000"/>
              </a:lnSpc>
            </a:pPr>
            <a:r>
              <a:rPr lang="en-US" altLang="en-US" sz="2800" smtClean="0"/>
              <a:t>Different views for different people</a:t>
            </a:r>
          </a:p>
          <a:p>
            <a:pPr lvl="1" eaLnBrk="1" hangingPunct="1">
              <a:lnSpc>
                <a:spcPct val="90000"/>
              </a:lnSpc>
            </a:pPr>
            <a:endParaRPr lang="en-US" altLang="en-US" sz="2400" smtClean="0"/>
          </a:p>
          <a:p>
            <a:pPr lvl="1" eaLnBrk="1" hangingPunct="1">
              <a:lnSpc>
                <a:spcPct val="90000"/>
              </a:lnSpc>
            </a:pPr>
            <a:endParaRPr lang="en-US" altLang="en-US" sz="2400" smtClean="0"/>
          </a:p>
        </p:txBody>
      </p:sp>
    </p:spTree>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457200" y="0"/>
            <a:ext cx="8229600" cy="792163"/>
          </a:xfrm>
        </p:spPr>
        <p:txBody>
          <a:bodyPr/>
          <a:lstStyle/>
          <a:p>
            <a:pPr eaLnBrk="1" hangingPunct="1"/>
            <a:r>
              <a:rPr lang="en-US" altLang="en-US" sz="4000" b="1" u="sng" smtClean="0">
                <a:solidFill>
                  <a:srgbClr val="0000CC"/>
                </a:solidFill>
              </a:rPr>
              <a:t>Architectural Styles/Patterns</a:t>
            </a:r>
          </a:p>
        </p:txBody>
      </p:sp>
      <p:sp>
        <p:nvSpPr>
          <p:cNvPr id="8195" name="Rectangle 3"/>
          <p:cNvSpPr>
            <a:spLocks noGrp="1" noChangeArrowheads="1"/>
          </p:cNvSpPr>
          <p:nvPr>
            <p:ph type="body" idx="4294967295"/>
          </p:nvPr>
        </p:nvSpPr>
        <p:spPr>
          <a:xfrm>
            <a:off x="304800" y="2057400"/>
            <a:ext cx="8229600" cy="4525963"/>
          </a:xfrm>
        </p:spPr>
        <p:txBody>
          <a:bodyPr/>
          <a:lstStyle/>
          <a:p>
            <a:pPr marL="609600" indent="-609600" eaLnBrk="1" hangingPunct="1">
              <a:buFontTx/>
              <a:buAutoNum type="arabicPeriod"/>
            </a:pPr>
            <a:r>
              <a:rPr lang="en-US" altLang="en-US" sz="3000" b="1" smtClean="0"/>
              <a:t>Pipes and filters</a:t>
            </a:r>
          </a:p>
          <a:p>
            <a:pPr marL="609600" indent="-609600" eaLnBrk="1" hangingPunct="1">
              <a:buFontTx/>
              <a:buAutoNum type="arabicPeriod"/>
            </a:pPr>
            <a:r>
              <a:rPr lang="en-US" altLang="en-US" sz="3000" b="1" smtClean="0"/>
              <a:t>Event driven</a:t>
            </a:r>
          </a:p>
          <a:p>
            <a:pPr marL="609600" indent="-609600" eaLnBrk="1" hangingPunct="1">
              <a:buFontTx/>
              <a:buAutoNum type="arabicPeriod"/>
            </a:pPr>
            <a:r>
              <a:rPr lang="en-US" altLang="en-US" sz="3000" b="1" smtClean="0"/>
              <a:t>Client-server</a:t>
            </a:r>
          </a:p>
          <a:p>
            <a:pPr marL="609600" indent="-609600" eaLnBrk="1" hangingPunct="1">
              <a:buFontTx/>
              <a:buAutoNum type="arabicPeriod"/>
            </a:pPr>
            <a:r>
              <a:rPr lang="en-US" altLang="en-US" sz="3000" b="1" smtClean="0"/>
              <a:t>Model-view-controller (MVC)</a:t>
            </a:r>
          </a:p>
          <a:p>
            <a:pPr marL="609600" indent="-609600" eaLnBrk="1" hangingPunct="1">
              <a:buFontTx/>
              <a:buAutoNum type="arabicPeriod"/>
            </a:pPr>
            <a:r>
              <a:rPr lang="en-US" altLang="en-US" sz="3000" b="1" smtClean="0"/>
              <a:t>Layered</a:t>
            </a:r>
          </a:p>
          <a:p>
            <a:pPr marL="609600" indent="-609600" eaLnBrk="1" hangingPunct="1">
              <a:buFontTx/>
              <a:buAutoNum type="arabicPeriod"/>
            </a:pPr>
            <a:r>
              <a:rPr lang="en-US" altLang="en-US" sz="3000" b="1" smtClean="0"/>
              <a:t>Database centric</a:t>
            </a:r>
          </a:p>
          <a:p>
            <a:pPr marL="609600" indent="-609600" eaLnBrk="1" hangingPunct="1">
              <a:buFontTx/>
              <a:buAutoNum type="arabicPeriod"/>
            </a:pPr>
            <a:r>
              <a:rPr lang="en-US" altLang="en-US" sz="3000" b="1" smtClean="0"/>
              <a:t>Three tier</a:t>
            </a:r>
          </a:p>
        </p:txBody>
      </p:sp>
      <p:sp>
        <p:nvSpPr>
          <p:cNvPr id="8196" name="Text Box 4"/>
          <p:cNvSpPr txBox="1">
            <a:spLocks noChangeArrowheads="1"/>
          </p:cNvSpPr>
          <p:nvPr/>
        </p:nvSpPr>
        <p:spPr bwMode="auto">
          <a:xfrm>
            <a:off x="1143000" y="914400"/>
            <a:ext cx="69865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2400" b="1">
                <a:solidFill>
                  <a:srgbClr val="990033"/>
                </a:solidFill>
              </a:rPr>
              <a:t>We discuss </a:t>
            </a:r>
            <a:r>
              <a:rPr lang="en-US" altLang="en-US" sz="2400" b="1" smtClean="0">
                <a:solidFill>
                  <a:srgbClr val="990033"/>
                </a:solidFill>
              </a:rPr>
              <a:t>architectural styles/patterns </a:t>
            </a:r>
            <a:r>
              <a:rPr lang="en-US" altLang="en-US" sz="2400" b="1">
                <a:solidFill>
                  <a:srgbClr val="990033"/>
                </a:solidFill>
              </a:rPr>
              <a:t>as </a:t>
            </a:r>
          </a:p>
          <a:p>
            <a:pPr eaLnBrk="1" hangingPunct="1"/>
            <a:r>
              <a:rPr lang="en-US" altLang="en-US" sz="2400" b="1" u="sng">
                <a:solidFill>
                  <a:srgbClr val="0000CC"/>
                </a:solidFill>
              </a:rPr>
              <a:t>“reusable” starting point</a:t>
            </a:r>
            <a:r>
              <a:rPr lang="en-US" altLang="en-US" sz="2400" b="1">
                <a:solidFill>
                  <a:srgbClr val="0000CC"/>
                </a:solidFill>
              </a:rPr>
              <a:t>  for </a:t>
            </a:r>
            <a:r>
              <a:rPr lang="en-US" altLang="en-US" sz="2400" b="1" smtClean="0">
                <a:solidFill>
                  <a:srgbClr val="0000CC"/>
                </a:solidFill>
              </a:rPr>
              <a:t>design activities. </a:t>
            </a:r>
            <a:endParaRPr lang="en-US" altLang="en-US" sz="2400" b="1">
              <a:solidFill>
                <a:srgbClr val="0000CC"/>
              </a:solidFill>
            </a:endParaRPr>
          </a:p>
        </p:txBody>
      </p:sp>
    </p:spTree>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Rectangle 2"/>
          <p:cNvSpPr>
            <a:spLocks noGrp="1" noChangeArrowheads="1"/>
          </p:cNvSpPr>
          <p:nvPr>
            <p:ph type="title"/>
          </p:nvPr>
        </p:nvSpPr>
        <p:spPr>
          <a:xfrm>
            <a:off x="457200" y="274638"/>
            <a:ext cx="8229600" cy="944562"/>
          </a:xfrm>
        </p:spPr>
        <p:txBody>
          <a:bodyPr/>
          <a:lstStyle/>
          <a:p>
            <a:pPr eaLnBrk="1" hangingPunct="1"/>
            <a:r>
              <a:rPr lang="en-US" altLang="en-US" sz="3200" b="1" smtClean="0">
                <a:solidFill>
                  <a:srgbClr val="003300"/>
                </a:solidFill>
              </a:rPr>
              <a:t>Pipe-Filter Architecture Style</a:t>
            </a:r>
          </a:p>
        </p:txBody>
      </p:sp>
      <p:sp>
        <p:nvSpPr>
          <p:cNvPr id="9219" name="Rectangle 3"/>
          <p:cNvSpPr>
            <a:spLocks noGrp="1" noChangeArrowheads="1"/>
          </p:cNvSpPr>
          <p:nvPr>
            <p:ph type="body" idx="4294967295"/>
          </p:nvPr>
        </p:nvSpPr>
        <p:spPr>
          <a:xfrm>
            <a:off x="381000" y="1295401"/>
            <a:ext cx="8153400" cy="2590799"/>
          </a:xfrm>
        </p:spPr>
        <p:txBody>
          <a:bodyPr/>
          <a:lstStyle/>
          <a:p>
            <a:pPr eaLnBrk="1" hangingPunct="1"/>
            <a:r>
              <a:rPr lang="en-US" altLang="en-US" sz="2400" b="1" smtClean="0"/>
              <a:t>The high-level design solution is decomposed into two “generic” parts (</a:t>
            </a:r>
            <a:r>
              <a:rPr lang="en-US" altLang="en-US" sz="2400" b="1" u="sng" smtClean="0">
                <a:solidFill>
                  <a:srgbClr val="660033"/>
                </a:solidFill>
              </a:rPr>
              <a:t>filters</a:t>
            </a:r>
            <a:r>
              <a:rPr lang="en-US" altLang="en-US" sz="2400" b="1" smtClean="0"/>
              <a:t> and </a:t>
            </a:r>
            <a:r>
              <a:rPr lang="en-US" altLang="en-US" sz="2400" b="1" u="sng" smtClean="0">
                <a:solidFill>
                  <a:srgbClr val="660033"/>
                </a:solidFill>
              </a:rPr>
              <a:t>pipes</a:t>
            </a:r>
            <a:r>
              <a:rPr lang="en-US" altLang="en-US" sz="2400" b="1" smtClean="0"/>
              <a:t>):</a:t>
            </a:r>
          </a:p>
          <a:p>
            <a:pPr lvl="1" eaLnBrk="1" hangingPunct="1"/>
            <a:r>
              <a:rPr lang="en-US" altLang="en-US" sz="2000" b="1" i="1" u="sng" smtClean="0">
                <a:solidFill>
                  <a:srgbClr val="660033"/>
                </a:solidFill>
              </a:rPr>
              <a:t>Filter</a:t>
            </a:r>
            <a:r>
              <a:rPr lang="en-US" altLang="en-US" sz="2000" b="1" i="1" smtClean="0">
                <a:solidFill>
                  <a:srgbClr val="660033"/>
                </a:solidFill>
              </a:rPr>
              <a:t> </a:t>
            </a:r>
            <a:r>
              <a:rPr lang="en-US" altLang="en-US" sz="2000" b="1" i="1" smtClean="0">
                <a:solidFill>
                  <a:srgbClr val="0033CC"/>
                </a:solidFill>
              </a:rPr>
              <a:t>is a service that transforms a stream of input data into a stream of output data.</a:t>
            </a:r>
            <a:r>
              <a:rPr lang="en-US" altLang="en-US" sz="2000" b="1" smtClean="0">
                <a:solidFill>
                  <a:srgbClr val="0033CC"/>
                </a:solidFill>
              </a:rPr>
              <a:t> </a:t>
            </a:r>
          </a:p>
          <a:p>
            <a:pPr lvl="1" eaLnBrk="1" hangingPunct="1">
              <a:buFontTx/>
              <a:buNone/>
            </a:pPr>
            <a:endParaRPr lang="en-US" altLang="en-US" sz="500" b="1" smtClean="0">
              <a:solidFill>
                <a:srgbClr val="0033CC"/>
              </a:solidFill>
            </a:endParaRPr>
          </a:p>
          <a:p>
            <a:pPr lvl="1" eaLnBrk="1" hangingPunct="1"/>
            <a:r>
              <a:rPr lang="en-US" altLang="en-US" sz="2000" b="1" i="1" u="sng" smtClean="0">
                <a:solidFill>
                  <a:srgbClr val="660033"/>
                </a:solidFill>
              </a:rPr>
              <a:t>Pipe</a:t>
            </a:r>
            <a:r>
              <a:rPr lang="en-US" altLang="en-US" sz="2000" b="1" i="1" smtClean="0">
                <a:solidFill>
                  <a:srgbClr val="0033CC"/>
                </a:solidFill>
              </a:rPr>
              <a:t> is a mechanism or conduit through which the data flows from one filter to another.</a:t>
            </a:r>
          </a:p>
        </p:txBody>
      </p:sp>
      <p:sp>
        <p:nvSpPr>
          <p:cNvPr id="9220" name="Rectangle 4"/>
          <p:cNvSpPr>
            <a:spLocks noChangeArrowheads="1"/>
          </p:cNvSpPr>
          <p:nvPr/>
        </p:nvSpPr>
        <p:spPr bwMode="auto">
          <a:xfrm>
            <a:off x="838200" y="3886200"/>
            <a:ext cx="1905000" cy="533400"/>
          </a:xfrm>
          <a:prstGeom prst="rect">
            <a:avLst/>
          </a:prstGeom>
          <a:solidFill>
            <a:schemeClr val="bg1"/>
          </a:solidFill>
          <a:ln w="25400">
            <a:solidFill>
              <a:schemeClr val="tx1"/>
            </a:solidFill>
            <a:miter lim="800000"/>
          </a:ln>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1800" b="1">
                <a:solidFill>
                  <a:schemeClr val="tx1"/>
                </a:solidFill>
              </a:rPr>
              <a:t>Input  </a:t>
            </a:r>
          </a:p>
          <a:p>
            <a:pPr eaLnBrk="1" hangingPunct="1"/>
            <a:r>
              <a:rPr lang="en-US" altLang="en-US" sz="1800" b="1">
                <a:solidFill>
                  <a:schemeClr val="tx1"/>
                </a:solidFill>
              </a:rPr>
              <a:t>time cards</a:t>
            </a:r>
          </a:p>
        </p:txBody>
      </p:sp>
      <p:sp>
        <p:nvSpPr>
          <p:cNvPr id="9221" name="Line 5"/>
          <p:cNvSpPr>
            <a:spLocks noChangeShapeType="1"/>
          </p:cNvSpPr>
          <p:nvPr/>
        </p:nvSpPr>
        <p:spPr bwMode="auto">
          <a:xfrm>
            <a:off x="2743200" y="4191000"/>
            <a:ext cx="762000"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9222" name="Rectangle 6"/>
          <p:cNvSpPr>
            <a:spLocks noChangeArrowheads="1"/>
          </p:cNvSpPr>
          <p:nvPr/>
        </p:nvSpPr>
        <p:spPr bwMode="auto">
          <a:xfrm>
            <a:off x="3505200" y="3886200"/>
            <a:ext cx="2209800" cy="533400"/>
          </a:xfrm>
          <a:prstGeom prst="rect">
            <a:avLst/>
          </a:prstGeom>
          <a:solidFill>
            <a:schemeClr val="bg1"/>
          </a:solidFill>
          <a:ln w="25400">
            <a:solidFill>
              <a:schemeClr val="tx1"/>
            </a:solidFill>
            <a:miter lim="800000"/>
          </a:ln>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1800" b="1">
                <a:solidFill>
                  <a:schemeClr val="tx1"/>
                </a:solidFill>
              </a:rPr>
              <a:t>Prepare for </a:t>
            </a:r>
          </a:p>
          <a:p>
            <a:pPr eaLnBrk="1" hangingPunct="1"/>
            <a:r>
              <a:rPr lang="en-US" altLang="en-US" sz="1800" b="1" smtClean="0">
                <a:solidFill>
                  <a:schemeClr val="tx1"/>
                </a:solidFill>
              </a:rPr>
              <a:t>check </a:t>
            </a:r>
            <a:r>
              <a:rPr lang="en-US" altLang="en-US" sz="1800" b="1">
                <a:solidFill>
                  <a:schemeClr val="tx1"/>
                </a:solidFill>
              </a:rPr>
              <a:t>processing</a:t>
            </a:r>
          </a:p>
        </p:txBody>
      </p:sp>
      <p:sp>
        <p:nvSpPr>
          <p:cNvPr id="9223" name="Line 7"/>
          <p:cNvSpPr>
            <a:spLocks noChangeShapeType="1"/>
          </p:cNvSpPr>
          <p:nvPr/>
        </p:nvSpPr>
        <p:spPr bwMode="auto">
          <a:xfrm>
            <a:off x="5715000" y="4191000"/>
            <a:ext cx="609600"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9224" name="Rectangle 8"/>
          <p:cNvSpPr>
            <a:spLocks noChangeArrowheads="1"/>
          </p:cNvSpPr>
          <p:nvPr/>
        </p:nvSpPr>
        <p:spPr bwMode="auto">
          <a:xfrm>
            <a:off x="6324600" y="3886200"/>
            <a:ext cx="2209800" cy="533400"/>
          </a:xfrm>
          <a:prstGeom prst="rect">
            <a:avLst/>
          </a:prstGeom>
          <a:solidFill>
            <a:schemeClr val="bg1"/>
          </a:solidFill>
          <a:ln w="25400">
            <a:solidFill>
              <a:schemeClr val="tx1"/>
            </a:solidFill>
            <a:miter lim="800000"/>
          </a:ln>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1800" b="1">
                <a:solidFill>
                  <a:schemeClr val="tx1"/>
                </a:solidFill>
              </a:rPr>
              <a:t>Process </a:t>
            </a:r>
            <a:r>
              <a:rPr lang="en-US" altLang="en-US" sz="1800" b="1" smtClean="0">
                <a:solidFill>
                  <a:schemeClr val="tx1"/>
                </a:solidFill>
              </a:rPr>
              <a:t>checks</a:t>
            </a:r>
            <a:endParaRPr lang="en-US" altLang="en-US" sz="1800" b="1">
              <a:solidFill>
                <a:schemeClr val="tx1"/>
              </a:solidFill>
            </a:endParaRPr>
          </a:p>
        </p:txBody>
      </p:sp>
      <p:sp>
        <p:nvSpPr>
          <p:cNvPr id="9225" name="Text Box 9"/>
          <p:cNvSpPr txBox="1">
            <a:spLocks noChangeArrowheads="1"/>
          </p:cNvSpPr>
          <p:nvPr/>
        </p:nvSpPr>
        <p:spPr bwMode="auto">
          <a:xfrm>
            <a:off x="746125" y="5675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endParaRPr lang="en-US" altLang="en-US" sz="1800">
              <a:solidFill>
                <a:schemeClr val="tx1"/>
              </a:solidFill>
            </a:endParaRPr>
          </a:p>
        </p:txBody>
      </p:sp>
      <p:sp>
        <p:nvSpPr>
          <p:cNvPr id="9226" name="Text Box 10"/>
          <p:cNvSpPr txBox="1">
            <a:spLocks noChangeArrowheads="1"/>
          </p:cNvSpPr>
          <p:nvPr/>
        </p:nvSpPr>
        <p:spPr bwMode="auto">
          <a:xfrm>
            <a:off x="228600" y="5370513"/>
            <a:ext cx="8686800" cy="67151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r>
              <a:rPr lang="en-US" altLang="en-US" sz="1800" b="1">
                <a:solidFill>
                  <a:schemeClr val="tx1"/>
                </a:solidFill>
              </a:rPr>
              <a:t>Problems that require </a:t>
            </a:r>
            <a:r>
              <a:rPr lang="en-US" altLang="en-US" sz="2000" b="1" i="1" u="sng">
                <a:solidFill>
                  <a:srgbClr val="0000CC"/>
                </a:solidFill>
              </a:rPr>
              <a:t>batch file processing</a:t>
            </a:r>
            <a:r>
              <a:rPr lang="en-US" altLang="en-US" sz="1800" b="1">
                <a:solidFill>
                  <a:schemeClr val="tx1"/>
                </a:solidFill>
              </a:rPr>
              <a:t> seem to fit this architecture:      </a:t>
            </a:r>
            <a:r>
              <a:rPr lang="en-US" altLang="en-US" sz="1800" b="1" smtClean="0">
                <a:solidFill>
                  <a:schemeClr val="tx1"/>
                </a:solidFill>
              </a:rPr>
              <a:t>e.g., </a:t>
            </a:r>
            <a:r>
              <a:rPr lang="en-US" altLang="en-US" sz="1800" b="1" u="sng" smtClean="0">
                <a:solidFill>
                  <a:srgbClr val="660033"/>
                </a:solidFill>
              </a:rPr>
              <a:t>payroll</a:t>
            </a:r>
            <a:r>
              <a:rPr lang="en-US" altLang="en-US" sz="1800" b="1">
                <a:solidFill>
                  <a:schemeClr val="tx1"/>
                </a:solidFill>
              </a:rPr>
              <a:t>, </a:t>
            </a:r>
            <a:r>
              <a:rPr lang="en-US" altLang="en-US" sz="1800" b="1" u="sng">
                <a:solidFill>
                  <a:srgbClr val="660033"/>
                </a:solidFill>
              </a:rPr>
              <a:t>compilers</a:t>
            </a:r>
            <a:r>
              <a:rPr lang="en-US" altLang="en-US" sz="1800" b="1">
                <a:solidFill>
                  <a:schemeClr val="tx1"/>
                </a:solidFill>
              </a:rPr>
              <a:t>,</a:t>
            </a:r>
            <a:r>
              <a:rPr lang="en-US" altLang="en-US" sz="1800" b="1">
                <a:solidFill>
                  <a:srgbClr val="660033"/>
                </a:solidFill>
              </a:rPr>
              <a:t> </a:t>
            </a:r>
            <a:r>
              <a:rPr lang="en-US" altLang="en-US" sz="1800" b="1" u="sng">
                <a:solidFill>
                  <a:srgbClr val="660033"/>
                </a:solidFill>
              </a:rPr>
              <a:t>month-end </a:t>
            </a:r>
            <a:r>
              <a:rPr lang="en-US" altLang="en-US" sz="1800" b="1" u="sng" smtClean="0">
                <a:solidFill>
                  <a:srgbClr val="660033"/>
                </a:solidFill>
              </a:rPr>
              <a:t>accounting</a:t>
            </a:r>
            <a:r>
              <a:rPr lang="en-US" altLang="en-US" sz="1800" b="1" smtClean="0">
                <a:solidFill>
                  <a:srgbClr val="660033"/>
                </a:solidFill>
              </a:rPr>
              <a:t>.</a:t>
            </a:r>
            <a:endParaRPr lang="en-US" altLang="en-US" sz="1800" b="1">
              <a:solidFill>
                <a:srgbClr val="660033"/>
              </a:solidFill>
            </a:endParaRPr>
          </a:p>
        </p:txBody>
      </p:sp>
      <p:sp>
        <p:nvSpPr>
          <p:cNvPr id="9227" name="Text Box 11"/>
          <p:cNvSpPr txBox="1">
            <a:spLocks noChangeArrowheads="1"/>
          </p:cNvSpPr>
          <p:nvPr/>
        </p:nvSpPr>
        <p:spPr bwMode="auto">
          <a:xfrm>
            <a:off x="854850" y="4822825"/>
            <a:ext cx="7100926" cy="369332"/>
          </a:xfrm>
          <a:prstGeom prst="rect">
            <a:avLst/>
          </a:prstGeom>
          <a:solidFill>
            <a:srgbClr val="CC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1800" b="1" i="1">
                <a:solidFill>
                  <a:srgbClr val="660033"/>
                </a:solidFill>
              </a:rPr>
              <a:t>** Reminds one of </a:t>
            </a:r>
            <a:r>
              <a:rPr lang="en-US" altLang="en-US" sz="1800" b="1" i="1" u="sng">
                <a:solidFill>
                  <a:srgbClr val="660033"/>
                </a:solidFill>
              </a:rPr>
              <a:t>DFD</a:t>
            </a:r>
            <a:r>
              <a:rPr lang="en-US" altLang="en-US" sz="1800" b="1" i="1">
                <a:solidFill>
                  <a:srgbClr val="660033"/>
                </a:solidFill>
              </a:rPr>
              <a:t> without the data store or source </a:t>
            </a:r>
            <a:r>
              <a:rPr lang="en-US" altLang="en-US" sz="1800" b="1" i="1" smtClean="0">
                <a:solidFill>
                  <a:srgbClr val="660033"/>
                </a:solidFill>
              </a:rPr>
              <a:t>sink.*</a:t>
            </a:r>
            <a:r>
              <a:rPr lang="en-US" altLang="en-US" sz="1800" b="1" i="1">
                <a:solidFill>
                  <a:srgbClr val="660033"/>
                </a:solidFill>
              </a:rPr>
              <a:t>*</a:t>
            </a:r>
          </a:p>
        </p:txBody>
      </p:sp>
    </p:spTree>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242" name="Rectangle 2"/>
          <p:cNvSpPr>
            <a:spLocks noGrp="1" noChangeArrowheads="1"/>
          </p:cNvSpPr>
          <p:nvPr>
            <p:ph type="title"/>
          </p:nvPr>
        </p:nvSpPr>
        <p:spPr>
          <a:xfrm>
            <a:off x="457200" y="152400"/>
            <a:ext cx="8229600" cy="639763"/>
          </a:xfrm>
        </p:spPr>
        <p:txBody>
          <a:bodyPr/>
          <a:lstStyle/>
          <a:p>
            <a:pPr eaLnBrk="1" hangingPunct="1"/>
            <a:r>
              <a:rPr lang="en-US" altLang="en-US" sz="3200" b="1" smtClean="0">
                <a:solidFill>
                  <a:srgbClr val="003300"/>
                </a:solidFill>
              </a:rPr>
              <a:t>Event Driven</a:t>
            </a:r>
            <a:r>
              <a:rPr lang="en-US" altLang="en-US" sz="3200" b="1" smtClean="0"/>
              <a:t> (</a:t>
            </a:r>
            <a:r>
              <a:rPr lang="en-US" altLang="en-US" sz="3200" b="1" smtClean="0">
                <a:solidFill>
                  <a:srgbClr val="660033"/>
                </a:solidFill>
              </a:rPr>
              <a:t>Real Time</a:t>
            </a:r>
            <a:r>
              <a:rPr lang="en-US" altLang="en-US" sz="3200" b="1" smtClean="0"/>
              <a:t>)</a:t>
            </a:r>
          </a:p>
        </p:txBody>
      </p:sp>
      <p:sp>
        <p:nvSpPr>
          <p:cNvPr id="10243" name="Rectangle 3"/>
          <p:cNvSpPr>
            <a:spLocks noGrp="1" noChangeArrowheads="1"/>
          </p:cNvSpPr>
          <p:nvPr>
            <p:ph type="body" idx="4294967295"/>
          </p:nvPr>
        </p:nvSpPr>
        <p:spPr>
          <a:xfrm>
            <a:off x="304800" y="838200"/>
            <a:ext cx="8229600" cy="2743200"/>
          </a:xfrm>
        </p:spPr>
        <p:txBody>
          <a:bodyPr/>
          <a:lstStyle/>
          <a:p>
            <a:pPr eaLnBrk="1" hangingPunct="1"/>
            <a:r>
              <a:rPr lang="en-US" altLang="zh-TW" sz="2000" b="1" smtClean="0">
                <a:ea typeface="新細明體" pitchFamily="18" charset="-120"/>
              </a:rPr>
              <a:t>The high-level design solution is based on an </a:t>
            </a:r>
            <a:r>
              <a:rPr lang="en-US" altLang="zh-TW" sz="2000" b="1" i="1" smtClean="0">
                <a:solidFill>
                  <a:srgbClr val="006666"/>
                </a:solidFill>
                <a:ea typeface="新細明體" pitchFamily="18" charset="-120"/>
              </a:rPr>
              <a:t>event dispatcher</a:t>
            </a:r>
            <a:r>
              <a:rPr lang="en-US" altLang="zh-TW" sz="2000" b="1" i="1" smtClean="0">
                <a:ea typeface="新細明體" pitchFamily="18" charset="-120"/>
              </a:rPr>
              <a:t>,</a:t>
            </a:r>
            <a:r>
              <a:rPr lang="en-US" altLang="zh-TW" sz="2000" b="1" smtClean="0">
                <a:ea typeface="新細明體" pitchFamily="18" charset="-120"/>
              </a:rPr>
              <a:t> which manages events and the functionalities that depend on those events. These have the following characteristics:</a:t>
            </a:r>
          </a:p>
          <a:p>
            <a:pPr lvl="1" eaLnBrk="1" hangingPunct="1"/>
            <a:r>
              <a:rPr lang="en-US" altLang="zh-TW" sz="1800" b="1" u="sng" smtClean="0">
                <a:ea typeface="新細明體" pitchFamily="18" charset="-120"/>
              </a:rPr>
              <a:t>Events</a:t>
            </a:r>
            <a:r>
              <a:rPr lang="en-US" altLang="zh-TW" sz="1800" b="1" smtClean="0">
                <a:ea typeface="新細明體" pitchFamily="18" charset="-120"/>
              </a:rPr>
              <a:t> may be a </a:t>
            </a:r>
            <a:r>
              <a:rPr lang="en-US" altLang="zh-TW" sz="1800" b="1" u="sng" smtClean="0">
                <a:solidFill>
                  <a:srgbClr val="006600"/>
                </a:solidFill>
                <a:ea typeface="新細明體" pitchFamily="18" charset="-120"/>
              </a:rPr>
              <a:t>simple notification</a:t>
            </a:r>
            <a:r>
              <a:rPr lang="en-US" altLang="zh-TW" sz="1800" b="1" smtClean="0">
                <a:solidFill>
                  <a:srgbClr val="006600"/>
                </a:solidFill>
                <a:ea typeface="新細明體" pitchFamily="18" charset="-120"/>
              </a:rPr>
              <a:t> </a:t>
            </a:r>
            <a:r>
              <a:rPr lang="en-US" altLang="zh-TW" sz="1800" b="1" smtClean="0">
                <a:ea typeface="新細明體" pitchFamily="18" charset="-120"/>
              </a:rPr>
              <a:t>or may </a:t>
            </a:r>
            <a:r>
              <a:rPr lang="en-US" altLang="zh-TW" sz="1800" b="1" u="sng" smtClean="0">
                <a:solidFill>
                  <a:srgbClr val="006600"/>
                </a:solidFill>
                <a:ea typeface="新細明體" pitchFamily="18" charset="-120"/>
              </a:rPr>
              <a:t>include</a:t>
            </a:r>
            <a:r>
              <a:rPr lang="en-US" altLang="zh-TW" sz="1800" b="1" smtClean="0">
                <a:solidFill>
                  <a:srgbClr val="006600"/>
                </a:solidFill>
                <a:ea typeface="新細明體" pitchFamily="18" charset="-120"/>
              </a:rPr>
              <a:t> associated </a:t>
            </a:r>
            <a:r>
              <a:rPr lang="en-US" altLang="zh-TW" sz="1800" b="1" u="sng" smtClean="0">
                <a:solidFill>
                  <a:srgbClr val="006600"/>
                </a:solidFill>
                <a:ea typeface="新細明體" pitchFamily="18" charset="-120"/>
              </a:rPr>
              <a:t>data</a:t>
            </a:r>
            <a:r>
              <a:rPr lang="en-US" altLang="zh-TW" sz="1800" b="1" smtClean="0">
                <a:solidFill>
                  <a:srgbClr val="006600"/>
                </a:solidFill>
                <a:ea typeface="新細明體" pitchFamily="18" charset="-120"/>
              </a:rPr>
              <a:t>.</a:t>
            </a:r>
          </a:p>
          <a:p>
            <a:pPr lvl="1" eaLnBrk="1" hangingPunct="1"/>
            <a:r>
              <a:rPr lang="en-US" altLang="zh-TW" sz="1800" b="1" u="sng" smtClean="0">
                <a:ea typeface="新細明體" pitchFamily="18" charset="-120"/>
              </a:rPr>
              <a:t>Events</a:t>
            </a:r>
            <a:r>
              <a:rPr lang="en-US" altLang="zh-TW" sz="1800" b="1" smtClean="0">
                <a:ea typeface="新細明體" pitchFamily="18" charset="-120"/>
              </a:rPr>
              <a:t> may be </a:t>
            </a:r>
            <a:r>
              <a:rPr lang="en-US" altLang="zh-TW" sz="1800" b="1" u="sng" smtClean="0">
                <a:solidFill>
                  <a:srgbClr val="006600"/>
                </a:solidFill>
                <a:ea typeface="新細明體" pitchFamily="18" charset="-120"/>
              </a:rPr>
              <a:t>prioritized</a:t>
            </a:r>
            <a:r>
              <a:rPr lang="en-US" altLang="zh-TW" sz="1800" b="1" smtClean="0">
                <a:ea typeface="新細明體" pitchFamily="18" charset="-120"/>
              </a:rPr>
              <a:t> or be based on constraints</a:t>
            </a:r>
            <a:r>
              <a:rPr lang="en-US" altLang="zh-TW" sz="1800" b="1" i="1" smtClean="0">
                <a:ea typeface="新細明體" pitchFamily="18" charset="-120"/>
              </a:rPr>
              <a:t> such as time.</a:t>
            </a:r>
          </a:p>
          <a:p>
            <a:pPr lvl="1" eaLnBrk="1" hangingPunct="1"/>
            <a:r>
              <a:rPr lang="en-US" altLang="zh-TW" sz="1800" b="1" u="sng" smtClean="0">
                <a:ea typeface="新細明體" pitchFamily="18" charset="-120"/>
              </a:rPr>
              <a:t>Events</a:t>
            </a:r>
            <a:r>
              <a:rPr lang="en-US" altLang="zh-TW" sz="1800" b="1" smtClean="0">
                <a:ea typeface="新細明體" pitchFamily="18" charset="-120"/>
              </a:rPr>
              <a:t> may </a:t>
            </a:r>
            <a:r>
              <a:rPr lang="en-US" altLang="zh-TW" sz="1800" b="1" u="sng" smtClean="0">
                <a:solidFill>
                  <a:srgbClr val="006600"/>
                </a:solidFill>
                <a:ea typeface="新細明體" pitchFamily="18" charset="-120"/>
              </a:rPr>
              <a:t>require synchronous</a:t>
            </a:r>
            <a:r>
              <a:rPr lang="en-US" altLang="zh-TW" sz="1800" b="1" smtClean="0">
                <a:solidFill>
                  <a:srgbClr val="006600"/>
                </a:solidFill>
                <a:ea typeface="新細明體" pitchFamily="18" charset="-120"/>
              </a:rPr>
              <a:t> </a:t>
            </a:r>
            <a:r>
              <a:rPr lang="en-US" altLang="zh-TW" sz="1800" b="1" smtClean="0">
                <a:ea typeface="新細明體" pitchFamily="18" charset="-120"/>
              </a:rPr>
              <a:t>or </a:t>
            </a:r>
            <a:r>
              <a:rPr lang="en-US" altLang="zh-TW" sz="1800" b="1" u="sng" smtClean="0">
                <a:solidFill>
                  <a:srgbClr val="006600"/>
                </a:solidFill>
                <a:ea typeface="新細明體" pitchFamily="18" charset="-120"/>
              </a:rPr>
              <a:t>asynchronous processing</a:t>
            </a:r>
            <a:r>
              <a:rPr lang="en-US" altLang="zh-TW" sz="1800" b="1" smtClean="0">
                <a:solidFill>
                  <a:srgbClr val="006600"/>
                </a:solidFill>
                <a:ea typeface="新細明體" pitchFamily="18" charset="-120"/>
              </a:rPr>
              <a:t>.</a:t>
            </a:r>
          </a:p>
          <a:p>
            <a:pPr lvl="1" eaLnBrk="1" hangingPunct="1"/>
            <a:r>
              <a:rPr lang="en-US" altLang="zh-TW" sz="1800" b="1" u="sng" smtClean="0">
                <a:ea typeface="新細明體" pitchFamily="18" charset="-120"/>
              </a:rPr>
              <a:t>Events </a:t>
            </a:r>
            <a:r>
              <a:rPr lang="en-US" altLang="zh-TW" sz="1800" b="1" smtClean="0">
                <a:ea typeface="新細明體" pitchFamily="18" charset="-120"/>
              </a:rPr>
              <a:t>may be “</a:t>
            </a:r>
            <a:r>
              <a:rPr lang="en-US" altLang="zh-TW" sz="1800" b="1" u="sng" smtClean="0">
                <a:solidFill>
                  <a:srgbClr val="006600"/>
                </a:solidFill>
                <a:ea typeface="新細明體" pitchFamily="18" charset="-120"/>
              </a:rPr>
              <a:t>registered</a:t>
            </a:r>
            <a:r>
              <a:rPr lang="en-US" altLang="zh-TW" sz="1800" b="1" smtClean="0">
                <a:ea typeface="新細明體" pitchFamily="18" charset="-120"/>
              </a:rPr>
              <a:t>” or “</a:t>
            </a:r>
            <a:r>
              <a:rPr lang="en-US" altLang="zh-TW" sz="1800" b="1" u="sng" smtClean="0">
                <a:solidFill>
                  <a:srgbClr val="006600"/>
                </a:solidFill>
                <a:ea typeface="新細明體" pitchFamily="18" charset="-120"/>
              </a:rPr>
              <a:t>unregistered</a:t>
            </a:r>
            <a:r>
              <a:rPr lang="en-US" altLang="zh-TW" sz="1800" b="1" smtClean="0">
                <a:ea typeface="新細明體" pitchFamily="18" charset="-120"/>
              </a:rPr>
              <a:t>” by components. </a:t>
            </a:r>
          </a:p>
          <a:p>
            <a:pPr eaLnBrk="1" hangingPunct="1"/>
            <a:endParaRPr lang="en-US" altLang="en-US" sz="1800" b="1" smtClean="0"/>
          </a:p>
        </p:txBody>
      </p:sp>
      <p:sp>
        <p:nvSpPr>
          <p:cNvPr id="10244" name="Rectangle 4"/>
          <p:cNvSpPr>
            <a:spLocks noChangeArrowheads="1"/>
          </p:cNvSpPr>
          <p:nvPr/>
        </p:nvSpPr>
        <p:spPr bwMode="auto">
          <a:xfrm>
            <a:off x="3581400" y="3962400"/>
            <a:ext cx="1676400" cy="609600"/>
          </a:xfrm>
          <a:prstGeom prst="rect">
            <a:avLst/>
          </a:prstGeom>
          <a:solidFill>
            <a:schemeClr val="accent1"/>
          </a:solidFill>
          <a:ln w="22225">
            <a:solidFill>
              <a:schemeClr val="tx1"/>
            </a:solidFill>
            <a:miter lim="800000"/>
          </a:ln>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zh-TW" sz="1600" b="1">
                <a:solidFill>
                  <a:schemeClr val="tx1"/>
                </a:solidFill>
                <a:ea typeface="新細明體" pitchFamily="18" charset="-120"/>
              </a:rPr>
              <a:t>Personal (device)</a:t>
            </a:r>
          </a:p>
          <a:p>
            <a:pPr eaLnBrk="1" hangingPunct="1"/>
            <a:r>
              <a:rPr lang="en-US" altLang="zh-TW" sz="1600" b="1">
                <a:solidFill>
                  <a:schemeClr val="tx1"/>
                </a:solidFill>
                <a:ea typeface="新細明體" pitchFamily="18" charset="-120"/>
              </a:rPr>
              <a:t>dispatcher</a:t>
            </a:r>
            <a:endParaRPr lang="en-US" altLang="en-US" sz="1600" b="1">
              <a:solidFill>
                <a:schemeClr val="tx1"/>
              </a:solidFill>
            </a:endParaRPr>
          </a:p>
        </p:txBody>
      </p:sp>
      <p:sp>
        <p:nvSpPr>
          <p:cNvPr id="10245" name="Oval 5"/>
          <p:cNvSpPr>
            <a:spLocks noChangeArrowheads="1"/>
          </p:cNvSpPr>
          <p:nvPr/>
        </p:nvSpPr>
        <p:spPr bwMode="auto">
          <a:xfrm>
            <a:off x="2514600" y="3505200"/>
            <a:ext cx="914400" cy="457200"/>
          </a:xfrm>
          <a:prstGeom prst="ellipse">
            <a:avLst/>
          </a:prstGeom>
          <a:solidFill>
            <a:schemeClr val="bg1"/>
          </a:solidFill>
          <a:ln w="19050">
            <a:solidFill>
              <a:schemeClr val="tx1"/>
            </a:solidFill>
            <a:round/>
          </a:ln>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zh-TW" sz="1400" b="1">
                <a:solidFill>
                  <a:schemeClr val="tx1"/>
                </a:solidFill>
                <a:ea typeface="新細明體" pitchFamily="18" charset="-120"/>
              </a:rPr>
              <a:t>voice</a:t>
            </a:r>
          </a:p>
          <a:p>
            <a:pPr eaLnBrk="1" hangingPunct="1"/>
            <a:r>
              <a:rPr lang="en-US" altLang="zh-TW" sz="1400" b="1">
                <a:solidFill>
                  <a:schemeClr val="tx1"/>
                </a:solidFill>
                <a:ea typeface="新細明體" pitchFamily="18" charset="-120"/>
              </a:rPr>
              <a:t>call</a:t>
            </a:r>
            <a:endParaRPr lang="en-US" altLang="en-US" sz="1400" b="1">
              <a:solidFill>
                <a:schemeClr val="tx1"/>
              </a:solidFill>
            </a:endParaRPr>
          </a:p>
        </p:txBody>
      </p:sp>
      <p:sp>
        <p:nvSpPr>
          <p:cNvPr id="10246" name="Oval 6"/>
          <p:cNvSpPr>
            <a:spLocks noChangeArrowheads="1"/>
          </p:cNvSpPr>
          <p:nvPr/>
        </p:nvSpPr>
        <p:spPr bwMode="auto">
          <a:xfrm>
            <a:off x="1828800" y="3886200"/>
            <a:ext cx="914400" cy="457200"/>
          </a:xfrm>
          <a:prstGeom prst="ellipse">
            <a:avLst/>
          </a:prstGeom>
          <a:solidFill>
            <a:schemeClr val="bg1"/>
          </a:solidFill>
          <a:ln w="19050">
            <a:solidFill>
              <a:schemeClr val="tx1"/>
            </a:solidFill>
            <a:round/>
          </a:ln>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zh-TW" sz="1400" b="1">
                <a:solidFill>
                  <a:schemeClr val="tx1"/>
                </a:solidFill>
                <a:ea typeface="新細明體" pitchFamily="18" charset="-120"/>
              </a:rPr>
              <a:t>text</a:t>
            </a:r>
          </a:p>
          <a:p>
            <a:pPr eaLnBrk="1" hangingPunct="1"/>
            <a:r>
              <a:rPr lang="en-US" altLang="zh-TW" sz="1400" b="1">
                <a:solidFill>
                  <a:schemeClr val="tx1"/>
                </a:solidFill>
                <a:ea typeface="新細明體" pitchFamily="18" charset="-120"/>
              </a:rPr>
              <a:t>msg</a:t>
            </a:r>
            <a:endParaRPr lang="en-US" altLang="en-US" sz="1400" b="1">
              <a:solidFill>
                <a:schemeClr val="tx1"/>
              </a:solidFill>
            </a:endParaRPr>
          </a:p>
        </p:txBody>
      </p:sp>
      <p:sp>
        <p:nvSpPr>
          <p:cNvPr id="10247" name="Oval 7"/>
          <p:cNvSpPr>
            <a:spLocks noChangeArrowheads="1"/>
          </p:cNvSpPr>
          <p:nvPr/>
        </p:nvSpPr>
        <p:spPr bwMode="auto">
          <a:xfrm>
            <a:off x="2057400" y="4419600"/>
            <a:ext cx="914400" cy="457200"/>
          </a:xfrm>
          <a:prstGeom prst="ellipse">
            <a:avLst/>
          </a:prstGeom>
          <a:solidFill>
            <a:schemeClr val="bg1"/>
          </a:solidFill>
          <a:ln w="19050">
            <a:solidFill>
              <a:schemeClr val="tx1"/>
            </a:solidFill>
            <a:round/>
          </a:ln>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endParaRPr lang="en-US" altLang="zh-TW" sz="1400" b="1">
              <a:solidFill>
                <a:schemeClr val="tx1"/>
              </a:solidFill>
              <a:ea typeface="新細明體" pitchFamily="18" charset="-120"/>
            </a:endParaRPr>
          </a:p>
          <a:p>
            <a:pPr eaLnBrk="1" hangingPunct="1"/>
            <a:r>
              <a:rPr lang="en-US" altLang="zh-TW" sz="1400" b="1">
                <a:solidFill>
                  <a:schemeClr val="tx1"/>
                </a:solidFill>
                <a:ea typeface="新細明體" pitchFamily="18" charset="-120"/>
              </a:rPr>
              <a:t>Image</a:t>
            </a:r>
          </a:p>
          <a:p>
            <a:pPr eaLnBrk="1" hangingPunct="1"/>
            <a:endParaRPr lang="en-US" altLang="en-US" sz="1400" b="1">
              <a:solidFill>
                <a:schemeClr val="tx1"/>
              </a:solidFill>
            </a:endParaRPr>
          </a:p>
        </p:txBody>
      </p:sp>
      <p:sp>
        <p:nvSpPr>
          <p:cNvPr id="10248" name="Oval 8"/>
          <p:cNvSpPr>
            <a:spLocks noChangeArrowheads="1"/>
          </p:cNvSpPr>
          <p:nvPr/>
        </p:nvSpPr>
        <p:spPr bwMode="auto">
          <a:xfrm>
            <a:off x="2819400" y="4800600"/>
            <a:ext cx="914400" cy="457200"/>
          </a:xfrm>
          <a:prstGeom prst="ellipse">
            <a:avLst/>
          </a:prstGeom>
          <a:solidFill>
            <a:schemeClr val="bg1"/>
          </a:solidFill>
          <a:ln w="19050">
            <a:solidFill>
              <a:schemeClr val="tx1"/>
            </a:solidFill>
            <a:round/>
          </a:ln>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endParaRPr lang="en-US" altLang="zh-TW" sz="1400" b="1">
              <a:solidFill>
                <a:schemeClr val="tx1"/>
              </a:solidFill>
              <a:ea typeface="新細明體" pitchFamily="18" charset="-120"/>
            </a:endParaRPr>
          </a:p>
          <a:p>
            <a:pPr eaLnBrk="1" hangingPunct="1"/>
            <a:r>
              <a:rPr lang="en-US" altLang="zh-TW" sz="1400" b="1">
                <a:solidFill>
                  <a:schemeClr val="tx1"/>
                </a:solidFill>
                <a:ea typeface="新細明體" pitchFamily="18" charset="-120"/>
              </a:rPr>
              <a:t>keypad</a:t>
            </a:r>
          </a:p>
          <a:p>
            <a:pPr eaLnBrk="1" hangingPunct="1"/>
            <a:endParaRPr lang="en-US" altLang="en-US" sz="1400" b="1">
              <a:solidFill>
                <a:schemeClr val="tx1"/>
              </a:solidFill>
            </a:endParaRPr>
          </a:p>
        </p:txBody>
      </p:sp>
      <p:sp>
        <p:nvSpPr>
          <p:cNvPr id="10249" name="AutoShape 9"/>
          <p:cNvSpPr>
            <a:spLocks noChangeArrowheads="1"/>
          </p:cNvSpPr>
          <p:nvPr/>
        </p:nvSpPr>
        <p:spPr bwMode="auto">
          <a:xfrm>
            <a:off x="5638800" y="3505200"/>
            <a:ext cx="1219200" cy="457200"/>
          </a:xfrm>
          <a:prstGeom prst="roundRect">
            <a:avLst>
              <a:gd name="adj" fmla="val 16667"/>
            </a:avLst>
          </a:prstGeom>
          <a:solidFill>
            <a:schemeClr val="bg1"/>
          </a:solidFill>
          <a:ln w="19050">
            <a:solidFill>
              <a:schemeClr val="tx1"/>
            </a:solidFill>
            <a:round/>
          </a:ln>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zh-TW" sz="1600" b="1">
                <a:solidFill>
                  <a:schemeClr val="tx1"/>
                </a:solidFill>
                <a:ea typeface="新細明體" pitchFamily="18" charset="-120"/>
              </a:rPr>
              <a:t>Phone</a:t>
            </a:r>
          </a:p>
          <a:p>
            <a:pPr eaLnBrk="1" hangingPunct="1"/>
            <a:r>
              <a:rPr lang="en-US" altLang="zh-TW" sz="1600" b="1">
                <a:solidFill>
                  <a:schemeClr val="tx1"/>
                </a:solidFill>
                <a:ea typeface="新細明體" pitchFamily="18" charset="-120"/>
              </a:rPr>
              <a:t>processing</a:t>
            </a:r>
            <a:endParaRPr lang="en-US" altLang="en-US" sz="1600" b="1">
              <a:solidFill>
                <a:schemeClr val="tx1"/>
              </a:solidFill>
            </a:endParaRPr>
          </a:p>
        </p:txBody>
      </p:sp>
      <p:sp>
        <p:nvSpPr>
          <p:cNvPr id="10250" name="AutoShape 10"/>
          <p:cNvSpPr>
            <a:spLocks noChangeArrowheads="1"/>
          </p:cNvSpPr>
          <p:nvPr/>
        </p:nvSpPr>
        <p:spPr bwMode="auto">
          <a:xfrm>
            <a:off x="6172200" y="4114800"/>
            <a:ext cx="1219200" cy="457200"/>
          </a:xfrm>
          <a:prstGeom prst="roundRect">
            <a:avLst>
              <a:gd name="adj" fmla="val 16667"/>
            </a:avLst>
          </a:prstGeom>
          <a:solidFill>
            <a:schemeClr val="bg1"/>
          </a:solidFill>
          <a:ln w="19050">
            <a:solidFill>
              <a:schemeClr val="tx1"/>
            </a:solidFill>
            <a:round/>
          </a:ln>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zh-TW" sz="1600" b="1" smtClean="0">
                <a:solidFill>
                  <a:schemeClr val="tx1"/>
                </a:solidFill>
                <a:ea typeface="新細明體" pitchFamily="18" charset="-120"/>
              </a:rPr>
              <a:t>Text </a:t>
            </a:r>
            <a:endParaRPr lang="en-US" altLang="zh-TW" sz="1600" b="1">
              <a:solidFill>
                <a:schemeClr val="tx1"/>
              </a:solidFill>
              <a:ea typeface="新細明體" pitchFamily="18" charset="-120"/>
            </a:endParaRPr>
          </a:p>
          <a:p>
            <a:pPr eaLnBrk="1" hangingPunct="1"/>
            <a:r>
              <a:rPr lang="en-US" altLang="zh-TW" sz="1600" b="1">
                <a:solidFill>
                  <a:schemeClr val="tx1"/>
                </a:solidFill>
                <a:ea typeface="新細明體" pitchFamily="18" charset="-120"/>
              </a:rPr>
              <a:t>processing</a:t>
            </a:r>
            <a:endParaRPr lang="en-US" altLang="en-US" sz="1600" b="1">
              <a:solidFill>
                <a:schemeClr val="tx1"/>
              </a:solidFill>
            </a:endParaRPr>
          </a:p>
        </p:txBody>
      </p:sp>
      <p:sp>
        <p:nvSpPr>
          <p:cNvPr id="10251" name="AutoShape 11"/>
          <p:cNvSpPr>
            <a:spLocks noChangeArrowheads="1"/>
          </p:cNvSpPr>
          <p:nvPr/>
        </p:nvSpPr>
        <p:spPr bwMode="auto">
          <a:xfrm>
            <a:off x="5486400" y="4724400"/>
            <a:ext cx="1219200" cy="457200"/>
          </a:xfrm>
          <a:prstGeom prst="roundRect">
            <a:avLst>
              <a:gd name="adj" fmla="val 16667"/>
            </a:avLst>
          </a:prstGeom>
          <a:solidFill>
            <a:schemeClr val="bg1"/>
          </a:solidFill>
          <a:ln w="19050">
            <a:solidFill>
              <a:schemeClr val="tx1"/>
            </a:solidFill>
            <a:round/>
          </a:ln>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zh-TW" sz="1600" b="1">
                <a:solidFill>
                  <a:schemeClr val="tx1"/>
                </a:solidFill>
                <a:ea typeface="新細明體" pitchFamily="18" charset="-120"/>
              </a:rPr>
              <a:t>Image</a:t>
            </a:r>
          </a:p>
          <a:p>
            <a:pPr eaLnBrk="1" hangingPunct="1"/>
            <a:r>
              <a:rPr lang="en-US" altLang="zh-TW" sz="1600" b="1">
                <a:solidFill>
                  <a:schemeClr val="tx1"/>
                </a:solidFill>
                <a:ea typeface="新細明體" pitchFamily="18" charset="-120"/>
              </a:rPr>
              <a:t>processing</a:t>
            </a:r>
            <a:endParaRPr lang="en-US" altLang="en-US" sz="1600" b="1">
              <a:solidFill>
                <a:schemeClr val="tx1"/>
              </a:solidFill>
            </a:endParaRPr>
          </a:p>
        </p:txBody>
      </p:sp>
      <p:sp>
        <p:nvSpPr>
          <p:cNvPr id="10252" name="Line 12"/>
          <p:cNvSpPr>
            <a:spLocks noChangeShapeType="1"/>
          </p:cNvSpPr>
          <p:nvPr/>
        </p:nvSpPr>
        <p:spPr bwMode="auto">
          <a:xfrm>
            <a:off x="3352800" y="4038600"/>
            <a:ext cx="228600" cy="76200"/>
          </a:xfrm>
          <a:prstGeom prst="line">
            <a:avLst/>
          </a:prstGeom>
          <a:noFill/>
          <a:ln w="22225">
            <a:solidFill>
              <a:schemeClr val="tx1"/>
            </a:solidFill>
            <a:round/>
            <a:tailEnd type="triangle" w="lg" len="lg"/>
          </a:ln>
          <a:extLst>
            <a:ext uri="{909E8E84-426E-40DD-AFC4-6F175D3DCCD1}">
              <a14:hiddenFill xmlns:a14="http://schemas.microsoft.com/office/drawing/2010/main">
                <a:noFill/>
              </a14:hiddenFill>
            </a:ext>
          </a:extLst>
        </p:spPr>
        <p:txBody>
          <a:bodyP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10253" name="Line 13"/>
          <p:cNvSpPr>
            <a:spLocks noChangeShapeType="1"/>
          </p:cNvSpPr>
          <p:nvPr/>
        </p:nvSpPr>
        <p:spPr bwMode="auto">
          <a:xfrm flipV="1">
            <a:off x="5257800" y="3886200"/>
            <a:ext cx="381000" cy="152400"/>
          </a:xfrm>
          <a:prstGeom prst="line">
            <a:avLst/>
          </a:prstGeom>
          <a:noFill/>
          <a:ln w="19050">
            <a:solidFill>
              <a:schemeClr val="tx1"/>
            </a:solidFill>
            <a:round/>
            <a:tailEnd type="arrow" w="lg" len="lg"/>
          </a:ln>
          <a:extLst>
            <a:ext uri="{909E8E84-426E-40DD-AFC4-6F175D3DCCD1}">
              <a14:hiddenFill xmlns:a14="http://schemas.microsoft.com/office/drawing/2010/main">
                <a:noFill/>
              </a14:hiddenFill>
            </a:ext>
          </a:extLst>
        </p:spPr>
        <p:txBody>
          <a:bodyP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10254" name="Line 14"/>
          <p:cNvSpPr>
            <a:spLocks noChangeShapeType="1"/>
          </p:cNvSpPr>
          <p:nvPr/>
        </p:nvSpPr>
        <p:spPr bwMode="auto">
          <a:xfrm>
            <a:off x="2743200" y="4191000"/>
            <a:ext cx="838200" cy="0"/>
          </a:xfrm>
          <a:prstGeom prst="line">
            <a:avLst/>
          </a:prstGeom>
          <a:noFill/>
          <a:ln w="22225">
            <a:solidFill>
              <a:schemeClr val="tx1"/>
            </a:solidFill>
            <a:round/>
            <a:tailEnd type="triangle" w="lg" len="lg"/>
          </a:ln>
          <a:extLst>
            <a:ext uri="{909E8E84-426E-40DD-AFC4-6F175D3DCCD1}">
              <a14:hiddenFill xmlns:a14="http://schemas.microsoft.com/office/drawing/2010/main">
                <a:noFill/>
              </a14:hiddenFill>
            </a:ext>
          </a:extLst>
        </p:spPr>
        <p:txBody>
          <a:bodyP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10255" name="Line 15"/>
          <p:cNvSpPr>
            <a:spLocks noChangeShapeType="1"/>
          </p:cNvSpPr>
          <p:nvPr/>
        </p:nvSpPr>
        <p:spPr bwMode="auto">
          <a:xfrm flipV="1">
            <a:off x="2971800" y="4419600"/>
            <a:ext cx="533400" cy="152400"/>
          </a:xfrm>
          <a:prstGeom prst="line">
            <a:avLst/>
          </a:prstGeom>
          <a:noFill/>
          <a:ln w="22225">
            <a:solidFill>
              <a:schemeClr val="tx1"/>
            </a:solidFill>
            <a:round/>
            <a:tailEnd type="triangle" w="lg" len="lg"/>
          </a:ln>
          <a:extLst>
            <a:ext uri="{909E8E84-426E-40DD-AFC4-6F175D3DCCD1}">
              <a14:hiddenFill xmlns:a14="http://schemas.microsoft.com/office/drawing/2010/main">
                <a:noFill/>
              </a14:hiddenFill>
            </a:ext>
          </a:extLst>
        </p:spPr>
        <p:txBody>
          <a:bodyP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10256" name="Line 16"/>
          <p:cNvSpPr>
            <a:spLocks noChangeShapeType="1"/>
          </p:cNvSpPr>
          <p:nvPr/>
        </p:nvSpPr>
        <p:spPr bwMode="auto">
          <a:xfrm flipV="1">
            <a:off x="3581400" y="4572000"/>
            <a:ext cx="228600" cy="304800"/>
          </a:xfrm>
          <a:prstGeom prst="line">
            <a:avLst/>
          </a:prstGeom>
          <a:noFill/>
          <a:ln w="22225">
            <a:solidFill>
              <a:schemeClr val="tx1"/>
            </a:solidFill>
            <a:round/>
            <a:tailEnd type="triangle" w="lg" len="lg"/>
          </a:ln>
          <a:extLst>
            <a:ext uri="{909E8E84-426E-40DD-AFC4-6F175D3DCCD1}">
              <a14:hiddenFill xmlns:a14="http://schemas.microsoft.com/office/drawing/2010/main">
                <a:noFill/>
              </a14:hiddenFill>
            </a:ext>
          </a:extLst>
        </p:spPr>
        <p:txBody>
          <a:bodyP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10257" name="Line 17"/>
          <p:cNvSpPr>
            <a:spLocks noChangeShapeType="1"/>
          </p:cNvSpPr>
          <p:nvPr/>
        </p:nvSpPr>
        <p:spPr bwMode="auto">
          <a:xfrm>
            <a:off x="5257800" y="4267200"/>
            <a:ext cx="914400" cy="76200"/>
          </a:xfrm>
          <a:prstGeom prst="line">
            <a:avLst/>
          </a:prstGeom>
          <a:noFill/>
          <a:ln w="19050">
            <a:solidFill>
              <a:schemeClr val="tx1"/>
            </a:solidFill>
            <a:round/>
            <a:tailEnd type="arrow" w="lg" len="lg"/>
          </a:ln>
          <a:extLst>
            <a:ext uri="{909E8E84-426E-40DD-AFC4-6F175D3DCCD1}">
              <a14:hiddenFill xmlns:a14="http://schemas.microsoft.com/office/drawing/2010/main">
                <a:noFill/>
              </a14:hiddenFill>
            </a:ext>
          </a:extLst>
        </p:spPr>
        <p:txBody>
          <a:bodyP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10258" name="Line 18"/>
          <p:cNvSpPr>
            <a:spLocks noChangeShapeType="1"/>
          </p:cNvSpPr>
          <p:nvPr/>
        </p:nvSpPr>
        <p:spPr bwMode="auto">
          <a:xfrm>
            <a:off x="5257800" y="4495800"/>
            <a:ext cx="457200" cy="152400"/>
          </a:xfrm>
          <a:prstGeom prst="line">
            <a:avLst/>
          </a:prstGeom>
          <a:noFill/>
          <a:ln w="19050">
            <a:solidFill>
              <a:schemeClr val="tx1"/>
            </a:solidFill>
            <a:round/>
            <a:tailEnd type="arrow" w="lg" len="lg"/>
          </a:ln>
          <a:extLst>
            <a:ext uri="{909E8E84-426E-40DD-AFC4-6F175D3DCCD1}">
              <a14:hiddenFill xmlns:a14="http://schemas.microsoft.com/office/drawing/2010/main">
                <a:noFill/>
              </a14:hiddenFill>
            </a:ext>
          </a:extLst>
        </p:spPr>
        <p:txBody>
          <a:bodyP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sp>
        <p:nvSpPr>
          <p:cNvPr id="10259" name="Text Box 19"/>
          <p:cNvSpPr txBox="1">
            <a:spLocks noChangeArrowheads="1"/>
          </p:cNvSpPr>
          <p:nvPr/>
        </p:nvSpPr>
        <p:spPr bwMode="auto">
          <a:xfrm>
            <a:off x="109538" y="5334000"/>
            <a:ext cx="8620125" cy="58102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r>
              <a:rPr lang="en-US" altLang="zh-TW" sz="1600" b="1">
                <a:solidFill>
                  <a:schemeClr val="tx1"/>
                </a:solidFill>
                <a:ea typeface="新細明體" pitchFamily="18" charset="-120"/>
              </a:rPr>
              <a:t>Problems that fit this architecture </a:t>
            </a:r>
            <a:r>
              <a:rPr lang="en-US" altLang="zh-TW" sz="1600" b="1" smtClean="0">
                <a:solidFill>
                  <a:schemeClr val="tx1"/>
                </a:solidFill>
                <a:ea typeface="新細明體" pitchFamily="18" charset="-120"/>
              </a:rPr>
              <a:t>include </a:t>
            </a:r>
            <a:r>
              <a:rPr lang="en-US" altLang="zh-TW" sz="1600" b="1" u="sng">
                <a:solidFill>
                  <a:srgbClr val="990033"/>
                </a:solidFill>
                <a:ea typeface="新細明體" pitchFamily="18" charset="-120"/>
              </a:rPr>
              <a:t>real-time systems</a:t>
            </a:r>
            <a:r>
              <a:rPr lang="en-US" altLang="zh-TW" sz="1600" b="1">
                <a:solidFill>
                  <a:schemeClr val="tx1"/>
                </a:solidFill>
                <a:ea typeface="新細明體" pitchFamily="18" charset="-120"/>
              </a:rPr>
              <a:t> such as: </a:t>
            </a:r>
            <a:r>
              <a:rPr lang="en-US" altLang="zh-TW" sz="1600" b="1">
                <a:solidFill>
                  <a:srgbClr val="660066"/>
                </a:solidFill>
                <a:ea typeface="新細明體" pitchFamily="18" charset="-120"/>
              </a:rPr>
              <a:t>airplane </a:t>
            </a:r>
            <a:r>
              <a:rPr lang="en-US" altLang="zh-TW" sz="1600" b="1" smtClean="0">
                <a:solidFill>
                  <a:srgbClr val="660066"/>
                </a:solidFill>
                <a:ea typeface="新細明體" pitchFamily="18" charset="-120"/>
              </a:rPr>
              <a:t>control</a:t>
            </a:r>
            <a:r>
              <a:rPr lang="en-US" altLang="zh-TW" sz="1600" b="1" smtClean="0">
                <a:solidFill>
                  <a:srgbClr val="990033"/>
                </a:solidFill>
                <a:ea typeface="新細明體" pitchFamily="18" charset="-120"/>
              </a:rPr>
              <a:t>,</a:t>
            </a:r>
            <a:endParaRPr lang="en-US" altLang="zh-TW" sz="1600" b="1">
              <a:solidFill>
                <a:srgbClr val="990033"/>
              </a:solidFill>
              <a:ea typeface="新細明體" pitchFamily="18" charset="-120"/>
            </a:endParaRPr>
          </a:p>
          <a:p>
            <a:pPr algn="l" eaLnBrk="1" hangingPunct="1"/>
            <a:r>
              <a:rPr lang="en-US" altLang="zh-TW" sz="1600" b="1">
                <a:solidFill>
                  <a:srgbClr val="990033"/>
                </a:solidFill>
                <a:ea typeface="新細明體" pitchFamily="18" charset="-120"/>
              </a:rPr>
              <a:t>  </a:t>
            </a:r>
            <a:r>
              <a:rPr lang="en-US" altLang="zh-TW" sz="1600" b="1">
                <a:solidFill>
                  <a:srgbClr val="660066"/>
                </a:solidFill>
                <a:ea typeface="新細明體" pitchFamily="18" charset="-120"/>
              </a:rPr>
              <a:t>medical equipment </a:t>
            </a:r>
            <a:r>
              <a:rPr lang="en-US" altLang="zh-TW" sz="1600" b="1" smtClean="0">
                <a:solidFill>
                  <a:srgbClr val="660066"/>
                </a:solidFill>
                <a:ea typeface="新細明體" pitchFamily="18" charset="-120"/>
              </a:rPr>
              <a:t>monitor, home monitor, </a:t>
            </a:r>
            <a:r>
              <a:rPr lang="en-US" altLang="zh-TW" sz="1600" b="1">
                <a:solidFill>
                  <a:srgbClr val="660066"/>
                </a:solidFill>
                <a:ea typeface="新細明體" pitchFamily="18" charset="-120"/>
              </a:rPr>
              <a:t>embedded device </a:t>
            </a:r>
            <a:r>
              <a:rPr lang="en-US" altLang="zh-TW" sz="1600" b="1" smtClean="0">
                <a:solidFill>
                  <a:srgbClr val="660066"/>
                </a:solidFill>
                <a:ea typeface="新細明體" pitchFamily="18" charset="-120"/>
              </a:rPr>
              <a:t>controller, game, </a:t>
            </a:r>
            <a:r>
              <a:rPr lang="en-US" altLang="zh-TW" sz="1600" b="1">
                <a:solidFill>
                  <a:srgbClr val="660066"/>
                </a:solidFill>
                <a:ea typeface="新細明體" pitchFamily="18" charset="-120"/>
              </a:rPr>
              <a:t>etc.</a:t>
            </a:r>
            <a:endParaRPr lang="en-US" altLang="en-US" sz="1600" b="1">
              <a:solidFill>
                <a:srgbClr val="660066"/>
              </a:solidFill>
            </a:endParaRPr>
          </a:p>
        </p:txBody>
      </p:sp>
      <p:sp>
        <p:nvSpPr>
          <p:cNvPr id="10260" name="Text Box 20"/>
          <p:cNvSpPr txBox="1">
            <a:spLocks noChangeArrowheads="1"/>
          </p:cNvSpPr>
          <p:nvPr/>
        </p:nvSpPr>
        <p:spPr bwMode="auto">
          <a:xfrm>
            <a:off x="1962150" y="5943600"/>
            <a:ext cx="4891709" cy="36933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r>
              <a:rPr lang="en-US" altLang="zh-TW" sz="1800">
                <a:solidFill>
                  <a:schemeClr val="tx1"/>
                </a:solidFill>
                <a:ea typeface="新細明體" pitchFamily="18" charset="-120"/>
              </a:rPr>
              <a:t>- - - </a:t>
            </a:r>
            <a:r>
              <a:rPr lang="en-US" altLang="zh-TW" sz="1800" smtClean="0">
                <a:solidFill>
                  <a:schemeClr val="tx1"/>
                </a:solidFill>
                <a:ea typeface="新細明體" pitchFamily="18" charset="-120"/>
              </a:rPr>
              <a:t>Try </a:t>
            </a:r>
            <a:r>
              <a:rPr lang="en-US" altLang="zh-TW" sz="1800">
                <a:solidFill>
                  <a:schemeClr val="tx1"/>
                </a:solidFill>
                <a:ea typeface="新細明體" pitchFamily="18" charset="-120"/>
              </a:rPr>
              <a:t>a commercial flight control system - - -</a:t>
            </a:r>
            <a:endParaRPr lang="en-US" altLang="en-US" sz="1800">
              <a:solidFill>
                <a:schemeClr val="tx1"/>
              </a:solidFill>
            </a:endParaRPr>
          </a:p>
        </p:txBody>
      </p:sp>
    </p:spTree>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7" name="Rectangle 4"/>
          <p:cNvSpPr>
            <a:spLocks noGrp="1" noChangeArrowheads="1"/>
          </p:cNvSpPr>
          <p:nvPr>
            <p:ph type="title"/>
          </p:nvPr>
        </p:nvSpPr>
        <p:spPr>
          <a:xfrm>
            <a:off x="457200" y="274638"/>
            <a:ext cx="8229600" cy="944562"/>
          </a:xfrm>
        </p:spPr>
        <p:txBody>
          <a:bodyPr/>
          <a:lstStyle/>
          <a:p>
            <a:pPr eaLnBrk="1" hangingPunct="1"/>
            <a:r>
              <a:rPr lang="en-US" altLang="en-US" sz="4000" smtClean="0"/>
              <a:t> </a:t>
            </a:r>
            <a:r>
              <a:rPr lang="en-US" altLang="en-US" sz="4000" b="1" u="sng" smtClean="0">
                <a:solidFill>
                  <a:srgbClr val="003300"/>
                </a:solidFill>
              </a:rPr>
              <a:t>Basic Client-Server</a:t>
            </a:r>
            <a:r>
              <a:rPr lang="en-US" altLang="en-US" sz="4000" b="1" smtClean="0">
                <a:solidFill>
                  <a:srgbClr val="003300"/>
                </a:solidFill>
              </a:rPr>
              <a:t> Style</a:t>
            </a:r>
          </a:p>
        </p:txBody>
      </p:sp>
      <p:sp>
        <p:nvSpPr>
          <p:cNvPr id="11268" name="TextBox 3"/>
          <p:cNvSpPr txBox="1">
            <a:spLocks noChangeArrowheads="1"/>
          </p:cNvSpPr>
          <p:nvPr/>
        </p:nvSpPr>
        <p:spPr bwMode="auto">
          <a:xfrm>
            <a:off x="183726" y="1295400"/>
            <a:ext cx="8870211"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2300" b="1">
                <a:solidFill>
                  <a:srgbClr val="660033"/>
                </a:solidFill>
              </a:rPr>
              <a:t>Application split into </a:t>
            </a:r>
            <a:r>
              <a:rPr lang="en-US" altLang="en-US" sz="2300" b="1" u="sng">
                <a:solidFill>
                  <a:srgbClr val="660033"/>
                </a:solidFill>
              </a:rPr>
              <a:t>client component </a:t>
            </a:r>
            <a:r>
              <a:rPr lang="en-US" altLang="en-US" sz="2300" b="1">
                <a:solidFill>
                  <a:srgbClr val="660033"/>
                </a:solidFill>
              </a:rPr>
              <a:t>and </a:t>
            </a:r>
            <a:r>
              <a:rPr lang="en-US" altLang="en-US" sz="2300" b="1" u="sng">
                <a:solidFill>
                  <a:srgbClr val="660033"/>
                </a:solidFill>
              </a:rPr>
              <a:t>server </a:t>
            </a:r>
            <a:r>
              <a:rPr lang="en-US" altLang="en-US" sz="2300" b="1" u="sng" smtClean="0">
                <a:solidFill>
                  <a:srgbClr val="660033"/>
                </a:solidFill>
              </a:rPr>
              <a:t>component</a:t>
            </a:r>
            <a:r>
              <a:rPr lang="en-US" altLang="en-US" sz="2300" b="1" smtClean="0">
                <a:solidFill>
                  <a:srgbClr val="660033"/>
                </a:solidFill>
              </a:rPr>
              <a:t>.</a:t>
            </a:r>
            <a:endParaRPr lang="en-US" altLang="en-US" sz="2300" b="1">
              <a:solidFill>
                <a:srgbClr val="660033"/>
              </a:solidFill>
            </a:endParaRPr>
          </a:p>
        </p:txBody>
      </p:sp>
      <p:pic>
        <p:nvPicPr>
          <p:cNvPr id="1027" name="Picture 3" descr="\\10.1.1.17\productions\ART\ART PROCESS\PPT Projects\Tsui_PPT_163567\JPEG and EPS\Chapter 7\9781284132786_CH07_FIGF03a.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1905000"/>
            <a:ext cx="7864867"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Rectangle 2"/>
          <p:cNvSpPr>
            <a:spLocks noGrp="1" noChangeArrowheads="1"/>
          </p:cNvSpPr>
          <p:nvPr>
            <p:ph type="title"/>
          </p:nvPr>
        </p:nvSpPr>
        <p:spPr>
          <a:xfrm>
            <a:off x="457200" y="274638"/>
            <a:ext cx="8229600" cy="944562"/>
          </a:xfrm>
        </p:spPr>
        <p:txBody>
          <a:bodyPr/>
          <a:lstStyle/>
          <a:p>
            <a:pPr eaLnBrk="1" hangingPunct="1"/>
            <a:r>
              <a:rPr lang="en-US" altLang="en-US" sz="4000" b="1" smtClean="0"/>
              <a:t>Consider a “Simple” Problem</a:t>
            </a:r>
          </a:p>
        </p:txBody>
      </p:sp>
      <p:sp>
        <p:nvSpPr>
          <p:cNvPr id="9219" name="Rectangle 3"/>
          <p:cNvSpPr>
            <a:spLocks noGrp="1" noChangeArrowheads="1"/>
          </p:cNvSpPr>
          <p:nvPr>
            <p:ph type="body" idx="4294967295"/>
          </p:nvPr>
        </p:nvSpPr>
        <p:spPr>
          <a:xfrm>
            <a:off x="381000" y="1447800"/>
            <a:ext cx="8229600" cy="2209800"/>
          </a:xfrm>
        </p:spPr>
        <p:txBody>
          <a:bodyPr/>
          <a:lstStyle/>
          <a:p>
            <a:pPr marL="0" indent="0" eaLnBrk="1" hangingPunct="1">
              <a:buNone/>
            </a:pPr>
            <a:r>
              <a:rPr lang="en-US" altLang="en-US" sz="2800" b="1" i="1" smtClean="0">
                <a:solidFill>
                  <a:srgbClr val="990033"/>
                </a:solidFill>
              </a:rPr>
              <a:t>Write a “program” in your favorite language that will accept numerical numbers as inputs, compute the average, and output the answer.</a:t>
            </a:r>
          </a:p>
        </p:txBody>
      </p:sp>
      <p:sp>
        <p:nvSpPr>
          <p:cNvPr id="9220" name="Text Box 4"/>
          <p:cNvSpPr txBox="1">
            <a:spLocks noChangeArrowheads="1"/>
          </p:cNvSpPr>
          <p:nvPr/>
        </p:nvSpPr>
        <p:spPr bwMode="auto">
          <a:xfrm>
            <a:off x="457200" y="3207365"/>
            <a:ext cx="763905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342900" indent="-342900" algn="l" rtl="0" eaLnBrk="0" fontAlgn="base" hangingPunct="0">
              <a:spcBef>
                <a:spcPct val="20000"/>
              </a:spcBef>
              <a:spcAft>
                <a:spcPct val="0"/>
              </a:spcAft>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eaLnBrk="1" hangingPunct="1">
              <a:spcBef>
                <a:spcPct val="0"/>
              </a:spcBef>
              <a:buFontTx/>
              <a:buNone/>
            </a:pPr>
            <a:r>
              <a:rPr lang="en-US" altLang="en-US" sz="2400" b="1">
                <a:solidFill>
                  <a:srgbClr val="0000CC"/>
                </a:solidFill>
              </a:rPr>
              <a:t>Answer these questions in class:</a:t>
            </a:r>
          </a:p>
          <a:p>
            <a:pPr eaLnBrk="1" hangingPunct="1">
              <a:spcBef>
                <a:spcPct val="0"/>
              </a:spcBef>
              <a:buFontTx/>
              <a:buNone/>
            </a:pPr>
            <a:endParaRPr lang="en-US" altLang="en-US" sz="2000" b="1">
              <a:solidFill>
                <a:srgbClr val="0000CC"/>
              </a:solidFill>
            </a:endParaRPr>
          </a:p>
          <a:p>
            <a:pPr eaLnBrk="1" hangingPunct="1">
              <a:spcBef>
                <a:spcPct val="0"/>
              </a:spcBef>
              <a:buFont typeface="+mj-lt"/>
              <a:buAutoNum type="arabicPeriod"/>
            </a:pPr>
            <a:r>
              <a:rPr lang="en-US" altLang="en-US" sz="1800" b="1"/>
              <a:t>How long (in </a:t>
            </a:r>
            <a:r>
              <a:rPr lang="en-US" altLang="en-US" sz="1800" b="1" smtClean="0"/>
              <a:t>elapsed time</a:t>
            </a:r>
            <a:r>
              <a:rPr lang="en-US" altLang="en-US" sz="1800" b="1"/>
              <a:t>) would it take you to implement this solution?</a:t>
            </a:r>
          </a:p>
          <a:p>
            <a:pPr eaLnBrk="1" hangingPunct="1">
              <a:spcBef>
                <a:spcPct val="0"/>
              </a:spcBef>
              <a:buFont typeface="+mj-lt"/>
              <a:buAutoNum type="arabicPeriod"/>
            </a:pPr>
            <a:r>
              <a:rPr lang="en-US" altLang="en-US" sz="1800" b="1"/>
              <a:t>How much overall effort (in </a:t>
            </a:r>
            <a:r>
              <a:rPr lang="en-US" altLang="en-US" sz="1800" b="1" smtClean="0"/>
              <a:t>person hours</a:t>
            </a:r>
            <a:r>
              <a:rPr lang="en-US" altLang="en-US" sz="1800" b="1"/>
              <a:t>) will this take?</a:t>
            </a:r>
          </a:p>
          <a:p>
            <a:pPr eaLnBrk="1" hangingPunct="1">
              <a:spcBef>
                <a:spcPct val="0"/>
              </a:spcBef>
              <a:buFont typeface="+mj-lt"/>
              <a:buAutoNum type="arabicPeriod"/>
            </a:pPr>
            <a:r>
              <a:rPr lang="en-US" altLang="en-US" sz="1800" b="1"/>
              <a:t>How well will your solution match the problem?</a:t>
            </a:r>
          </a:p>
          <a:p>
            <a:pPr eaLnBrk="1" hangingPunct="1">
              <a:spcBef>
                <a:spcPct val="0"/>
              </a:spcBef>
              <a:buFont typeface="+mj-lt"/>
              <a:buAutoNum type="arabicPeriod"/>
            </a:pPr>
            <a:r>
              <a:rPr lang="en-US" altLang="en-US" sz="1800" b="1"/>
              <a:t>How good is your code/design/documentation/testing?</a:t>
            </a:r>
          </a:p>
          <a:p>
            <a:pPr eaLnBrk="1" hangingPunct="1">
              <a:spcBef>
                <a:spcPct val="0"/>
              </a:spcBef>
            </a:pPr>
            <a:endParaRPr lang="en-US" altLang="en-US" sz="1800" b="1"/>
          </a:p>
        </p:txBody>
      </p:sp>
    </p:spTree>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291" name="Rectangle 4"/>
          <p:cNvSpPr>
            <a:spLocks noGrp="1" noChangeArrowheads="1"/>
          </p:cNvSpPr>
          <p:nvPr>
            <p:ph type="title"/>
          </p:nvPr>
        </p:nvSpPr>
        <p:spPr/>
        <p:txBody>
          <a:bodyPr/>
          <a:lstStyle/>
          <a:p>
            <a:pPr eaLnBrk="1" hangingPunct="1"/>
            <a:r>
              <a:rPr lang="en-US" altLang="en-US" sz="4000" b="1" smtClean="0">
                <a:solidFill>
                  <a:srgbClr val="003300"/>
                </a:solidFill>
              </a:rPr>
              <a:t>Client-Server Style</a:t>
            </a:r>
          </a:p>
        </p:txBody>
      </p:sp>
      <p:sp>
        <p:nvSpPr>
          <p:cNvPr id="12292" name="Rectangle 5"/>
          <p:cNvSpPr>
            <a:spLocks noGrp="1" noChangeArrowheads="1"/>
          </p:cNvSpPr>
          <p:nvPr>
            <p:ph type="body" idx="4294967295"/>
          </p:nvPr>
        </p:nvSpPr>
        <p:spPr>
          <a:xfrm>
            <a:off x="457200" y="1417637"/>
            <a:ext cx="8229600" cy="4525963"/>
          </a:xfrm>
        </p:spPr>
        <p:txBody>
          <a:bodyPr/>
          <a:lstStyle/>
          <a:p>
            <a:pPr eaLnBrk="1" hangingPunct="1"/>
            <a:r>
              <a:rPr lang="en-US" altLang="en-US" sz="2800" b="1" smtClean="0"/>
              <a:t>Client may connect to more than one server</a:t>
            </a:r>
            <a:r>
              <a:rPr lang="en-US" altLang="en-US" b="1" smtClean="0"/>
              <a:t> </a:t>
            </a:r>
            <a:r>
              <a:rPr lang="en-US" altLang="en-US" sz="2400" smtClean="0"/>
              <a:t>(</a:t>
            </a:r>
            <a:r>
              <a:rPr lang="en-US" altLang="en-US" sz="2400" b="1" smtClean="0"/>
              <a:t>servers are usually independent</a:t>
            </a:r>
            <a:r>
              <a:rPr lang="en-US" altLang="en-US" sz="2400" smtClean="0"/>
              <a:t>).</a:t>
            </a:r>
          </a:p>
        </p:txBody>
      </p:sp>
      <p:pic>
        <p:nvPicPr>
          <p:cNvPr id="2051" name="Picture 3" descr="\\10.1.1.17\productions\ART\ART PROCESS\PPT Projects\Tsui_PPT_163567\JPEG and EPS\Chapter 7\9781284132786_CH07_FIGF03b.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2569" y="2802015"/>
            <a:ext cx="8658823" cy="2683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31" name="Rectangle 26"/>
          <p:cNvSpPr>
            <a:spLocks noGrp="1" noChangeArrowheads="1"/>
          </p:cNvSpPr>
          <p:nvPr>
            <p:ph type="body" idx="4294967295"/>
          </p:nvPr>
        </p:nvSpPr>
        <p:spPr>
          <a:xfrm>
            <a:off x="447964" y="1352551"/>
            <a:ext cx="8229600" cy="1390649"/>
          </a:xfrm>
        </p:spPr>
        <p:txBody>
          <a:bodyPr/>
          <a:lstStyle/>
          <a:p>
            <a:pPr eaLnBrk="1" hangingPunct="1"/>
            <a:r>
              <a:rPr lang="en-US" altLang="en-US" sz="2800" u="sng" smtClean="0"/>
              <a:t>Separates</a:t>
            </a:r>
            <a:r>
              <a:rPr lang="en-US" altLang="en-US" sz="2800" smtClean="0"/>
              <a:t> </a:t>
            </a:r>
            <a:r>
              <a:rPr lang="en-US" altLang="en-US" sz="2800" b="1" i="1" smtClean="0">
                <a:solidFill>
                  <a:srgbClr val="660033"/>
                </a:solidFill>
              </a:rPr>
              <a:t>model (data)</a:t>
            </a:r>
            <a:r>
              <a:rPr lang="en-US" altLang="en-US" sz="2800" smtClean="0"/>
              <a:t> from </a:t>
            </a:r>
            <a:r>
              <a:rPr lang="en-US" altLang="en-US" sz="2800" b="1" i="1" smtClean="0">
                <a:solidFill>
                  <a:srgbClr val="006600"/>
                </a:solidFill>
              </a:rPr>
              <a:t>view</a:t>
            </a:r>
            <a:r>
              <a:rPr lang="en-US" altLang="en-US" sz="2800" smtClean="0"/>
              <a:t>.</a:t>
            </a:r>
          </a:p>
          <a:p>
            <a:pPr eaLnBrk="1" hangingPunct="1"/>
            <a:r>
              <a:rPr lang="en-US" altLang="en-US" sz="2800" b="1" i="1" smtClean="0">
                <a:solidFill>
                  <a:srgbClr val="0000CC"/>
                </a:solidFill>
              </a:rPr>
              <a:t>Controller</a:t>
            </a:r>
            <a:r>
              <a:rPr lang="en-US" altLang="en-US" sz="2800" smtClean="0">
                <a:solidFill>
                  <a:srgbClr val="0000CC"/>
                </a:solidFill>
              </a:rPr>
              <a:t> </a:t>
            </a:r>
            <a:r>
              <a:rPr lang="en-US" altLang="en-US" sz="2800" u="sng" smtClean="0">
                <a:solidFill>
                  <a:srgbClr val="0000CC"/>
                </a:solidFill>
              </a:rPr>
              <a:t>often integrated</a:t>
            </a:r>
            <a:r>
              <a:rPr lang="en-US" altLang="en-US" sz="2800" smtClean="0">
                <a:solidFill>
                  <a:srgbClr val="0000CC"/>
                </a:solidFill>
              </a:rPr>
              <a:t> </a:t>
            </a:r>
            <a:r>
              <a:rPr lang="en-US" altLang="en-US" sz="2800" smtClean="0"/>
              <a:t>with </a:t>
            </a:r>
            <a:r>
              <a:rPr lang="en-US" altLang="en-US" sz="2800" b="1" i="1" smtClean="0">
                <a:solidFill>
                  <a:srgbClr val="006600"/>
                </a:solidFill>
              </a:rPr>
              <a:t>view</a:t>
            </a:r>
            <a:r>
              <a:rPr lang="en-US" altLang="en-US" sz="2800" smtClean="0"/>
              <a:t> nowadays.</a:t>
            </a:r>
          </a:p>
        </p:txBody>
      </p:sp>
      <p:sp>
        <p:nvSpPr>
          <p:cNvPr id="13332" name="Rectangle 27"/>
          <p:cNvSpPr>
            <a:spLocks noGrp="1" noChangeArrowheads="1"/>
          </p:cNvSpPr>
          <p:nvPr>
            <p:ph type="title"/>
          </p:nvPr>
        </p:nvSpPr>
        <p:spPr>
          <a:xfrm>
            <a:off x="457200" y="274638"/>
            <a:ext cx="8229600" cy="944562"/>
          </a:xfrm>
        </p:spPr>
        <p:txBody>
          <a:bodyPr/>
          <a:lstStyle/>
          <a:p>
            <a:pPr eaLnBrk="1" hangingPunct="1"/>
            <a:r>
              <a:rPr lang="en-US" altLang="en-US" sz="4000" b="1" smtClean="0">
                <a:solidFill>
                  <a:srgbClr val="003300"/>
                </a:solidFill>
              </a:rPr>
              <a:t>Model-View-Control (MVC) Style</a:t>
            </a:r>
          </a:p>
        </p:txBody>
      </p:sp>
      <p:sp>
        <p:nvSpPr>
          <p:cNvPr id="13333" name="Text Box 28"/>
          <p:cNvSpPr txBox="1">
            <a:spLocks noChangeArrowheads="1"/>
          </p:cNvSpPr>
          <p:nvPr/>
        </p:nvSpPr>
        <p:spPr bwMode="auto">
          <a:xfrm>
            <a:off x="381001" y="5434013"/>
            <a:ext cx="2362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2000" b="1" smtClean="0">
                <a:solidFill>
                  <a:srgbClr val="660066"/>
                </a:solidFill>
              </a:rPr>
              <a:t>Most </a:t>
            </a:r>
            <a:r>
              <a:rPr lang="en-US" altLang="en-US" sz="2000" b="1" u="sng" smtClean="0">
                <a:solidFill>
                  <a:srgbClr val="660066"/>
                </a:solidFill>
              </a:rPr>
              <a:t>internet </a:t>
            </a:r>
            <a:r>
              <a:rPr lang="en-US" altLang="en-US" sz="2000" b="1" u="sng">
                <a:solidFill>
                  <a:srgbClr val="660066"/>
                </a:solidFill>
              </a:rPr>
              <a:t>web applications</a:t>
            </a:r>
            <a:r>
              <a:rPr lang="en-US" altLang="en-US" sz="2000" b="1">
                <a:solidFill>
                  <a:srgbClr val="660066"/>
                </a:solidFill>
              </a:rPr>
              <a:t> fall under this </a:t>
            </a:r>
            <a:r>
              <a:rPr lang="en-US" altLang="en-US" sz="2000" b="1" smtClean="0">
                <a:solidFill>
                  <a:srgbClr val="660066"/>
                </a:solidFill>
              </a:rPr>
              <a:t>style.</a:t>
            </a:r>
            <a:endParaRPr lang="en-US" altLang="en-US" sz="2000" b="1">
              <a:solidFill>
                <a:srgbClr val="660066"/>
              </a:solidFill>
            </a:endParaRPr>
          </a:p>
        </p:txBody>
      </p:sp>
      <p:pic>
        <p:nvPicPr>
          <p:cNvPr id="8194" name="Picture 2" descr="\\10.1.1.17\productions\ART\ART PROCESS\PPT Projects\Tsui_PPT_163567\JPEG and EPS\Chapter 7\9781284132786_CH07_FIGF04.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19200" y="2511206"/>
            <a:ext cx="6735763" cy="2852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Text Box 2"/>
          <p:cNvSpPr txBox="1">
            <a:spLocks noChangeArrowheads="1"/>
          </p:cNvSpPr>
          <p:nvPr/>
        </p:nvSpPr>
        <p:spPr bwMode="auto">
          <a:xfrm>
            <a:off x="304800" y="4953000"/>
            <a:ext cx="808158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r>
              <a:rPr lang="en-US" altLang="en-US" sz="2000" b="1">
                <a:solidFill>
                  <a:srgbClr val="660033"/>
                </a:solidFill>
              </a:rPr>
              <a:t>The “outer” layer can </a:t>
            </a:r>
            <a:r>
              <a:rPr lang="en-US" altLang="en-US" sz="2000" b="1" u="sng">
                <a:solidFill>
                  <a:srgbClr val="660033"/>
                </a:solidFill>
              </a:rPr>
              <a:t>only ask for service</a:t>
            </a:r>
            <a:r>
              <a:rPr lang="en-US" altLang="en-US" sz="2000" b="1">
                <a:solidFill>
                  <a:srgbClr val="660033"/>
                </a:solidFill>
              </a:rPr>
              <a:t> from the “inner” </a:t>
            </a:r>
            <a:r>
              <a:rPr lang="en-US" altLang="en-US" sz="2000" b="1" smtClean="0">
                <a:solidFill>
                  <a:srgbClr val="660033"/>
                </a:solidFill>
              </a:rPr>
              <a:t>layer;</a:t>
            </a:r>
            <a:r>
              <a:rPr lang="en-US" altLang="en-US" sz="2000" b="1">
                <a:solidFill>
                  <a:srgbClr val="660033"/>
                </a:solidFill>
              </a:rPr>
              <a:t> </a:t>
            </a:r>
            <a:br>
              <a:rPr lang="en-US" altLang="en-US" sz="2000" b="1" smtClean="0">
                <a:solidFill>
                  <a:srgbClr val="660033"/>
                </a:solidFill>
              </a:rPr>
            </a:br>
            <a:r>
              <a:rPr lang="en-US" altLang="en-US" sz="2000" b="1" smtClean="0">
                <a:solidFill>
                  <a:srgbClr val="660033"/>
                </a:solidFill>
              </a:rPr>
              <a:t>the </a:t>
            </a:r>
            <a:r>
              <a:rPr lang="en-US" altLang="en-US" sz="2000" b="1">
                <a:solidFill>
                  <a:srgbClr val="660033"/>
                </a:solidFill>
              </a:rPr>
              <a:t>“upper” layer can only ask for service from </a:t>
            </a:r>
            <a:r>
              <a:rPr lang="en-US" altLang="en-US" sz="2000" b="1" smtClean="0">
                <a:solidFill>
                  <a:srgbClr val="660033"/>
                </a:solidFill>
              </a:rPr>
              <a:t>the “</a:t>
            </a:r>
            <a:r>
              <a:rPr lang="en-US" altLang="en-US" sz="2000" b="1">
                <a:solidFill>
                  <a:srgbClr val="660033"/>
                </a:solidFill>
              </a:rPr>
              <a:t>lower” layer</a:t>
            </a:r>
            <a:r>
              <a:rPr lang="en-US" altLang="en-US" sz="2000" b="1" smtClean="0">
                <a:solidFill>
                  <a:srgbClr val="660033"/>
                </a:solidFill>
              </a:rPr>
              <a:t>.</a:t>
            </a:r>
            <a:endParaRPr lang="en-US" altLang="en-US" sz="2000" b="1">
              <a:solidFill>
                <a:srgbClr val="660033"/>
              </a:solidFill>
            </a:endParaRPr>
          </a:p>
          <a:p>
            <a:pPr marL="1084263" eaLnBrk="1" hangingPunct="1"/>
            <a:r>
              <a:rPr lang="en-US" altLang="en-US" sz="2400" b="1" smtClean="0">
                <a:solidFill>
                  <a:srgbClr val="0000FF"/>
                </a:solidFill>
              </a:rPr>
              <a:t>− </a:t>
            </a:r>
            <a:r>
              <a:rPr lang="en-US" altLang="en-US" sz="2000" b="1" i="1" u="sng" smtClean="0">
                <a:solidFill>
                  <a:srgbClr val="0000CC"/>
                </a:solidFill>
              </a:rPr>
              <a:t>Strict layering</a:t>
            </a:r>
            <a:r>
              <a:rPr lang="en-US" altLang="en-US" sz="2000" b="1" i="1" smtClean="0">
                <a:solidFill>
                  <a:srgbClr val="0000CC"/>
                </a:solidFill>
              </a:rPr>
              <a:t>: </a:t>
            </a:r>
            <a:r>
              <a:rPr lang="en-US" altLang="en-US" sz="2000" b="1" smtClean="0">
                <a:solidFill>
                  <a:srgbClr val="0000CC"/>
                </a:solidFill>
              </a:rPr>
              <a:t>only </a:t>
            </a:r>
            <a:r>
              <a:rPr lang="en-US" altLang="en-US" sz="2000" b="1" u="sng" smtClean="0">
                <a:solidFill>
                  <a:srgbClr val="0000CC"/>
                </a:solidFill>
              </a:rPr>
              <a:t>directly</a:t>
            </a:r>
            <a:r>
              <a:rPr lang="en-US" altLang="en-US" sz="2000" b="1" smtClean="0">
                <a:solidFill>
                  <a:srgbClr val="0000CC"/>
                </a:solidFill>
              </a:rPr>
              <a:t> inside or below layers</a:t>
            </a:r>
          </a:p>
          <a:p>
            <a:pPr marL="1084263" eaLnBrk="1" hangingPunct="1"/>
            <a:r>
              <a:rPr lang="en-US" altLang="en-US" sz="2000" b="1" smtClean="0">
                <a:solidFill>
                  <a:srgbClr val="0000FF"/>
                </a:solidFill>
              </a:rPr>
              <a:t>− </a:t>
            </a:r>
            <a:r>
              <a:rPr lang="en-US" altLang="en-US" sz="2000" b="1" i="1" u="sng" smtClean="0">
                <a:solidFill>
                  <a:srgbClr val="0000CC"/>
                </a:solidFill>
              </a:rPr>
              <a:t>Relaxed layering</a:t>
            </a:r>
            <a:r>
              <a:rPr lang="en-US" altLang="en-US" sz="2000" b="1" i="1" smtClean="0">
                <a:solidFill>
                  <a:srgbClr val="0000CC"/>
                </a:solidFill>
              </a:rPr>
              <a:t>: </a:t>
            </a:r>
            <a:r>
              <a:rPr lang="en-US" altLang="en-US" sz="2000" b="1" smtClean="0">
                <a:solidFill>
                  <a:srgbClr val="0000CC"/>
                </a:solidFill>
              </a:rPr>
              <a:t>any </a:t>
            </a:r>
            <a:r>
              <a:rPr lang="en-US" altLang="en-US" sz="2000" b="1">
                <a:solidFill>
                  <a:srgbClr val="0000CC"/>
                </a:solidFill>
              </a:rPr>
              <a:t>inside or below layers</a:t>
            </a:r>
          </a:p>
        </p:txBody>
      </p:sp>
      <p:sp>
        <p:nvSpPr>
          <p:cNvPr id="14340" name="Rectangle 4"/>
          <p:cNvSpPr>
            <a:spLocks noGrp="1" noChangeArrowheads="1"/>
          </p:cNvSpPr>
          <p:nvPr>
            <p:ph type="title"/>
          </p:nvPr>
        </p:nvSpPr>
        <p:spPr>
          <a:xfrm>
            <a:off x="457200" y="228600"/>
            <a:ext cx="8229600" cy="868363"/>
          </a:xfrm>
        </p:spPr>
        <p:txBody>
          <a:bodyPr/>
          <a:lstStyle/>
          <a:p>
            <a:pPr eaLnBrk="1" hangingPunct="1"/>
            <a:r>
              <a:rPr lang="en-US" altLang="en-US" sz="4000" b="1" smtClean="0">
                <a:solidFill>
                  <a:srgbClr val="003300"/>
                </a:solidFill>
              </a:rPr>
              <a:t>Layered Style</a:t>
            </a:r>
          </a:p>
        </p:txBody>
      </p:sp>
      <p:sp>
        <p:nvSpPr>
          <p:cNvPr id="14341" name="Line 5"/>
          <p:cNvSpPr>
            <a:spLocks noChangeShapeType="1"/>
          </p:cNvSpPr>
          <p:nvPr/>
        </p:nvSpPr>
        <p:spPr bwMode="auto">
          <a:xfrm flipH="1">
            <a:off x="5562600" y="2590800"/>
            <a:ext cx="304800" cy="152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nchor="ctr"/>
          <a:lstStyle>
            <a:defPPr>
              <a:defRPr lang="en-US"/>
            </a:defPPr>
            <a:lvl1pPr algn="ctr" rtl="0" fontAlgn="base">
              <a:spcBef>
                <a:spcPct val="0"/>
              </a:spcBef>
              <a:spcAft>
                <a:spcPct val="0"/>
              </a:spcAft>
              <a:defRPr sz="4400" kern="1200">
                <a:solidFill>
                  <a:schemeClr val="tx2"/>
                </a:solidFill>
                <a:latin typeface="Arial" pitchFamily="34" charset="0"/>
                <a:ea typeface="+mn-ea"/>
                <a:cs typeface="+mn-cs"/>
              </a:defRPr>
            </a:lvl1pPr>
            <a:lvl2pPr marL="457200" algn="ctr" rtl="0" fontAlgn="base">
              <a:spcBef>
                <a:spcPct val="0"/>
              </a:spcBef>
              <a:spcAft>
                <a:spcPct val="0"/>
              </a:spcAft>
              <a:defRPr sz="4400" kern="1200">
                <a:solidFill>
                  <a:schemeClr val="tx2"/>
                </a:solidFill>
                <a:latin typeface="Arial" pitchFamily="34" charset="0"/>
                <a:ea typeface="+mn-ea"/>
                <a:cs typeface="+mn-cs"/>
              </a:defRPr>
            </a:lvl2pPr>
            <a:lvl3pPr marL="914400" algn="ctr" rtl="0" fontAlgn="base">
              <a:spcBef>
                <a:spcPct val="0"/>
              </a:spcBef>
              <a:spcAft>
                <a:spcPct val="0"/>
              </a:spcAft>
              <a:defRPr sz="4400" kern="1200">
                <a:solidFill>
                  <a:schemeClr val="tx2"/>
                </a:solidFill>
                <a:latin typeface="Arial" pitchFamily="34" charset="0"/>
                <a:ea typeface="+mn-ea"/>
                <a:cs typeface="+mn-cs"/>
              </a:defRPr>
            </a:lvl3pPr>
            <a:lvl4pPr marL="1371600" algn="ctr" rtl="0" fontAlgn="base">
              <a:spcBef>
                <a:spcPct val="0"/>
              </a:spcBef>
              <a:spcAft>
                <a:spcPct val="0"/>
              </a:spcAft>
              <a:defRPr sz="4400" kern="1200">
                <a:solidFill>
                  <a:schemeClr val="tx2"/>
                </a:solidFill>
                <a:latin typeface="Arial" pitchFamily="34" charset="0"/>
                <a:ea typeface="+mn-ea"/>
                <a:cs typeface="+mn-cs"/>
              </a:defRPr>
            </a:lvl4pPr>
            <a:lvl5pPr marL="1828800" algn="ctr" rtl="0" fontAlgn="base">
              <a:spcBef>
                <a:spcPct val="0"/>
              </a:spcBef>
              <a:spcAft>
                <a:spcPct val="0"/>
              </a:spcAft>
              <a:defRPr sz="4400" kern="1200">
                <a:solidFill>
                  <a:schemeClr val="tx2"/>
                </a:solidFill>
                <a:latin typeface="Arial" pitchFamily="34" charset="0"/>
                <a:ea typeface="+mn-ea"/>
                <a:cs typeface="+mn-cs"/>
              </a:defRPr>
            </a:lvl5pPr>
            <a:lvl6pPr marL="2286000" algn="l" defTabSz="914400" rtl="0" eaLnBrk="1" latinLnBrk="0" hangingPunct="1">
              <a:defRPr sz="4400" kern="1200">
                <a:solidFill>
                  <a:schemeClr val="tx2"/>
                </a:solidFill>
                <a:latin typeface="Arial" pitchFamily="34" charset="0"/>
                <a:ea typeface="+mn-ea"/>
                <a:cs typeface="+mn-cs"/>
              </a:defRPr>
            </a:lvl6pPr>
            <a:lvl7pPr marL="2743200" algn="l" defTabSz="914400" rtl="0" eaLnBrk="1" latinLnBrk="0" hangingPunct="1">
              <a:defRPr sz="4400" kern="1200">
                <a:solidFill>
                  <a:schemeClr val="tx2"/>
                </a:solidFill>
                <a:latin typeface="Arial" pitchFamily="34" charset="0"/>
                <a:ea typeface="+mn-ea"/>
                <a:cs typeface="+mn-cs"/>
              </a:defRPr>
            </a:lvl7pPr>
            <a:lvl8pPr marL="3200400" algn="l" defTabSz="914400" rtl="0" eaLnBrk="1" latinLnBrk="0" hangingPunct="1">
              <a:defRPr sz="4400" kern="1200">
                <a:solidFill>
                  <a:schemeClr val="tx2"/>
                </a:solidFill>
                <a:latin typeface="Arial" pitchFamily="34" charset="0"/>
                <a:ea typeface="+mn-ea"/>
                <a:cs typeface="+mn-cs"/>
              </a:defRPr>
            </a:lvl8pPr>
            <a:lvl9pPr marL="3657600" algn="l" defTabSz="914400" rtl="0" eaLnBrk="1" latinLnBrk="0" hangingPunct="1">
              <a:defRPr sz="4400" kern="1200">
                <a:solidFill>
                  <a:schemeClr val="tx2"/>
                </a:solidFill>
                <a:latin typeface="Arial" pitchFamily="34" charset="0"/>
                <a:ea typeface="+mn-ea"/>
                <a:cs typeface="+mn-cs"/>
              </a:defRPr>
            </a:lvl9pPr>
          </a:lstStyle>
          <a:p>
            <a:endParaRPr lang="en-US"/>
          </a:p>
        </p:txBody>
      </p:sp>
      <p:pic>
        <p:nvPicPr>
          <p:cNvPr id="9218" name="Picture 2" descr="\\10.1.1.17\productions\ART\ART PROCESS\PPT Projects\Tsui_PPT_163567\JPEG and EPS\Chapter 7\9781284132786_CH07_FIGF05.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00325" y="1052261"/>
            <a:ext cx="3876675" cy="3876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73" name="Rectangle 14"/>
          <p:cNvSpPr>
            <a:spLocks noGrp="1" noChangeArrowheads="1"/>
          </p:cNvSpPr>
          <p:nvPr>
            <p:ph type="title"/>
          </p:nvPr>
        </p:nvSpPr>
        <p:spPr>
          <a:xfrm>
            <a:off x="457200" y="274638"/>
            <a:ext cx="8229600" cy="868362"/>
          </a:xfrm>
        </p:spPr>
        <p:txBody>
          <a:bodyPr/>
          <a:lstStyle/>
          <a:p>
            <a:pPr eaLnBrk="1" hangingPunct="1"/>
            <a:r>
              <a:rPr lang="en-US" altLang="en-US" sz="4000" b="1" u="sng" smtClean="0">
                <a:solidFill>
                  <a:srgbClr val="003300"/>
                </a:solidFill>
              </a:rPr>
              <a:t>Shared Data</a:t>
            </a:r>
            <a:r>
              <a:rPr lang="en-US" altLang="en-US" sz="4000" b="1" smtClean="0">
                <a:solidFill>
                  <a:srgbClr val="003300"/>
                </a:solidFill>
              </a:rPr>
              <a:t> (DB)-Centric </a:t>
            </a:r>
            <a:r>
              <a:rPr lang="en-US" altLang="en-US" sz="4000" b="1">
                <a:solidFill>
                  <a:srgbClr val="003300"/>
                </a:solidFill>
              </a:rPr>
              <a:t>S</a:t>
            </a:r>
            <a:r>
              <a:rPr lang="en-US" altLang="en-US" sz="4000" b="1" smtClean="0">
                <a:solidFill>
                  <a:srgbClr val="003300"/>
                </a:solidFill>
              </a:rPr>
              <a:t>tyle</a:t>
            </a:r>
          </a:p>
        </p:txBody>
      </p:sp>
      <p:sp>
        <p:nvSpPr>
          <p:cNvPr id="15374" name="Text Box 15"/>
          <p:cNvSpPr txBox="1">
            <a:spLocks noChangeArrowheads="1"/>
          </p:cNvSpPr>
          <p:nvPr/>
        </p:nvSpPr>
        <p:spPr bwMode="auto">
          <a:xfrm>
            <a:off x="6629400" y="2576513"/>
            <a:ext cx="23622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2000" b="1">
                <a:solidFill>
                  <a:srgbClr val="660066"/>
                </a:solidFill>
              </a:rPr>
              <a:t>Very popular within the </a:t>
            </a:r>
            <a:r>
              <a:rPr lang="en-US" altLang="en-US" sz="2000" b="1" u="sng">
                <a:solidFill>
                  <a:srgbClr val="660066"/>
                </a:solidFill>
              </a:rPr>
              <a:t>business applications </a:t>
            </a:r>
            <a:r>
              <a:rPr lang="en-US" altLang="en-US" sz="2000" b="1">
                <a:solidFill>
                  <a:srgbClr val="660066"/>
                </a:solidFill>
              </a:rPr>
              <a:t>community</a:t>
            </a:r>
          </a:p>
        </p:txBody>
      </p:sp>
      <p:pic>
        <p:nvPicPr>
          <p:cNvPr id="3075" name="Picture 3" descr="\\10.1.1.17\productions\ART\ART PROCESS\PPT Projects\Tsui_PPT_163567\JPEG and EPS\Chapter 7\9781284132786_CH07_FIGF06.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6800" y="1295399"/>
            <a:ext cx="5066297" cy="49077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400" name="Rectangle 18"/>
          <p:cNvSpPr>
            <a:spLocks noGrp="1" noChangeArrowheads="1"/>
          </p:cNvSpPr>
          <p:nvPr>
            <p:ph type="title"/>
          </p:nvPr>
        </p:nvSpPr>
        <p:spPr>
          <a:xfrm>
            <a:off x="457200" y="274638"/>
            <a:ext cx="8229600" cy="944562"/>
          </a:xfrm>
        </p:spPr>
        <p:txBody>
          <a:bodyPr/>
          <a:lstStyle/>
          <a:p>
            <a:pPr eaLnBrk="1" hangingPunct="1"/>
            <a:r>
              <a:rPr lang="en-US" altLang="en-US" sz="4000" b="1" smtClean="0">
                <a:solidFill>
                  <a:srgbClr val="003300"/>
                </a:solidFill>
              </a:rPr>
              <a:t>Three-Tier Style </a:t>
            </a:r>
            <a:r>
              <a:rPr lang="en-US" altLang="en-US" sz="3600" b="1" smtClean="0">
                <a:solidFill>
                  <a:srgbClr val="003300"/>
                </a:solidFill>
              </a:rPr>
              <a:t>(</a:t>
            </a:r>
            <a:r>
              <a:rPr lang="en-US" altLang="en-US" sz="3600" b="1" u="sng" smtClean="0">
                <a:solidFill>
                  <a:srgbClr val="003300"/>
                </a:solidFill>
              </a:rPr>
              <a:t>Mixture</a:t>
            </a:r>
            <a:r>
              <a:rPr lang="en-US" altLang="en-US" sz="3600" b="1" smtClean="0">
                <a:solidFill>
                  <a:srgbClr val="003300"/>
                </a:solidFill>
              </a:rPr>
              <a:t>)</a:t>
            </a:r>
          </a:p>
        </p:txBody>
      </p:sp>
      <p:sp>
        <p:nvSpPr>
          <p:cNvPr id="16401" name="Rectangle 19"/>
          <p:cNvSpPr>
            <a:spLocks noGrp="1" noChangeArrowheads="1"/>
          </p:cNvSpPr>
          <p:nvPr>
            <p:ph type="body" idx="4294967295"/>
          </p:nvPr>
        </p:nvSpPr>
        <p:spPr>
          <a:xfrm>
            <a:off x="457200" y="1219200"/>
            <a:ext cx="8229600" cy="4525963"/>
          </a:xfrm>
        </p:spPr>
        <p:txBody>
          <a:bodyPr/>
          <a:lstStyle/>
          <a:p>
            <a:pPr eaLnBrk="1" hangingPunct="1"/>
            <a:r>
              <a:rPr lang="en-US" altLang="en-US" b="1" smtClean="0"/>
              <a:t>Clients do not access DB directly.</a:t>
            </a:r>
          </a:p>
          <a:p>
            <a:pPr eaLnBrk="1" hangingPunct="1"/>
            <a:r>
              <a:rPr lang="en-US" altLang="en-US" b="1" smtClean="0">
                <a:solidFill>
                  <a:srgbClr val="660033"/>
                </a:solidFill>
              </a:rPr>
              <a:t>Better </a:t>
            </a:r>
            <a:r>
              <a:rPr lang="en-US" altLang="en-US" b="1" u="sng" smtClean="0">
                <a:solidFill>
                  <a:srgbClr val="660033"/>
                </a:solidFill>
              </a:rPr>
              <a:t>flexibility</a:t>
            </a:r>
            <a:r>
              <a:rPr lang="en-US" altLang="en-US" b="1" smtClean="0">
                <a:solidFill>
                  <a:srgbClr val="660033"/>
                </a:solidFill>
              </a:rPr>
              <a:t>, </a:t>
            </a:r>
            <a:r>
              <a:rPr lang="en-US" altLang="en-US" b="1" u="sng" smtClean="0">
                <a:solidFill>
                  <a:srgbClr val="660033"/>
                </a:solidFill>
              </a:rPr>
              <a:t>integrity</a:t>
            </a:r>
            <a:r>
              <a:rPr lang="en-US" altLang="en-US" b="1" smtClean="0">
                <a:solidFill>
                  <a:srgbClr val="660033"/>
                </a:solidFill>
              </a:rPr>
              <a:t>. (Why?)</a:t>
            </a:r>
          </a:p>
        </p:txBody>
      </p:sp>
      <p:sp>
        <p:nvSpPr>
          <p:cNvPr id="16402" name="Text Box 20"/>
          <p:cNvSpPr txBox="1">
            <a:spLocks noChangeArrowheads="1"/>
          </p:cNvSpPr>
          <p:nvPr/>
        </p:nvSpPr>
        <p:spPr bwMode="auto">
          <a:xfrm>
            <a:off x="192038" y="5715000"/>
            <a:ext cx="5640486" cy="461665"/>
          </a:xfrm>
          <a:prstGeom prst="rect">
            <a:avLst/>
          </a:prstGeom>
          <a:solidFill>
            <a:srgbClr val="ECFECE"/>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2400" b="1" u="sng">
                <a:solidFill>
                  <a:srgbClr val="660066"/>
                </a:solidFill>
              </a:rPr>
              <a:t>Reminds one of </a:t>
            </a:r>
            <a:r>
              <a:rPr lang="en-US" altLang="en-US" sz="2400" b="1" u="sng" smtClean="0">
                <a:solidFill>
                  <a:srgbClr val="660066"/>
                </a:solidFill>
              </a:rPr>
              <a:t>client server </a:t>
            </a:r>
            <a:r>
              <a:rPr lang="en-US" altLang="en-US" sz="2400" b="1" u="sng">
                <a:solidFill>
                  <a:srgbClr val="660066"/>
                </a:solidFill>
              </a:rPr>
              <a:t>or </a:t>
            </a:r>
            <a:r>
              <a:rPr lang="en-US" altLang="en-US" sz="2400" b="1" u="sng" smtClean="0">
                <a:solidFill>
                  <a:srgbClr val="660066"/>
                </a:solidFill>
              </a:rPr>
              <a:t>MVC</a:t>
            </a:r>
            <a:r>
              <a:rPr lang="en-US" altLang="en-US" sz="2400" b="1">
                <a:solidFill>
                  <a:srgbClr val="660066"/>
                </a:solidFill>
              </a:rPr>
              <a:t>.</a:t>
            </a:r>
          </a:p>
        </p:txBody>
      </p:sp>
      <p:pic>
        <p:nvPicPr>
          <p:cNvPr id="4099" name="Picture 3" descr="\\10.1.1.17\productions\ART\ART PROCESS\PPT Projects\Tsui_PPT_163567\JPEG and EPS\Chapter 7\9781284132786_CH07_FIGF07.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81200" y="2547937"/>
            <a:ext cx="4810125" cy="2938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Rectangle 2"/>
          <p:cNvSpPr>
            <a:spLocks noGrp="1" noChangeArrowheads="1"/>
          </p:cNvSpPr>
          <p:nvPr>
            <p:ph type="title"/>
          </p:nvPr>
        </p:nvSpPr>
        <p:spPr/>
        <p:txBody>
          <a:bodyPr/>
          <a:lstStyle/>
          <a:p>
            <a:pPr eaLnBrk="1" hangingPunct="1"/>
            <a:r>
              <a:rPr lang="en-US" altLang="en-US" sz="4000" b="1" smtClean="0">
                <a:solidFill>
                  <a:srgbClr val="0000CC"/>
                </a:solidFill>
              </a:rPr>
              <a:t>Architectural Tactics</a:t>
            </a:r>
          </a:p>
        </p:txBody>
      </p:sp>
      <p:sp>
        <p:nvSpPr>
          <p:cNvPr id="17411" name="Rectangle 3"/>
          <p:cNvSpPr>
            <a:spLocks noGrp="1" noChangeArrowheads="1"/>
          </p:cNvSpPr>
          <p:nvPr>
            <p:ph type="body" idx="4294967295"/>
          </p:nvPr>
        </p:nvSpPr>
        <p:spPr>
          <a:xfrm>
            <a:off x="457200" y="1600200"/>
            <a:ext cx="8382000" cy="4800600"/>
          </a:xfrm>
        </p:spPr>
        <p:txBody>
          <a:bodyPr/>
          <a:lstStyle/>
          <a:p>
            <a:pPr eaLnBrk="1" hangingPunct="1">
              <a:lnSpc>
                <a:spcPct val="90000"/>
              </a:lnSpc>
            </a:pPr>
            <a:r>
              <a:rPr lang="en-US" altLang="en-US" sz="2800" b="1" u="sng" smtClean="0">
                <a:solidFill>
                  <a:srgbClr val="0000CC"/>
                </a:solidFill>
              </a:rPr>
              <a:t>Tactics</a:t>
            </a:r>
            <a:r>
              <a:rPr lang="en-US" altLang="en-US" sz="2800" b="1" smtClean="0">
                <a:solidFill>
                  <a:srgbClr val="0000CC"/>
                </a:solidFill>
              </a:rPr>
              <a:t> </a:t>
            </a:r>
            <a:r>
              <a:rPr lang="en-US" altLang="en-US" sz="2800" b="1" smtClean="0"/>
              <a:t>(in contrast to architectural style) are for </a:t>
            </a:r>
            <a:r>
              <a:rPr lang="en-US" altLang="en-US" sz="2800" b="1" u="sng" smtClean="0">
                <a:solidFill>
                  <a:srgbClr val="0000CC"/>
                </a:solidFill>
              </a:rPr>
              <a:t>solving “smaller, specific” problems</a:t>
            </a:r>
            <a:r>
              <a:rPr lang="en-US" altLang="en-US" sz="2800" b="1" smtClean="0">
                <a:solidFill>
                  <a:srgbClr val="0000CC"/>
                </a:solidFill>
              </a:rPr>
              <a:t>.</a:t>
            </a:r>
          </a:p>
          <a:p>
            <a:pPr eaLnBrk="1" hangingPunct="1">
              <a:lnSpc>
                <a:spcPct val="90000"/>
              </a:lnSpc>
              <a:buFontTx/>
              <a:buNone/>
            </a:pPr>
            <a:endParaRPr lang="en-US" altLang="en-US" sz="1200" b="1" smtClean="0"/>
          </a:p>
          <a:p>
            <a:pPr eaLnBrk="1" hangingPunct="1">
              <a:lnSpc>
                <a:spcPct val="90000"/>
              </a:lnSpc>
            </a:pPr>
            <a:r>
              <a:rPr lang="en-US" altLang="en-US" sz="2800" b="1" smtClean="0">
                <a:solidFill>
                  <a:srgbClr val="0000CC"/>
                </a:solidFill>
              </a:rPr>
              <a:t>Do not affect overall structure of system.</a:t>
            </a:r>
          </a:p>
          <a:p>
            <a:pPr eaLnBrk="1" hangingPunct="1">
              <a:lnSpc>
                <a:spcPct val="90000"/>
              </a:lnSpc>
            </a:pPr>
            <a:endParaRPr lang="en-US" altLang="en-US" sz="1200" b="1" smtClean="0"/>
          </a:p>
          <a:p>
            <a:pPr eaLnBrk="1" hangingPunct="1">
              <a:lnSpc>
                <a:spcPct val="90000"/>
              </a:lnSpc>
            </a:pPr>
            <a:r>
              <a:rPr lang="en-US" altLang="en-US" sz="2800" b="1" u="sng" smtClean="0"/>
              <a:t>Example:</a:t>
            </a:r>
            <a:r>
              <a:rPr lang="en-US" altLang="en-US" sz="2800" b="1" smtClean="0"/>
              <a:t> we</a:t>
            </a:r>
            <a:r>
              <a:rPr lang="en-US" altLang="en-US" sz="2800" b="1" u="sng" smtClean="0"/>
              <a:t> add</a:t>
            </a:r>
            <a:r>
              <a:rPr lang="en-US" altLang="en-US" sz="2800" b="1" smtClean="0"/>
              <a:t> specific functionalities or component (e.g., to </a:t>
            </a:r>
            <a:r>
              <a:rPr lang="en-US" altLang="en-US" sz="2800" b="1" smtClean="0">
                <a:solidFill>
                  <a:srgbClr val="0000CC"/>
                </a:solidFill>
              </a:rPr>
              <a:t>increase reliability</a:t>
            </a:r>
            <a:r>
              <a:rPr lang="en-US" altLang="en-US" sz="2800" b="1" smtClean="0"/>
              <a:t>) in the design for fault detection—especially for distributed systems:</a:t>
            </a:r>
          </a:p>
          <a:p>
            <a:pPr lvl="1" eaLnBrk="1" hangingPunct="1">
              <a:lnSpc>
                <a:spcPct val="90000"/>
              </a:lnSpc>
            </a:pPr>
            <a:r>
              <a:rPr lang="en-US" altLang="en-US" sz="2400" b="1" i="1" smtClean="0">
                <a:solidFill>
                  <a:srgbClr val="0000CC"/>
                </a:solidFill>
              </a:rPr>
              <a:t>Heartbeat</a:t>
            </a:r>
          </a:p>
          <a:p>
            <a:pPr lvl="1" eaLnBrk="1" hangingPunct="1">
              <a:lnSpc>
                <a:spcPct val="90000"/>
              </a:lnSpc>
            </a:pPr>
            <a:r>
              <a:rPr lang="en-US" altLang="en-US" sz="2400" b="1" i="1" smtClean="0">
                <a:solidFill>
                  <a:srgbClr val="0000CC"/>
                </a:solidFill>
              </a:rPr>
              <a:t>Ping/echo</a:t>
            </a:r>
          </a:p>
        </p:txBody>
      </p:sp>
    </p:spTree>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Rectangle 2"/>
          <p:cNvSpPr>
            <a:spLocks noGrp="1" noChangeArrowheads="1"/>
          </p:cNvSpPr>
          <p:nvPr>
            <p:ph type="title"/>
          </p:nvPr>
        </p:nvSpPr>
        <p:spPr>
          <a:xfrm>
            <a:off x="457200" y="152400"/>
            <a:ext cx="8229600" cy="868362"/>
          </a:xfrm>
        </p:spPr>
        <p:txBody>
          <a:bodyPr/>
          <a:lstStyle/>
          <a:p>
            <a:pPr eaLnBrk="1" hangingPunct="1"/>
            <a:r>
              <a:rPr lang="en-US" altLang="en-US" sz="4000" b="1" smtClean="0">
                <a:solidFill>
                  <a:srgbClr val="0000CC"/>
                </a:solidFill>
              </a:rPr>
              <a:t>Reference Architectures</a:t>
            </a:r>
          </a:p>
        </p:txBody>
      </p:sp>
      <p:sp>
        <p:nvSpPr>
          <p:cNvPr id="18435" name="Rectangle 3"/>
          <p:cNvSpPr>
            <a:spLocks noGrp="1" noChangeArrowheads="1"/>
          </p:cNvSpPr>
          <p:nvPr>
            <p:ph type="body" idx="4294967295"/>
          </p:nvPr>
        </p:nvSpPr>
        <p:spPr>
          <a:xfrm>
            <a:off x="457200" y="1066800"/>
            <a:ext cx="8305800" cy="2286000"/>
          </a:xfrm>
        </p:spPr>
        <p:txBody>
          <a:bodyPr/>
          <a:lstStyle/>
          <a:p>
            <a:pPr eaLnBrk="1" hangingPunct="1">
              <a:lnSpc>
                <a:spcPct val="90000"/>
              </a:lnSpc>
            </a:pPr>
            <a:r>
              <a:rPr lang="en-US" altLang="en-US" sz="2800" b="1" smtClean="0"/>
              <a:t>Full-fledged architectures.</a:t>
            </a:r>
          </a:p>
          <a:p>
            <a:pPr eaLnBrk="1" hangingPunct="1">
              <a:lnSpc>
                <a:spcPct val="90000"/>
              </a:lnSpc>
            </a:pPr>
            <a:r>
              <a:rPr lang="en-US" altLang="en-US" sz="2800" b="1" smtClean="0"/>
              <a:t>Serve as</a:t>
            </a:r>
            <a:r>
              <a:rPr lang="en-US" altLang="en-US" sz="2800" b="1" smtClean="0">
                <a:solidFill>
                  <a:srgbClr val="0000CC"/>
                </a:solidFill>
              </a:rPr>
              <a:t> </a:t>
            </a:r>
            <a:r>
              <a:rPr lang="en-US" altLang="en-US" sz="2800" b="1" u="sng" smtClean="0">
                <a:solidFill>
                  <a:srgbClr val="0000CC"/>
                </a:solidFill>
              </a:rPr>
              <a:t>“</a:t>
            </a:r>
            <a:r>
              <a:rPr lang="en-US" altLang="en-US" sz="2800" b="1" i="1" u="sng" smtClean="0">
                <a:solidFill>
                  <a:srgbClr val="0000CC"/>
                </a:solidFill>
              </a:rPr>
              <a:t>templates”</a:t>
            </a:r>
            <a:r>
              <a:rPr lang="en-US" altLang="en-US" sz="2800" b="1" i="1" smtClean="0"/>
              <a:t> or as </a:t>
            </a:r>
            <a:r>
              <a:rPr lang="en-US" altLang="en-US" sz="2800" b="1" i="1" u="sng" smtClean="0">
                <a:solidFill>
                  <a:srgbClr val="0000CC"/>
                </a:solidFill>
              </a:rPr>
              <a:t>“a reference”</a:t>
            </a:r>
            <a:r>
              <a:rPr lang="en-US" altLang="en-US" sz="2800" b="1" i="1" smtClean="0">
                <a:solidFill>
                  <a:srgbClr val="0000CC"/>
                </a:solidFill>
              </a:rPr>
              <a:t> </a:t>
            </a:r>
            <a:r>
              <a:rPr lang="en-US" altLang="en-US" sz="2800" b="1" smtClean="0"/>
              <a:t>for a class of systems.</a:t>
            </a:r>
          </a:p>
          <a:p>
            <a:pPr eaLnBrk="1" hangingPunct="1">
              <a:lnSpc>
                <a:spcPct val="90000"/>
              </a:lnSpc>
            </a:pPr>
            <a:r>
              <a:rPr lang="en-US" altLang="en-US" sz="2800" b="1" u="sng" smtClean="0"/>
              <a:t>Example</a:t>
            </a:r>
            <a:r>
              <a:rPr lang="en-US" altLang="en-US" sz="2800" b="1" smtClean="0"/>
              <a:t>: J2EE reference architecture (MVC2).</a:t>
            </a:r>
          </a:p>
        </p:txBody>
      </p:sp>
      <p:sp>
        <p:nvSpPr>
          <p:cNvPr id="18453" name="Text Box 23"/>
          <p:cNvSpPr txBox="1">
            <a:spLocks noChangeArrowheads="1"/>
          </p:cNvSpPr>
          <p:nvPr/>
        </p:nvSpPr>
        <p:spPr bwMode="auto">
          <a:xfrm>
            <a:off x="147638" y="5638800"/>
            <a:ext cx="7086600" cy="707886"/>
          </a:xfrm>
          <a:prstGeom prst="rect">
            <a:avLst/>
          </a:prstGeom>
          <a:solidFill>
            <a:srgbClr val="FFFF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r>
              <a:rPr lang="en-US" altLang="en-US" sz="2000" b="1">
                <a:solidFill>
                  <a:srgbClr val="660066"/>
                </a:solidFill>
              </a:rPr>
              <a:t>There also are “</a:t>
            </a:r>
            <a:r>
              <a:rPr lang="en-US" altLang="en-US" sz="2000" b="1" i="1" u="sng">
                <a:solidFill>
                  <a:srgbClr val="660066"/>
                </a:solidFill>
              </a:rPr>
              <a:t>application </a:t>
            </a:r>
            <a:r>
              <a:rPr lang="en-US" altLang="en-US" sz="2000" b="1" i="1" u="sng" smtClean="0">
                <a:solidFill>
                  <a:srgbClr val="660066"/>
                </a:solidFill>
              </a:rPr>
              <a:t>domain−specific”</a:t>
            </a:r>
            <a:r>
              <a:rPr lang="en-US" altLang="en-US" sz="2000" b="1" u="sng" smtClean="0">
                <a:solidFill>
                  <a:srgbClr val="660066"/>
                </a:solidFill>
              </a:rPr>
              <a:t> </a:t>
            </a:r>
            <a:r>
              <a:rPr lang="en-US" altLang="en-US" sz="2000" b="1" u="sng">
                <a:solidFill>
                  <a:srgbClr val="660066"/>
                </a:solidFill>
              </a:rPr>
              <a:t>reference </a:t>
            </a:r>
            <a:r>
              <a:rPr lang="en-US" altLang="en-US" sz="2000" b="1" u="sng" smtClean="0">
                <a:solidFill>
                  <a:srgbClr val="660066"/>
                </a:solidFill>
              </a:rPr>
              <a:t>architectures</a:t>
            </a:r>
            <a:r>
              <a:rPr lang="en-US" altLang="en-US" sz="2000" b="1" smtClean="0">
                <a:solidFill>
                  <a:srgbClr val="660066"/>
                </a:solidFill>
              </a:rPr>
              <a:t>.</a:t>
            </a:r>
            <a:endParaRPr lang="en-US" altLang="en-US" sz="2000" b="1">
              <a:solidFill>
                <a:srgbClr val="660066"/>
              </a:solidFill>
            </a:endParaRPr>
          </a:p>
        </p:txBody>
      </p:sp>
      <p:pic>
        <p:nvPicPr>
          <p:cNvPr id="5123" name="Picture 3" descr="\\10.1.1.17\productions\ART\ART PROCESS\PPT Projects\Tsui_PPT_163567\JPEG and EPS\Chapter 7\9781284132786_CH07_FIGF08.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22621" y="3107288"/>
            <a:ext cx="4853386" cy="23791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Rectangle 2"/>
          <p:cNvSpPr>
            <a:spLocks noGrp="1" noChangeArrowheads="1"/>
          </p:cNvSpPr>
          <p:nvPr>
            <p:ph type="title"/>
          </p:nvPr>
        </p:nvSpPr>
        <p:spPr>
          <a:xfrm>
            <a:off x="457200" y="76200"/>
            <a:ext cx="8229600" cy="1143000"/>
          </a:xfrm>
        </p:spPr>
        <p:txBody>
          <a:bodyPr/>
          <a:lstStyle/>
          <a:p>
            <a:pPr eaLnBrk="1" hangingPunct="1"/>
            <a:r>
              <a:rPr lang="en-US" altLang="en-US" sz="4000" b="1" u="sng" smtClean="0">
                <a:solidFill>
                  <a:srgbClr val="006600"/>
                </a:solidFill>
              </a:rPr>
              <a:t>Detailed Design</a:t>
            </a:r>
          </a:p>
        </p:txBody>
      </p:sp>
      <p:sp>
        <p:nvSpPr>
          <p:cNvPr id="19459" name="Rectangle 3"/>
          <p:cNvSpPr>
            <a:spLocks noGrp="1" noChangeArrowheads="1"/>
          </p:cNvSpPr>
          <p:nvPr>
            <p:ph type="body" idx="4294967295"/>
          </p:nvPr>
        </p:nvSpPr>
        <p:spPr>
          <a:xfrm>
            <a:off x="228600" y="1524000"/>
            <a:ext cx="8610600" cy="5029200"/>
          </a:xfrm>
        </p:spPr>
        <p:txBody>
          <a:bodyPr/>
          <a:lstStyle/>
          <a:p>
            <a:pPr eaLnBrk="1" hangingPunct="1">
              <a:lnSpc>
                <a:spcPct val="90000"/>
              </a:lnSpc>
            </a:pPr>
            <a:r>
              <a:rPr lang="en-US" altLang="en-US" b="1" u="sng" smtClean="0"/>
              <a:t>Further </a:t>
            </a:r>
            <a:r>
              <a:rPr lang="en-US" altLang="en-US" b="1" u="sng"/>
              <a:t>r</a:t>
            </a:r>
            <a:r>
              <a:rPr lang="en-US" altLang="en-US" b="1" u="sng" smtClean="0"/>
              <a:t>efine</a:t>
            </a:r>
            <a:r>
              <a:rPr lang="en-US" altLang="en-US" b="1" smtClean="0"/>
              <a:t> architecture and match with requirements.</a:t>
            </a:r>
          </a:p>
          <a:p>
            <a:pPr eaLnBrk="1" hangingPunct="1">
              <a:lnSpc>
                <a:spcPct val="90000"/>
              </a:lnSpc>
            </a:pPr>
            <a:endParaRPr lang="en-US" altLang="en-US" sz="1200" b="1" smtClean="0"/>
          </a:p>
          <a:p>
            <a:pPr eaLnBrk="1" hangingPunct="1">
              <a:lnSpc>
                <a:spcPct val="90000"/>
              </a:lnSpc>
            </a:pPr>
            <a:r>
              <a:rPr lang="en-US" altLang="en-US" b="1" smtClean="0"/>
              <a:t>How detailed? </a:t>
            </a:r>
          </a:p>
          <a:p>
            <a:pPr eaLnBrk="1" hangingPunct="1">
              <a:lnSpc>
                <a:spcPct val="90000"/>
              </a:lnSpc>
            </a:pPr>
            <a:endParaRPr lang="en-US" altLang="en-US" sz="1200" b="1" smtClean="0"/>
          </a:p>
          <a:p>
            <a:pPr eaLnBrk="1" hangingPunct="1">
              <a:lnSpc>
                <a:spcPct val="90000"/>
              </a:lnSpc>
            </a:pPr>
            <a:r>
              <a:rPr lang="en-US" altLang="en-US" b="1" smtClean="0"/>
              <a:t>How formal?</a:t>
            </a:r>
          </a:p>
          <a:p>
            <a:pPr eaLnBrk="1" hangingPunct="1">
              <a:lnSpc>
                <a:spcPct val="90000"/>
              </a:lnSpc>
            </a:pPr>
            <a:endParaRPr lang="en-US" altLang="en-US" sz="1200" b="1" smtClean="0"/>
          </a:p>
          <a:p>
            <a:pPr eaLnBrk="1" hangingPunct="1">
              <a:lnSpc>
                <a:spcPct val="90000"/>
              </a:lnSpc>
            </a:pPr>
            <a:r>
              <a:rPr lang="en-US" altLang="en-US" b="1" u="sng" smtClean="0"/>
              <a:t>Maybe of different levels of detail for different views</a:t>
            </a:r>
            <a:r>
              <a:rPr lang="en-US" altLang="en-US" b="1" smtClean="0"/>
              <a:t>.</a:t>
            </a:r>
          </a:p>
        </p:txBody>
      </p:sp>
    </p:spTree>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Rectangle 2"/>
          <p:cNvSpPr>
            <a:spLocks noGrp="1" noChangeArrowheads="1"/>
          </p:cNvSpPr>
          <p:nvPr>
            <p:ph type="title"/>
          </p:nvPr>
        </p:nvSpPr>
        <p:spPr>
          <a:xfrm>
            <a:off x="152400" y="274638"/>
            <a:ext cx="8839200" cy="1143000"/>
          </a:xfrm>
        </p:spPr>
        <p:txBody>
          <a:bodyPr/>
          <a:lstStyle/>
          <a:p>
            <a:pPr eaLnBrk="1" hangingPunct="1"/>
            <a:r>
              <a:rPr lang="en-US" altLang="en-US" sz="3600" b="1" smtClean="0">
                <a:solidFill>
                  <a:srgbClr val="0000CC"/>
                </a:solidFill>
              </a:rPr>
              <a:t>Functional </a:t>
            </a:r>
            <a:r>
              <a:rPr lang="en-US" altLang="en-US" sz="3600" b="1" u="sng" smtClean="0">
                <a:solidFill>
                  <a:srgbClr val="0000CC"/>
                </a:solidFill>
              </a:rPr>
              <a:t>Decomposition</a:t>
            </a:r>
            <a:r>
              <a:rPr lang="en-US" altLang="en-US" sz="3600" b="1" smtClean="0">
                <a:solidFill>
                  <a:srgbClr val="0000CC"/>
                </a:solidFill>
              </a:rPr>
              <a:t> Technique</a:t>
            </a:r>
          </a:p>
        </p:txBody>
      </p:sp>
      <p:sp>
        <p:nvSpPr>
          <p:cNvPr id="20483" name="Rectangle 3"/>
          <p:cNvSpPr>
            <a:spLocks noGrp="1" noChangeArrowheads="1"/>
          </p:cNvSpPr>
          <p:nvPr>
            <p:ph type="body" idx="4294967295"/>
          </p:nvPr>
        </p:nvSpPr>
        <p:spPr>
          <a:xfrm>
            <a:off x="228600" y="1600200"/>
            <a:ext cx="8763000" cy="4678363"/>
          </a:xfrm>
        </p:spPr>
        <p:txBody>
          <a:bodyPr/>
          <a:lstStyle/>
          <a:p>
            <a:pPr eaLnBrk="1" hangingPunct="1">
              <a:lnSpc>
                <a:spcPct val="90000"/>
              </a:lnSpc>
            </a:pPr>
            <a:r>
              <a:rPr lang="en-US" altLang="en-US" sz="2800" b="1" smtClean="0"/>
              <a:t>Dates back to “structured programming” </a:t>
            </a:r>
            <a:br>
              <a:rPr lang="en-US" altLang="en-US" sz="2800" b="1" smtClean="0"/>
            </a:br>
            <a:r>
              <a:rPr lang="en-US" altLang="en-US" sz="2800" b="1" smtClean="0"/>
              <a:t>[now (non-OO) Web apps with PHP tool].</a:t>
            </a:r>
          </a:p>
          <a:p>
            <a:pPr eaLnBrk="1" hangingPunct="1">
              <a:lnSpc>
                <a:spcPct val="90000"/>
              </a:lnSpc>
            </a:pPr>
            <a:endParaRPr lang="en-US" altLang="en-US" sz="2800" b="1" smtClean="0"/>
          </a:p>
          <a:p>
            <a:pPr eaLnBrk="1" hangingPunct="1">
              <a:lnSpc>
                <a:spcPct val="90000"/>
              </a:lnSpc>
            </a:pPr>
            <a:r>
              <a:rPr lang="en-US" altLang="en-US" sz="2800" b="1" u="sng" smtClean="0"/>
              <a:t>Start with</a:t>
            </a:r>
            <a:r>
              <a:rPr lang="en-US" altLang="en-US" sz="2800" b="1" smtClean="0"/>
              <a:t>: main (task/requirements) --&gt; module.</a:t>
            </a:r>
          </a:p>
          <a:p>
            <a:pPr eaLnBrk="1" hangingPunct="1">
              <a:lnSpc>
                <a:spcPct val="90000"/>
              </a:lnSpc>
            </a:pPr>
            <a:endParaRPr lang="en-US" altLang="en-US" sz="2800" b="1" smtClean="0"/>
          </a:p>
          <a:p>
            <a:pPr eaLnBrk="1" hangingPunct="1">
              <a:lnSpc>
                <a:spcPct val="90000"/>
              </a:lnSpc>
            </a:pPr>
            <a:r>
              <a:rPr lang="en-US" altLang="en-US" sz="2800" b="1" u="sng" smtClean="0">
                <a:solidFill>
                  <a:srgbClr val="0000CC"/>
                </a:solidFill>
              </a:rPr>
              <a:t>Refine into sub-modules.</a:t>
            </a:r>
          </a:p>
          <a:p>
            <a:pPr eaLnBrk="1" hangingPunct="1">
              <a:lnSpc>
                <a:spcPct val="90000"/>
              </a:lnSpc>
            </a:pPr>
            <a:endParaRPr lang="en-US" altLang="en-US" sz="2800" b="1" smtClean="0"/>
          </a:p>
          <a:p>
            <a:pPr eaLnBrk="1" hangingPunct="1">
              <a:lnSpc>
                <a:spcPct val="90000"/>
              </a:lnSpc>
            </a:pPr>
            <a:r>
              <a:rPr lang="en-US" altLang="en-US" sz="2800" b="1" smtClean="0"/>
              <a:t>There are alternative decompositions.</a:t>
            </a:r>
          </a:p>
        </p:txBody>
      </p:sp>
    </p:spTree>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43" name="Rectangle 40"/>
          <p:cNvSpPr>
            <a:spLocks noGrp="1" noChangeArrowheads="1"/>
          </p:cNvSpPr>
          <p:nvPr>
            <p:ph type="title"/>
          </p:nvPr>
        </p:nvSpPr>
        <p:spPr/>
        <p:txBody>
          <a:bodyPr/>
          <a:lstStyle/>
          <a:p>
            <a:pPr eaLnBrk="1" hangingPunct="1"/>
            <a:r>
              <a:rPr lang="en-US" altLang="en-US" sz="3200" b="1" smtClean="0">
                <a:solidFill>
                  <a:srgbClr val="006600"/>
                </a:solidFill>
              </a:rPr>
              <a:t>Possible Decomposition </a:t>
            </a:r>
            <a:r>
              <a:rPr lang="en-US" altLang="en-US" sz="3200" b="1" smtClean="0"/>
              <a:t>of </a:t>
            </a:r>
            <a:br>
              <a:rPr lang="en-US" altLang="en-US" sz="3200" b="1" smtClean="0"/>
            </a:br>
            <a:r>
              <a:rPr lang="en-US" altLang="en-US" sz="3200" b="1" smtClean="0"/>
              <a:t>(Student-Course </a:t>
            </a:r>
            <a:r>
              <a:rPr lang="en-US" altLang="en-US" sz="3200" b="1"/>
              <a:t>M</a:t>
            </a:r>
            <a:r>
              <a:rPr lang="en-US" altLang="en-US" sz="3200" b="1" smtClean="0"/>
              <a:t>anagement </a:t>
            </a:r>
            <a:r>
              <a:rPr lang="en-US" altLang="en-US" sz="3200" b="1"/>
              <a:t>A</a:t>
            </a:r>
            <a:r>
              <a:rPr lang="en-US" altLang="en-US" sz="3200" b="1" smtClean="0"/>
              <a:t>pp)</a:t>
            </a:r>
          </a:p>
        </p:txBody>
      </p:sp>
      <p:pic>
        <p:nvPicPr>
          <p:cNvPr id="6147" name="Picture 3" descr="\\10.1.1.17\productions\ART\ART PROCESS\PPT Projects\Tsui_PPT_163567\JPEG and EPS\Chapter 7\9781284132786_CH07_FIGF10.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089" y="1640304"/>
            <a:ext cx="8918575"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242" name="Rectangle 2"/>
          <p:cNvSpPr>
            <a:spLocks noGrp="1" noChangeArrowheads="1"/>
          </p:cNvSpPr>
          <p:nvPr>
            <p:ph type="title"/>
          </p:nvPr>
        </p:nvSpPr>
        <p:spPr>
          <a:xfrm>
            <a:off x="457200" y="152400"/>
            <a:ext cx="8229600" cy="868363"/>
          </a:xfrm>
        </p:spPr>
        <p:txBody>
          <a:bodyPr/>
          <a:lstStyle/>
          <a:p>
            <a:pPr eaLnBrk="1" hangingPunct="1"/>
            <a:r>
              <a:rPr lang="en-US" altLang="en-US" sz="4000" b="1" smtClean="0"/>
              <a:t>Past Class Answers</a:t>
            </a:r>
          </a:p>
        </p:txBody>
      </p:sp>
      <p:sp>
        <p:nvSpPr>
          <p:cNvPr id="10243" name="Rectangle 3"/>
          <p:cNvSpPr>
            <a:spLocks noGrp="1" noChangeArrowheads="1"/>
          </p:cNvSpPr>
          <p:nvPr>
            <p:ph type="body" idx="4294967295"/>
          </p:nvPr>
        </p:nvSpPr>
        <p:spPr>
          <a:xfrm>
            <a:off x="381000" y="1143000"/>
            <a:ext cx="8382000" cy="4678363"/>
          </a:xfrm>
        </p:spPr>
        <p:txBody>
          <a:bodyPr/>
          <a:lstStyle/>
          <a:p>
            <a:pPr marL="457200" indent="-457200" eaLnBrk="1" hangingPunct="1">
              <a:lnSpc>
                <a:spcPct val="80000"/>
              </a:lnSpc>
              <a:buFont typeface="+mj-lt"/>
              <a:buAutoNum type="arabicPeriod"/>
            </a:pPr>
            <a:r>
              <a:rPr lang="en-US" altLang="en-US" sz="2000" b="1" smtClean="0"/>
              <a:t>How long (in elapsed time) would it take you to implement this solution?</a:t>
            </a:r>
          </a:p>
          <a:p>
            <a:pPr lvl="1" eaLnBrk="1" hangingPunct="1">
              <a:lnSpc>
                <a:spcPct val="80000"/>
              </a:lnSpc>
            </a:pPr>
            <a:r>
              <a:rPr lang="en-US" altLang="en-US" sz="1800" b="1" smtClean="0">
                <a:solidFill>
                  <a:srgbClr val="006600"/>
                </a:solidFill>
              </a:rPr>
              <a:t>Class Answer</a:t>
            </a:r>
            <a:r>
              <a:rPr lang="en-US" altLang="en-US" sz="1800" b="1" smtClean="0"/>
              <a:t>: </a:t>
            </a:r>
            <a:r>
              <a:rPr lang="en-US" altLang="en-US" sz="1800" b="1" smtClean="0">
                <a:solidFill>
                  <a:srgbClr val="990033"/>
                </a:solidFill>
              </a:rPr>
              <a:t>10 min. (Greg); 15 min. (Frankie); 1 hour (Mark)</a:t>
            </a:r>
          </a:p>
          <a:p>
            <a:pPr lvl="1" eaLnBrk="1" hangingPunct="1">
              <a:lnSpc>
                <a:spcPct val="80000"/>
              </a:lnSpc>
              <a:buFontTx/>
              <a:buNone/>
            </a:pPr>
            <a:r>
              <a:rPr lang="en-US" altLang="en-US" sz="1800" b="1" smtClean="0"/>
              <a:t>                               </a:t>
            </a:r>
            <a:endParaRPr lang="en-US" altLang="en-US" sz="1800" b="1" smtClean="0">
              <a:solidFill>
                <a:srgbClr val="990033"/>
              </a:solidFill>
            </a:endParaRPr>
          </a:p>
          <a:p>
            <a:pPr lvl="1" eaLnBrk="1" hangingPunct="1">
              <a:lnSpc>
                <a:spcPct val="80000"/>
              </a:lnSpc>
              <a:buFontTx/>
              <a:buNone/>
            </a:pPr>
            <a:endParaRPr lang="en-US" altLang="en-US" sz="1800" b="1" smtClean="0">
              <a:solidFill>
                <a:srgbClr val="990033"/>
              </a:solidFill>
            </a:endParaRPr>
          </a:p>
          <a:p>
            <a:pPr marL="457200" indent="-457200" eaLnBrk="1" hangingPunct="1">
              <a:lnSpc>
                <a:spcPct val="80000"/>
              </a:lnSpc>
              <a:buFont typeface="+mj-lt"/>
              <a:buAutoNum type="arabicPeriod"/>
            </a:pPr>
            <a:r>
              <a:rPr lang="en-US" altLang="en-US" sz="2000" b="1" smtClean="0"/>
              <a:t>How much overall effort (in person hours) will this take?</a:t>
            </a:r>
          </a:p>
          <a:p>
            <a:pPr lvl="1" eaLnBrk="1" hangingPunct="1">
              <a:lnSpc>
                <a:spcPct val="80000"/>
              </a:lnSpc>
            </a:pPr>
            <a:r>
              <a:rPr lang="en-US" altLang="en-US" sz="1800" b="1" smtClean="0">
                <a:solidFill>
                  <a:srgbClr val="006600"/>
                </a:solidFill>
              </a:rPr>
              <a:t>Class Answer</a:t>
            </a:r>
            <a:r>
              <a:rPr lang="en-US" altLang="en-US" sz="1800" b="1" smtClean="0"/>
              <a:t>: </a:t>
            </a:r>
            <a:r>
              <a:rPr lang="en-US" altLang="en-US" sz="1800" b="1" smtClean="0">
                <a:solidFill>
                  <a:srgbClr val="990033"/>
                </a:solidFill>
              </a:rPr>
              <a:t>10 person min.; 15 person min.; 1 person hour;</a:t>
            </a:r>
          </a:p>
          <a:p>
            <a:pPr lvl="1" eaLnBrk="1" hangingPunct="1">
              <a:lnSpc>
                <a:spcPct val="80000"/>
              </a:lnSpc>
              <a:buFontTx/>
              <a:buNone/>
            </a:pPr>
            <a:r>
              <a:rPr lang="en-US" altLang="en-US" sz="1800" b="1" smtClean="0">
                <a:solidFill>
                  <a:srgbClr val="990033"/>
                </a:solidFill>
              </a:rPr>
              <a:t>                               3 person hours</a:t>
            </a:r>
            <a:endParaRPr lang="en-US" altLang="en-US" sz="1800" b="1" smtClean="0"/>
          </a:p>
          <a:p>
            <a:pPr lvl="1" eaLnBrk="1" hangingPunct="1">
              <a:lnSpc>
                <a:spcPct val="80000"/>
              </a:lnSpc>
              <a:buFontTx/>
              <a:buNone/>
            </a:pPr>
            <a:endParaRPr lang="en-US" altLang="en-US" sz="1800" b="1" smtClean="0"/>
          </a:p>
          <a:p>
            <a:pPr marL="457200" indent="-457200" eaLnBrk="1" hangingPunct="1">
              <a:lnSpc>
                <a:spcPct val="80000"/>
              </a:lnSpc>
              <a:buFont typeface="+mj-lt"/>
              <a:buAutoNum type="arabicPeriod"/>
            </a:pPr>
            <a:r>
              <a:rPr lang="en-US" altLang="en-US" sz="2000" b="1" smtClean="0"/>
              <a:t>Will your solution match the problem?</a:t>
            </a:r>
          </a:p>
          <a:p>
            <a:pPr lvl="1" eaLnBrk="1" hangingPunct="1">
              <a:lnSpc>
                <a:spcPct val="80000"/>
              </a:lnSpc>
            </a:pPr>
            <a:r>
              <a:rPr lang="en-US" altLang="en-US" sz="1800" b="1" smtClean="0">
                <a:solidFill>
                  <a:srgbClr val="006600"/>
                </a:solidFill>
              </a:rPr>
              <a:t>Class Answer</a:t>
            </a:r>
            <a:r>
              <a:rPr lang="en-US" altLang="en-US" sz="1800" b="1" smtClean="0"/>
              <a:t>:  </a:t>
            </a:r>
            <a:r>
              <a:rPr lang="en-US" altLang="en-US" sz="1800" b="1" smtClean="0">
                <a:solidFill>
                  <a:srgbClr val="990033"/>
                </a:solidFill>
              </a:rPr>
              <a:t>YES!</a:t>
            </a:r>
            <a:endParaRPr lang="en-US" altLang="en-US" sz="1800" b="1" smtClean="0"/>
          </a:p>
          <a:p>
            <a:pPr lvl="1" eaLnBrk="1" hangingPunct="1">
              <a:lnSpc>
                <a:spcPct val="80000"/>
              </a:lnSpc>
            </a:pPr>
            <a:endParaRPr lang="en-US" altLang="en-US" sz="1800" b="1" smtClean="0"/>
          </a:p>
          <a:p>
            <a:pPr marL="457200" indent="-457200" eaLnBrk="1" hangingPunct="1">
              <a:lnSpc>
                <a:spcPct val="80000"/>
              </a:lnSpc>
              <a:buFont typeface="+mj-lt"/>
              <a:buAutoNum type="arabicPeriod"/>
            </a:pPr>
            <a:r>
              <a:rPr lang="en-US" altLang="en-US" sz="2000" b="1" smtClean="0"/>
              <a:t>How “good” will your solution be?</a:t>
            </a:r>
          </a:p>
          <a:p>
            <a:pPr lvl="1" eaLnBrk="1" hangingPunct="1">
              <a:lnSpc>
                <a:spcPct val="80000"/>
              </a:lnSpc>
            </a:pPr>
            <a:r>
              <a:rPr lang="en-US" altLang="en-US" sz="1800" b="1" smtClean="0">
                <a:solidFill>
                  <a:srgbClr val="006600"/>
                </a:solidFill>
              </a:rPr>
              <a:t>Class Answer</a:t>
            </a:r>
            <a:r>
              <a:rPr lang="en-US" altLang="en-US" sz="1800" b="1" smtClean="0"/>
              <a:t>:   </a:t>
            </a:r>
            <a:r>
              <a:rPr lang="en-US" altLang="en-US" sz="1800" b="1" smtClean="0">
                <a:solidFill>
                  <a:srgbClr val="990033"/>
                </a:solidFill>
              </a:rPr>
              <a:t>Awesome!</a:t>
            </a:r>
            <a:endParaRPr lang="en-US" altLang="en-US" sz="1800" b="1" smtClean="0"/>
          </a:p>
          <a:p>
            <a:pPr eaLnBrk="1" hangingPunct="1">
              <a:lnSpc>
                <a:spcPct val="80000"/>
              </a:lnSpc>
            </a:pPr>
            <a:endParaRPr lang="en-US" altLang="en-US" sz="2800" b="1" smtClean="0"/>
          </a:p>
          <a:p>
            <a:pPr eaLnBrk="1" hangingPunct="1">
              <a:lnSpc>
                <a:spcPct val="80000"/>
              </a:lnSpc>
            </a:pPr>
            <a:endParaRPr lang="en-US" altLang="en-US" sz="2800" smtClean="0"/>
          </a:p>
        </p:txBody>
      </p:sp>
      <p:sp>
        <p:nvSpPr>
          <p:cNvPr id="10244" name="Text Box 4"/>
          <p:cNvSpPr txBox="1">
            <a:spLocks noChangeArrowheads="1"/>
          </p:cNvSpPr>
          <p:nvPr/>
        </p:nvSpPr>
        <p:spPr bwMode="auto">
          <a:xfrm>
            <a:off x="381000" y="5486400"/>
            <a:ext cx="5792996"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eaLnBrk="1" hangingPunct="1">
              <a:spcBef>
                <a:spcPct val="0"/>
              </a:spcBef>
              <a:buFontTx/>
              <a:buNone/>
            </a:pPr>
            <a:r>
              <a:rPr lang="en-US" altLang="en-US" sz="1800" b="1">
                <a:solidFill>
                  <a:srgbClr val="0000CC"/>
                </a:solidFill>
              </a:rPr>
              <a:t>Let’s see how your “real” individual data come </a:t>
            </a:r>
            <a:r>
              <a:rPr lang="en-US" altLang="en-US" sz="1800" b="1" smtClean="0">
                <a:solidFill>
                  <a:srgbClr val="0000CC"/>
                </a:solidFill>
              </a:rPr>
              <a:t>out. </a:t>
            </a:r>
            <a:endParaRPr lang="en-US" altLang="en-US" sz="1800" b="1">
              <a:solidFill>
                <a:srgbClr val="0000CC"/>
              </a:solidFill>
            </a:endParaRPr>
          </a:p>
        </p:txBody>
      </p:sp>
    </p:spTree>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Rectangle 4"/>
          <p:cNvSpPr>
            <a:spLocks noGrp="1" noChangeArrowheads="1"/>
          </p:cNvSpPr>
          <p:nvPr>
            <p:ph type="title"/>
          </p:nvPr>
        </p:nvSpPr>
        <p:spPr>
          <a:xfrm>
            <a:off x="0" y="76200"/>
            <a:ext cx="9067800" cy="1143000"/>
          </a:xfrm>
        </p:spPr>
        <p:txBody>
          <a:bodyPr/>
          <a:lstStyle/>
          <a:p>
            <a:pPr eaLnBrk="1" hangingPunct="1"/>
            <a:r>
              <a:rPr lang="en-US" altLang="en-US" sz="3400" b="1" smtClean="0"/>
              <a:t>“Alternative” Decomposition/Composition</a:t>
            </a:r>
          </a:p>
        </p:txBody>
      </p:sp>
      <p:pic>
        <p:nvPicPr>
          <p:cNvPr id="10242" name="Picture 2" descr="\\10.1.1.17\productions\ART\ART PROCESS\PPT Projects\Tsui_PPT_163567\JPEG and EPS\Chapter 7\9781284132786_CH07_FIGF11.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1267326"/>
            <a:ext cx="8858250" cy="4552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Rectangle 2"/>
          <p:cNvSpPr>
            <a:spLocks noGrp="1" noChangeArrowheads="1"/>
          </p:cNvSpPr>
          <p:nvPr>
            <p:ph type="title"/>
          </p:nvPr>
        </p:nvSpPr>
        <p:spPr>
          <a:xfrm>
            <a:off x="457200" y="152400"/>
            <a:ext cx="8229600" cy="1143000"/>
          </a:xfrm>
        </p:spPr>
        <p:txBody>
          <a:bodyPr/>
          <a:lstStyle/>
          <a:p>
            <a:pPr eaLnBrk="1" hangingPunct="1"/>
            <a:r>
              <a:rPr lang="en-US" altLang="en-US" sz="4000" b="1" smtClean="0">
                <a:solidFill>
                  <a:srgbClr val="0000CC"/>
                </a:solidFill>
              </a:rPr>
              <a:t>Relational Database Design</a:t>
            </a:r>
          </a:p>
        </p:txBody>
      </p:sp>
      <p:sp>
        <p:nvSpPr>
          <p:cNvPr id="23555" name="Rectangle 3"/>
          <p:cNvSpPr>
            <a:spLocks noGrp="1" noChangeArrowheads="1"/>
          </p:cNvSpPr>
          <p:nvPr>
            <p:ph type="body" idx="4294967295"/>
          </p:nvPr>
        </p:nvSpPr>
        <p:spPr>
          <a:xfrm>
            <a:off x="457200" y="1600200"/>
            <a:ext cx="8458200" cy="4525963"/>
          </a:xfrm>
        </p:spPr>
        <p:txBody>
          <a:bodyPr/>
          <a:lstStyle/>
          <a:p>
            <a:pPr eaLnBrk="1" hangingPunct="1">
              <a:lnSpc>
                <a:spcPct val="90000"/>
              </a:lnSpc>
            </a:pPr>
            <a:r>
              <a:rPr lang="en-US" altLang="en-US" sz="2800" b="1" smtClean="0"/>
              <a:t>Most databases use relational technology.</a:t>
            </a:r>
          </a:p>
          <a:p>
            <a:pPr eaLnBrk="1" hangingPunct="1">
              <a:lnSpc>
                <a:spcPct val="90000"/>
              </a:lnSpc>
              <a:buFontTx/>
              <a:buNone/>
            </a:pPr>
            <a:endParaRPr lang="en-US" altLang="en-US" sz="1200" b="1" smtClean="0"/>
          </a:p>
          <a:p>
            <a:pPr eaLnBrk="1" hangingPunct="1">
              <a:lnSpc>
                <a:spcPct val="90000"/>
              </a:lnSpc>
            </a:pPr>
            <a:r>
              <a:rPr lang="en-US" altLang="en-US" sz="2800" b="1" smtClean="0"/>
              <a:t>Relations (tables):</a:t>
            </a:r>
          </a:p>
          <a:p>
            <a:pPr lvl="1" eaLnBrk="1" hangingPunct="1">
              <a:lnSpc>
                <a:spcPct val="90000"/>
              </a:lnSpc>
            </a:pPr>
            <a:r>
              <a:rPr lang="en-US" altLang="en-US" sz="2400" b="1" smtClean="0">
                <a:solidFill>
                  <a:srgbClr val="0000CC"/>
                </a:solidFill>
              </a:rPr>
              <a:t>Two-dimensional sets</a:t>
            </a:r>
          </a:p>
          <a:p>
            <a:pPr lvl="1" eaLnBrk="1" hangingPunct="1">
              <a:lnSpc>
                <a:spcPct val="90000"/>
              </a:lnSpc>
            </a:pPr>
            <a:r>
              <a:rPr lang="en-US" altLang="en-US" sz="2400" b="1" u="sng" smtClean="0">
                <a:solidFill>
                  <a:srgbClr val="0000CC"/>
                </a:solidFill>
              </a:rPr>
              <a:t>Rows</a:t>
            </a:r>
            <a:r>
              <a:rPr lang="en-US" altLang="en-US" sz="2400" b="1" smtClean="0">
                <a:solidFill>
                  <a:srgbClr val="0000CC"/>
                </a:solidFill>
              </a:rPr>
              <a:t> (tuples), </a:t>
            </a:r>
            <a:r>
              <a:rPr lang="en-US" altLang="en-US" sz="2400" b="1" u="sng" smtClean="0">
                <a:solidFill>
                  <a:srgbClr val="0000CC"/>
                </a:solidFill>
              </a:rPr>
              <a:t>columns</a:t>
            </a:r>
            <a:r>
              <a:rPr lang="en-US" altLang="en-US" sz="2400" b="1" smtClean="0">
                <a:solidFill>
                  <a:srgbClr val="0000CC"/>
                </a:solidFill>
              </a:rPr>
              <a:t> (attributes)</a:t>
            </a:r>
          </a:p>
          <a:p>
            <a:pPr marL="968375" lvl="2" eaLnBrk="1" hangingPunct="1">
              <a:lnSpc>
                <a:spcPct val="90000"/>
              </a:lnSpc>
            </a:pPr>
            <a:r>
              <a:rPr lang="en-US" altLang="en-US" sz="2200" b="1" u="sng" smtClean="0"/>
              <a:t>A row may be an entity</a:t>
            </a:r>
            <a:r>
              <a:rPr lang="en-US" altLang="en-US" sz="2200" b="1" smtClean="0"/>
              <a:t>; </a:t>
            </a:r>
            <a:r>
              <a:rPr lang="en-US" altLang="en-US" sz="2200" b="1" u="sng" smtClean="0"/>
              <a:t>columns may be relationships or attributes</a:t>
            </a:r>
            <a:r>
              <a:rPr lang="en-US" altLang="en-US" sz="2200" b="1" smtClean="0"/>
              <a:t>.</a:t>
            </a:r>
          </a:p>
          <a:p>
            <a:pPr lvl="2" eaLnBrk="1" hangingPunct="1">
              <a:lnSpc>
                <a:spcPct val="90000"/>
              </a:lnSpc>
            </a:pPr>
            <a:endParaRPr lang="en-US" altLang="en-US" sz="1200" b="1" u="sng" smtClean="0"/>
          </a:p>
          <a:p>
            <a:pPr lvl="1" eaLnBrk="1" hangingPunct="1">
              <a:lnSpc>
                <a:spcPct val="90000"/>
              </a:lnSpc>
            </a:pPr>
            <a:r>
              <a:rPr lang="en-US" altLang="en-US" sz="2400" b="1" smtClean="0">
                <a:solidFill>
                  <a:srgbClr val="0000CC"/>
                </a:solidFill>
              </a:rPr>
              <a:t>Primary key </a:t>
            </a:r>
            <a:r>
              <a:rPr lang="en-US" altLang="en-US" sz="2400" b="1" smtClean="0"/>
              <a:t>(unique identifier) – for search</a:t>
            </a:r>
          </a:p>
          <a:p>
            <a:pPr lvl="1" eaLnBrk="1" hangingPunct="1">
              <a:lnSpc>
                <a:spcPct val="90000"/>
              </a:lnSpc>
            </a:pPr>
            <a:r>
              <a:rPr lang="en-US" altLang="en-US" sz="2400" b="1" smtClean="0">
                <a:solidFill>
                  <a:srgbClr val="0000CC"/>
                </a:solidFill>
              </a:rPr>
              <a:t>Foreign keys </a:t>
            </a:r>
            <a:r>
              <a:rPr lang="en-US" altLang="en-US" sz="2400" b="1" smtClean="0"/>
              <a:t>(connects tables)</a:t>
            </a:r>
          </a:p>
        </p:txBody>
      </p:sp>
    </p:spTree>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578" name="Rectangle 2"/>
          <p:cNvSpPr>
            <a:spLocks noGrp="1" noChangeArrowheads="1"/>
          </p:cNvSpPr>
          <p:nvPr>
            <p:ph type="title"/>
          </p:nvPr>
        </p:nvSpPr>
        <p:spPr/>
        <p:txBody>
          <a:bodyPr/>
          <a:lstStyle/>
          <a:p>
            <a:pPr eaLnBrk="1" hangingPunct="1"/>
            <a:r>
              <a:rPr lang="en-US" altLang="en-US" sz="4000" b="1" smtClean="0">
                <a:solidFill>
                  <a:srgbClr val="0000CC"/>
                </a:solidFill>
              </a:rPr>
              <a:t>Database Design</a:t>
            </a:r>
          </a:p>
        </p:txBody>
      </p:sp>
      <p:sp>
        <p:nvSpPr>
          <p:cNvPr id="24579" name="Rectangle 3"/>
          <p:cNvSpPr>
            <a:spLocks noGrp="1" noChangeArrowheads="1"/>
          </p:cNvSpPr>
          <p:nvPr>
            <p:ph type="body" idx="4294967295"/>
          </p:nvPr>
        </p:nvSpPr>
        <p:spPr>
          <a:xfrm>
            <a:off x="457200" y="1600200"/>
            <a:ext cx="8229600" cy="4525963"/>
          </a:xfrm>
        </p:spPr>
        <p:txBody>
          <a:bodyPr/>
          <a:lstStyle/>
          <a:p>
            <a:pPr eaLnBrk="1" hangingPunct="1"/>
            <a:r>
              <a:rPr lang="en-US" altLang="en-US" sz="3000" b="1" u="sng" smtClean="0"/>
              <a:t>Conceptual modeling</a:t>
            </a:r>
            <a:r>
              <a:rPr lang="en-US" altLang="en-US" sz="3000" u="sng" smtClean="0"/>
              <a:t> </a:t>
            </a:r>
            <a:r>
              <a:rPr lang="en-US" altLang="en-US" sz="3000" smtClean="0"/>
              <a:t>(done during analysis/requirement phase) produces ER diagram.</a:t>
            </a:r>
          </a:p>
          <a:p>
            <a:pPr eaLnBrk="1" hangingPunct="1"/>
            <a:r>
              <a:rPr lang="en-US" altLang="en-US" sz="3000" b="1" u="sng" smtClean="0"/>
              <a:t>Logical design</a:t>
            </a:r>
            <a:r>
              <a:rPr lang="en-US" altLang="en-US" sz="3000" smtClean="0"/>
              <a:t> (to relational).</a:t>
            </a:r>
          </a:p>
          <a:p>
            <a:pPr eaLnBrk="1" hangingPunct="1"/>
            <a:r>
              <a:rPr lang="en-US" altLang="en-US" sz="3000" b="1" u="sng" smtClean="0"/>
              <a:t>Physical design</a:t>
            </a:r>
            <a:r>
              <a:rPr lang="en-US" altLang="en-US" sz="3000" smtClean="0"/>
              <a:t> (decide data types, etc.).</a:t>
            </a:r>
          </a:p>
          <a:p>
            <a:pPr eaLnBrk="1" hangingPunct="1"/>
            <a:r>
              <a:rPr lang="en-US" altLang="en-US" sz="3000" b="1" u="sng" smtClean="0"/>
              <a:t>Deployment/maintenance</a:t>
            </a:r>
            <a:r>
              <a:rPr lang="en-US" altLang="en-US" sz="3000" b="1" smtClean="0"/>
              <a:t>: </a:t>
            </a:r>
          </a:p>
          <a:p>
            <a:pPr lvl="1" eaLnBrk="1" hangingPunct="1"/>
            <a:r>
              <a:rPr lang="en-US" altLang="en-US" sz="2400" smtClean="0"/>
              <a:t>Low-level physical (which hard drive, etc.)</a:t>
            </a:r>
          </a:p>
          <a:p>
            <a:pPr lvl="1" eaLnBrk="1" hangingPunct="1"/>
            <a:r>
              <a:rPr lang="en-US" altLang="en-US" sz="2400" smtClean="0"/>
              <a:t>Adjustment of indexes</a:t>
            </a:r>
          </a:p>
          <a:p>
            <a:pPr eaLnBrk="1" hangingPunct="1"/>
            <a:endParaRPr lang="en-US" altLang="en-US" smtClean="0"/>
          </a:p>
        </p:txBody>
      </p:sp>
    </p:spTree>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Rectangle 2"/>
          <p:cNvSpPr>
            <a:spLocks noGrp="1" noChangeArrowheads="1"/>
          </p:cNvSpPr>
          <p:nvPr>
            <p:ph type="title"/>
          </p:nvPr>
        </p:nvSpPr>
        <p:spPr/>
        <p:txBody>
          <a:bodyPr/>
          <a:lstStyle/>
          <a:p>
            <a:pPr eaLnBrk="1" hangingPunct="1"/>
            <a:r>
              <a:rPr lang="en-US" altLang="en-US" sz="4000" b="1" u="sng" smtClean="0"/>
              <a:t>Entity-Relationship</a:t>
            </a:r>
            <a:r>
              <a:rPr lang="en-US" altLang="en-US" sz="4000" b="1" smtClean="0"/>
              <a:t> Diagrams</a:t>
            </a:r>
          </a:p>
        </p:txBody>
      </p:sp>
      <p:sp>
        <p:nvSpPr>
          <p:cNvPr id="25603" name="Rectangle 3"/>
          <p:cNvSpPr>
            <a:spLocks noGrp="1" noChangeArrowheads="1"/>
          </p:cNvSpPr>
          <p:nvPr>
            <p:ph type="body" idx="4294967295"/>
          </p:nvPr>
        </p:nvSpPr>
        <p:spPr>
          <a:xfrm>
            <a:off x="457200" y="1600200"/>
            <a:ext cx="8229600" cy="4525963"/>
          </a:xfrm>
        </p:spPr>
        <p:txBody>
          <a:bodyPr/>
          <a:lstStyle/>
          <a:p>
            <a:pPr eaLnBrk="1" hangingPunct="1"/>
            <a:r>
              <a:rPr lang="en-US" altLang="en-US" b="1" smtClean="0"/>
              <a:t>Entities </a:t>
            </a:r>
            <a:r>
              <a:rPr lang="en-US" altLang="en-US" smtClean="0"/>
              <a:t>(rectangles)</a:t>
            </a:r>
          </a:p>
          <a:p>
            <a:pPr lvl="1" eaLnBrk="1" hangingPunct="1"/>
            <a:r>
              <a:rPr lang="en-US" altLang="en-US" smtClean="0"/>
              <a:t>Weak: double lines</a:t>
            </a:r>
          </a:p>
          <a:p>
            <a:pPr eaLnBrk="1" hangingPunct="1"/>
            <a:r>
              <a:rPr lang="en-US" altLang="en-US" b="1" smtClean="0"/>
              <a:t>Relationships</a:t>
            </a:r>
            <a:r>
              <a:rPr lang="en-US" altLang="en-US" smtClean="0"/>
              <a:t> (diamonds)</a:t>
            </a:r>
          </a:p>
          <a:p>
            <a:pPr eaLnBrk="1" hangingPunct="1"/>
            <a:r>
              <a:rPr lang="en-US" altLang="en-US" b="1" smtClean="0"/>
              <a:t>Attributes</a:t>
            </a:r>
            <a:r>
              <a:rPr lang="en-US" altLang="en-US" smtClean="0"/>
              <a:t> (ovals)</a:t>
            </a:r>
          </a:p>
          <a:p>
            <a:pPr lvl="1" eaLnBrk="1" hangingPunct="1"/>
            <a:r>
              <a:rPr lang="en-US" altLang="en-US" smtClean="0"/>
              <a:t>Multi-valued: double lines</a:t>
            </a:r>
          </a:p>
          <a:p>
            <a:pPr lvl="1" eaLnBrk="1" hangingPunct="1"/>
            <a:r>
              <a:rPr lang="en-US" altLang="en-US" smtClean="0"/>
              <a:t>Identifying: underlined</a:t>
            </a:r>
          </a:p>
        </p:txBody>
      </p:sp>
    </p:spTree>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7" name="Rectangle 4"/>
          <p:cNvSpPr>
            <a:spLocks noGrp="1" noChangeArrowheads="1"/>
          </p:cNvSpPr>
          <p:nvPr>
            <p:ph type="title"/>
          </p:nvPr>
        </p:nvSpPr>
        <p:spPr>
          <a:xfrm>
            <a:off x="457200" y="152400"/>
            <a:ext cx="8229600" cy="685800"/>
          </a:xfrm>
        </p:spPr>
        <p:txBody>
          <a:bodyPr/>
          <a:lstStyle/>
          <a:p>
            <a:pPr eaLnBrk="1" hangingPunct="1"/>
            <a:r>
              <a:rPr lang="en-US" altLang="en-US" sz="4000" b="1" smtClean="0"/>
              <a:t>ER Diagram Example</a:t>
            </a:r>
          </a:p>
        </p:txBody>
      </p:sp>
      <p:pic>
        <p:nvPicPr>
          <p:cNvPr id="11266" name="Picture 2" descr="\\10.1.1.17\productions\ART\ART PROCESS\PPT Projects\Tsui_PPT_163567\JPEG and EPS\Chapter 7\9781284132786_CH07_FIGF12.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600" y="990600"/>
            <a:ext cx="8723312" cy="5200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Rectangle 2"/>
          <p:cNvSpPr>
            <a:spLocks noGrp="1" noChangeArrowheads="1"/>
          </p:cNvSpPr>
          <p:nvPr>
            <p:ph type="title"/>
          </p:nvPr>
        </p:nvSpPr>
        <p:spPr>
          <a:xfrm>
            <a:off x="457200" y="0"/>
            <a:ext cx="8229600" cy="1143000"/>
          </a:xfrm>
        </p:spPr>
        <p:txBody>
          <a:bodyPr/>
          <a:lstStyle/>
          <a:p>
            <a:pPr eaLnBrk="1" hangingPunct="1"/>
            <a:r>
              <a:rPr lang="en-US" altLang="en-US" sz="4000" b="1" smtClean="0"/>
              <a:t>Logical DB </a:t>
            </a:r>
            <a:r>
              <a:rPr lang="en-US" altLang="en-US" sz="4000" b="1"/>
              <a:t>Design – </a:t>
            </a:r>
            <a:r>
              <a:rPr lang="en-US" altLang="en-US" sz="4000" b="1" u="sng" smtClean="0"/>
              <a:t>Entities</a:t>
            </a:r>
          </a:p>
        </p:txBody>
      </p:sp>
      <p:sp>
        <p:nvSpPr>
          <p:cNvPr id="27651" name="Rectangle 3"/>
          <p:cNvSpPr>
            <a:spLocks noGrp="1" noChangeArrowheads="1"/>
          </p:cNvSpPr>
          <p:nvPr>
            <p:ph type="body" idx="4294967295"/>
          </p:nvPr>
        </p:nvSpPr>
        <p:spPr>
          <a:xfrm>
            <a:off x="457200" y="960438"/>
            <a:ext cx="8229600" cy="4525962"/>
          </a:xfrm>
        </p:spPr>
        <p:txBody>
          <a:bodyPr/>
          <a:lstStyle/>
          <a:p>
            <a:pPr eaLnBrk="1" hangingPunct="1"/>
            <a:r>
              <a:rPr lang="en-US" altLang="en-US" sz="2800" smtClean="0"/>
              <a:t>Table per entity.</a:t>
            </a:r>
          </a:p>
          <a:p>
            <a:pPr eaLnBrk="1" hangingPunct="1"/>
            <a:r>
              <a:rPr lang="en-US" altLang="en-US" sz="2800" smtClean="0"/>
              <a:t>Flatten composite attributes.</a:t>
            </a:r>
          </a:p>
          <a:p>
            <a:pPr eaLnBrk="1" hangingPunct="1"/>
            <a:r>
              <a:rPr lang="en-US" altLang="en-US" sz="2800" smtClean="0"/>
              <a:t>For </a:t>
            </a:r>
            <a:r>
              <a:rPr lang="en-US" altLang="en-US" sz="2800" u="sng" smtClean="0">
                <a:solidFill>
                  <a:srgbClr val="660033"/>
                </a:solidFill>
              </a:rPr>
              <a:t>weak entities, add the primary key of the strong entity</a:t>
            </a:r>
            <a:r>
              <a:rPr lang="en-US" altLang="en-US" sz="2800" smtClean="0">
                <a:solidFill>
                  <a:srgbClr val="660033"/>
                </a:solidFill>
              </a:rPr>
              <a:t>.</a:t>
            </a:r>
          </a:p>
        </p:txBody>
      </p:sp>
      <p:pic>
        <p:nvPicPr>
          <p:cNvPr id="12290" name="Picture 2" descr="\\10.1.1.17\productions\ART\ART PROCESS\PPT Projects\Tsui_PPT_163567\JPEG and EPS\Chapter 7\9781284132786_CH07_FIGF13.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600" y="2979821"/>
            <a:ext cx="7391400" cy="3286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8674" name="Rectangle 2"/>
          <p:cNvSpPr>
            <a:spLocks noGrp="1" noChangeArrowheads="1"/>
          </p:cNvSpPr>
          <p:nvPr>
            <p:ph type="title"/>
          </p:nvPr>
        </p:nvSpPr>
        <p:spPr>
          <a:xfrm>
            <a:off x="152400" y="152400"/>
            <a:ext cx="8839200" cy="1143000"/>
          </a:xfrm>
        </p:spPr>
        <p:txBody>
          <a:bodyPr/>
          <a:lstStyle/>
          <a:p>
            <a:pPr eaLnBrk="1" hangingPunct="1"/>
            <a:r>
              <a:rPr lang="en-US" altLang="en-US" sz="4000" b="1" smtClean="0"/>
              <a:t>Logical DB Design </a:t>
            </a:r>
            <a:r>
              <a:rPr lang="en-US" altLang="en-US" sz="4000" smtClean="0"/>
              <a:t>– </a:t>
            </a:r>
            <a:r>
              <a:rPr lang="en-US" altLang="en-US" sz="4000" b="1" smtClean="0"/>
              <a:t>Multi-Valued</a:t>
            </a:r>
          </a:p>
        </p:txBody>
      </p:sp>
      <p:sp>
        <p:nvSpPr>
          <p:cNvPr id="28675" name="Rectangle 5"/>
          <p:cNvSpPr>
            <a:spLocks noGrp="1" noChangeArrowheads="1"/>
          </p:cNvSpPr>
          <p:nvPr>
            <p:ph type="body" idx="4294967295"/>
          </p:nvPr>
        </p:nvSpPr>
        <p:spPr>
          <a:xfrm>
            <a:off x="457200" y="1493837"/>
            <a:ext cx="8229600" cy="4525963"/>
          </a:xfrm>
        </p:spPr>
        <p:txBody>
          <a:bodyPr/>
          <a:lstStyle/>
          <a:p>
            <a:pPr eaLnBrk="1" hangingPunct="1"/>
            <a:r>
              <a:rPr lang="en-US" altLang="en-US" sz="2800" smtClean="0"/>
              <a:t>New table needed for multi-valued attributes.</a:t>
            </a:r>
          </a:p>
        </p:txBody>
      </p:sp>
      <p:pic>
        <p:nvPicPr>
          <p:cNvPr id="13314" name="Picture 2" descr="\\10.1.1.17\productions\ART\ART PROCESS\PPT Projects\Tsui_PPT_163567\JPEG and EPS\Chapter 7\9781284132786_CH07_FIGF14.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587" y="2874963"/>
            <a:ext cx="8863013" cy="2230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9" name="Rectangle 4"/>
          <p:cNvSpPr>
            <a:spLocks noGrp="1" noChangeArrowheads="1"/>
          </p:cNvSpPr>
          <p:nvPr>
            <p:ph type="title"/>
          </p:nvPr>
        </p:nvSpPr>
        <p:spPr>
          <a:xfrm>
            <a:off x="152400" y="152400"/>
            <a:ext cx="8915400" cy="1143000"/>
          </a:xfrm>
        </p:spPr>
        <p:txBody>
          <a:bodyPr/>
          <a:lstStyle/>
          <a:p>
            <a:pPr eaLnBrk="1" hangingPunct="1"/>
            <a:r>
              <a:rPr lang="en-US" altLang="en-US" sz="4000" b="1" smtClean="0"/>
              <a:t>Logical DB Design </a:t>
            </a:r>
            <a:r>
              <a:rPr lang="en-US" altLang="en-US" sz="4000" b="1"/>
              <a:t>–</a:t>
            </a:r>
            <a:r>
              <a:rPr lang="en-US" altLang="en-US" sz="4000" smtClean="0"/>
              <a:t> </a:t>
            </a:r>
            <a:r>
              <a:rPr lang="en-US" altLang="en-US" sz="4000" b="1" smtClean="0"/>
              <a:t>Relationships</a:t>
            </a:r>
          </a:p>
        </p:txBody>
      </p:sp>
      <p:sp>
        <p:nvSpPr>
          <p:cNvPr id="29700" name="Rectangle 5"/>
          <p:cNvSpPr>
            <a:spLocks noGrp="1" noChangeArrowheads="1"/>
          </p:cNvSpPr>
          <p:nvPr>
            <p:ph type="body" idx="4294967295"/>
          </p:nvPr>
        </p:nvSpPr>
        <p:spPr>
          <a:xfrm>
            <a:off x="457200" y="1371600"/>
            <a:ext cx="8229600" cy="2286000"/>
          </a:xfrm>
        </p:spPr>
        <p:txBody>
          <a:bodyPr/>
          <a:lstStyle/>
          <a:p>
            <a:pPr eaLnBrk="1" hangingPunct="1"/>
            <a:r>
              <a:rPr lang="en-US" altLang="en-US" sz="2800" smtClean="0"/>
              <a:t>If one side related to just one entity, add foreign key to that side.</a:t>
            </a:r>
          </a:p>
          <a:p>
            <a:pPr eaLnBrk="1" hangingPunct="1"/>
            <a:r>
              <a:rPr lang="en-US" altLang="en-US" sz="2800" smtClean="0"/>
              <a:t>For many to many, need new table.</a:t>
            </a:r>
          </a:p>
          <a:p>
            <a:pPr eaLnBrk="1" hangingPunct="1"/>
            <a:r>
              <a:rPr lang="en-US" altLang="en-US" sz="2800" smtClean="0"/>
              <a:t>For ternary, need new table.</a:t>
            </a:r>
          </a:p>
          <a:p>
            <a:pPr eaLnBrk="1" hangingPunct="1"/>
            <a:endParaRPr lang="en-US" altLang="en-US" smtClean="0"/>
          </a:p>
        </p:txBody>
      </p:sp>
      <p:pic>
        <p:nvPicPr>
          <p:cNvPr id="14338" name="Picture 2" descr="\\10.1.1.17\productions\ART\ART PROCESS\PPT Projects\Tsui_PPT_163567\JPEG and EPS\Chapter 7\9781284132786_CH07_FIGF15.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3505200"/>
            <a:ext cx="8547100" cy="2773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2" name="Rectangle 2"/>
          <p:cNvSpPr>
            <a:spLocks noGrp="1" noChangeArrowheads="1"/>
          </p:cNvSpPr>
          <p:nvPr>
            <p:ph type="title"/>
          </p:nvPr>
        </p:nvSpPr>
        <p:spPr>
          <a:xfrm>
            <a:off x="457200" y="76200"/>
            <a:ext cx="8229600" cy="1143000"/>
          </a:xfrm>
        </p:spPr>
        <p:txBody>
          <a:bodyPr/>
          <a:lstStyle/>
          <a:p>
            <a:pPr eaLnBrk="1" hangingPunct="1"/>
            <a:r>
              <a:rPr lang="en-US" altLang="en-US" b="1" smtClean="0"/>
              <a:t>Physical DB Design</a:t>
            </a:r>
          </a:p>
        </p:txBody>
      </p:sp>
      <p:sp>
        <p:nvSpPr>
          <p:cNvPr id="30723" name="Rectangle 3"/>
          <p:cNvSpPr>
            <a:spLocks noGrp="1" noChangeArrowheads="1"/>
          </p:cNvSpPr>
          <p:nvPr>
            <p:ph type="body" idx="4294967295"/>
          </p:nvPr>
        </p:nvSpPr>
        <p:spPr>
          <a:xfrm>
            <a:off x="457200" y="1600200"/>
            <a:ext cx="8229600" cy="4525963"/>
          </a:xfrm>
        </p:spPr>
        <p:txBody>
          <a:bodyPr/>
          <a:lstStyle/>
          <a:p>
            <a:pPr eaLnBrk="1" hangingPunct="1"/>
            <a:r>
              <a:rPr lang="en-US" altLang="en-US" b="1" smtClean="0"/>
              <a:t>Data types for each attribute.</a:t>
            </a:r>
          </a:p>
          <a:p>
            <a:pPr lvl="1" eaLnBrk="1" hangingPunct="1"/>
            <a:r>
              <a:rPr lang="en-US" altLang="en-US" smtClean="0"/>
              <a:t>Check which ones your DBMS support.</a:t>
            </a:r>
          </a:p>
          <a:p>
            <a:pPr lvl="1" eaLnBrk="1" hangingPunct="1"/>
            <a:r>
              <a:rPr lang="en-US" altLang="en-US" smtClean="0"/>
              <a:t>Encoding.</a:t>
            </a:r>
          </a:p>
          <a:p>
            <a:pPr eaLnBrk="1" hangingPunct="1"/>
            <a:r>
              <a:rPr lang="en-US" altLang="en-US" b="1" smtClean="0"/>
              <a:t>Decide on indexes.</a:t>
            </a:r>
          </a:p>
          <a:p>
            <a:pPr lvl="1" eaLnBrk="1" hangingPunct="1"/>
            <a:r>
              <a:rPr lang="en-US" altLang="en-US" smtClean="0"/>
              <a:t>Searches are faster, updates are slower.</a:t>
            </a:r>
          </a:p>
          <a:p>
            <a:pPr lvl="1" eaLnBrk="1" hangingPunct="1"/>
            <a:r>
              <a:rPr lang="en-US" altLang="en-US" smtClean="0"/>
              <a:t>Indexes consume space.</a:t>
            </a:r>
          </a:p>
          <a:p>
            <a:pPr lvl="1" eaLnBrk="1" hangingPunct="1"/>
            <a:r>
              <a:rPr lang="en-US" altLang="en-US" smtClean="0"/>
              <a:t>Can always adjust during deployment.</a:t>
            </a:r>
          </a:p>
          <a:p>
            <a:pPr eaLnBrk="1" hangingPunct="1"/>
            <a:r>
              <a:rPr lang="en-US" altLang="en-US" err="1" smtClean="0"/>
              <a:t>Denormalization done sometimes (avoid).</a:t>
            </a:r>
          </a:p>
        </p:txBody>
      </p:sp>
    </p:spTree>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Rectangle 2"/>
          <p:cNvSpPr>
            <a:spLocks noGrp="1" noChangeArrowheads="1"/>
          </p:cNvSpPr>
          <p:nvPr>
            <p:ph type="title"/>
          </p:nvPr>
        </p:nvSpPr>
        <p:spPr>
          <a:xfrm>
            <a:off x="457200" y="76200"/>
            <a:ext cx="8229600" cy="1143000"/>
          </a:xfrm>
        </p:spPr>
        <p:txBody>
          <a:bodyPr/>
          <a:lstStyle/>
          <a:p>
            <a:pPr eaLnBrk="1" hangingPunct="1"/>
            <a:r>
              <a:rPr lang="en-US" altLang="en-US" sz="4000" b="1" smtClean="0">
                <a:solidFill>
                  <a:srgbClr val="0000CC"/>
                </a:solidFill>
              </a:rPr>
              <a:t>OO Design</a:t>
            </a:r>
          </a:p>
        </p:txBody>
      </p:sp>
      <p:sp>
        <p:nvSpPr>
          <p:cNvPr id="31747" name="Rectangle 3"/>
          <p:cNvSpPr>
            <a:spLocks noGrp="1" noChangeArrowheads="1"/>
          </p:cNvSpPr>
          <p:nvPr>
            <p:ph type="body" idx="4294967295"/>
          </p:nvPr>
        </p:nvSpPr>
        <p:spPr>
          <a:xfrm>
            <a:off x="457200" y="1600200"/>
            <a:ext cx="8305800" cy="3962400"/>
          </a:xfrm>
        </p:spPr>
        <p:txBody>
          <a:bodyPr/>
          <a:lstStyle/>
          <a:p>
            <a:pPr eaLnBrk="1" hangingPunct="1"/>
            <a:r>
              <a:rPr lang="en-US" altLang="en-US" u="sng" smtClean="0"/>
              <a:t>First step</a:t>
            </a:r>
            <a:r>
              <a:rPr lang="en-US" altLang="en-US" smtClean="0"/>
              <a:t>: </a:t>
            </a:r>
            <a:r>
              <a:rPr lang="en-US" altLang="en-US" smtClean="0">
                <a:solidFill>
                  <a:srgbClr val="0000CC"/>
                </a:solidFill>
              </a:rPr>
              <a:t>review and refine use cases.</a:t>
            </a:r>
          </a:p>
          <a:p>
            <a:pPr eaLnBrk="1" hangingPunct="1"/>
            <a:endParaRPr lang="en-US" altLang="en-US" sz="1200" smtClean="0"/>
          </a:p>
          <a:p>
            <a:pPr eaLnBrk="1" hangingPunct="1"/>
            <a:r>
              <a:rPr lang="en-US" altLang="en-US" smtClean="0"/>
              <a:t>Decide:</a:t>
            </a:r>
          </a:p>
          <a:p>
            <a:pPr lvl="1" eaLnBrk="1" hangingPunct="1"/>
            <a:r>
              <a:rPr lang="en-US" altLang="en-US" smtClean="0">
                <a:solidFill>
                  <a:srgbClr val="0000CC"/>
                </a:solidFill>
              </a:rPr>
              <a:t>Which classes to create</a:t>
            </a:r>
          </a:p>
          <a:p>
            <a:pPr lvl="1" eaLnBrk="1" hangingPunct="1"/>
            <a:r>
              <a:rPr lang="en-US" altLang="en-US" smtClean="0">
                <a:solidFill>
                  <a:srgbClr val="0000CC"/>
                </a:solidFill>
              </a:rPr>
              <a:t>How are the classes related</a:t>
            </a:r>
          </a:p>
          <a:p>
            <a:pPr lvl="1" eaLnBrk="1" hangingPunct="1"/>
            <a:endParaRPr lang="en-US" altLang="en-US" sz="1200" smtClean="0">
              <a:solidFill>
                <a:srgbClr val="0000CC"/>
              </a:solidFill>
            </a:endParaRPr>
          </a:p>
          <a:p>
            <a:pPr eaLnBrk="1" hangingPunct="1"/>
            <a:r>
              <a:rPr lang="en-US" altLang="en-US" smtClean="0"/>
              <a:t>Use UML as the design language.</a:t>
            </a:r>
          </a:p>
          <a:p>
            <a:pPr eaLnBrk="1" hangingPunct="1">
              <a:buFontTx/>
              <a:buNone/>
            </a:pPr>
            <a:endParaRPr lang="en-US" altLang="en-US" smtClean="0"/>
          </a:p>
        </p:txBody>
      </p:sp>
    </p:spTree>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Rectangle 2"/>
          <p:cNvSpPr>
            <a:spLocks noGrp="1" noChangeArrowheads="1"/>
          </p:cNvSpPr>
          <p:nvPr>
            <p:ph type="title"/>
          </p:nvPr>
        </p:nvSpPr>
        <p:spPr>
          <a:xfrm>
            <a:off x="457200" y="274638"/>
            <a:ext cx="8229600" cy="868362"/>
          </a:xfrm>
        </p:spPr>
        <p:txBody>
          <a:bodyPr/>
          <a:lstStyle/>
          <a:p>
            <a:pPr eaLnBrk="1" hangingPunct="1"/>
            <a:r>
              <a:rPr lang="en-US" altLang="en-US" sz="4000" b="1" smtClean="0"/>
              <a:t>Some “Previous Class” Inputs</a:t>
            </a:r>
          </a:p>
        </p:txBody>
      </p:sp>
      <p:sp>
        <p:nvSpPr>
          <p:cNvPr id="11267" name="Rectangle 3"/>
          <p:cNvSpPr>
            <a:spLocks noGrp="1" noChangeArrowheads="1"/>
          </p:cNvSpPr>
          <p:nvPr>
            <p:ph type="body" idx="4294967295"/>
          </p:nvPr>
        </p:nvSpPr>
        <p:spPr>
          <a:xfrm>
            <a:off x="457200" y="1295400"/>
            <a:ext cx="8305800" cy="4648200"/>
          </a:xfrm>
        </p:spPr>
        <p:txBody>
          <a:bodyPr/>
          <a:lstStyle/>
          <a:p>
            <a:pPr eaLnBrk="1" hangingPunct="1">
              <a:lnSpc>
                <a:spcPct val="90000"/>
              </a:lnSpc>
            </a:pPr>
            <a:r>
              <a:rPr lang="en-US" altLang="en-US" sz="2400" b="1" smtClean="0"/>
              <a:t>How long do you think assignment #1 would take?</a:t>
            </a:r>
          </a:p>
          <a:p>
            <a:pPr lvl="1" eaLnBrk="1" hangingPunct="1">
              <a:lnSpc>
                <a:spcPct val="90000"/>
              </a:lnSpc>
            </a:pPr>
            <a:endParaRPr lang="en-US" altLang="en-US" sz="2000" b="1" smtClean="0"/>
          </a:p>
          <a:p>
            <a:pPr lvl="1" eaLnBrk="1" hangingPunct="1">
              <a:lnSpc>
                <a:spcPct val="90000"/>
              </a:lnSpc>
            </a:pPr>
            <a:r>
              <a:rPr lang="en-US" altLang="en-US" sz="2000" b="1" smtClean="0">
                <a:solidFill>
                  <a:srgbClr val="6600FF"/>
                </a:solidFill>
              </a:rPr>
              <a:t>1 hr</a:t>
            </a:r>
            <a:r>
              <a:rPr lang="en-US" altLang="en-US" sz="2000" b="1" smtClean="0"/>
              <a:t>      —  7 people</a:t>
            </a:r>
          </a:p>
          <a:p>
            <a:pPr lvl="1" eaLnBrk="1" hangingPunct="1">
              <a:lnSpc>
                <a:spcPct val="90000"/>
              </a:lnSpc>
            </a:pPr>
            <a:r>
              <a:rPr lang="en-US" altLang="en-US" sz="2000" b="1" smtClean="0">
                <a:solidFill>
                  <a:srgbClr val="6600FF"/>
                </a:solidFill>
              </a:rPr>
              <a:t>2 hrs</a:t>
            </a:r>
            <a:r>
              <a:rPr lang="en-US" altLang="en-US" sz="2000" b="1" smtClean="0"/>
              <a:t>    </a:t>
            </a:r>
            <a:r>
              <a:rPr lang="en-US" altLang="en-US" sz="2000" b="1"/>
              <a:t>—  </a:t>
            </a:r>
            <a:r>
              <a:rPr lang="en-US" altLang="en-US" sz="2000" b="1" smtClean="0"/>
              <a:t>6 people</a:t>
            </a:r>
          </a:p>
          <a:p>
            <a:pPr lvl="1" eaLnBrk="1" hangingPunct="1">
              <a:lnSpc>
                <a:spcPct val="90000"/>
              </a:lnSpc>
            </a:pPr>
            <a:r>
              <a:rPr lang="en-US" altLang="en-US" sz="2000" b="1" smtClean="0">
                <a:solidFill>
                  <a:srgbClr val="6600FF"/>
                </a:solidFill>
              </a:rPr>
              <a:t>3 hrs</a:t>
            </a:r>
            <a:r>
              <a:rPr lang="en-US" altLang="en-US" sz="2000" b="1" smtClean="0"/>
              <a:t>    </a:t>
            </a:r>
            <a:r>
              <a:rPr lang="en-US" altLang="en-US" sz="2000" b="1"/>
              <a:t>—  </a:t>
            </a:r>
            <a:r>
              <a:rPr lang="en-US" altLang="en-US" sz="2000" b="1" smtClean="0"/>
              <a:t>2 people</a:t>
            </a:r>
          </a:p>
          <a:p>
            <a:pPr lvl="1" eaLnBrk="1" hangingPunct="1">
              <a:lnSpc>
                <a:spcPct val="90000"/>
              </a:lnSpc>
            </a:pPr>
            <a:r>
              <a:rPr lang="en-US" altLang="en-US" sz="2000" b="1" smtClean="0">
                <a:solidFill>
                  <a:srgbClr val="6600FF"/>
                </a:solidFill>
              </a:rPr>
              <a:t>10 hrs</a:t>
            </a:r>
            <a:r>
              <a:rPr lang="en-US" altLang="en-US" sz="2000" b="1" smtClean="0"/>
              <a:t>  </a:t>
            </a:r>
            <a:r>
              <a:rPr lang="en-US" altLang="en-US" sz="2000" b="1"/>
              <a:t>—  </a:t>
            </a:r>
            <a:r>
              <a:rPr lang="en-US" altLang="en-US" sz="2000" b="1" smtClean="0"/>
              <a:t>3 people</a:t>
            </a:r>
          </a:p>
          <a:p>
            <a:pPr lvl="1" eaLnBrk="1" hangingPunct="1">
              <a:lnSpc>
                <a:spcPct val="90000"/>
              </a:lnSpc>
            </a:pPr>
            <a:endParaRPr lang="en-US" altLang="en-US" sz="2000" b="1" smtClean="0"/>
          </a:p>
          <a:p>
            <a:pPr eaLnBrk="1" hangingPunct="1">
              <a:lnSpc>
                <a:spcPct val="90000"/>
              </a:lnSpc>
            </a:pPr>
            <a:r>
              <a:rPr lang="en-US" altLang="en-US" sz="2400" b="1" smtClean="0"/>
              <a:t>Real data from class:</a:t>
            </a:r>
          </a:p>
          <a:p>
            <a:pPr lvl="1" eaLnBrk="1" hangingPunct="1">
              <a:lnSpc>
                <a:spcPct val="90000"/>
              </a:lnSpc>
            </a:pPr>
            <a:r>
              <a:rPr lang="en-US" altLang="en-US" sz="2000" b="1" smtClean="0">
                <a:solidFill>
                  <a:srgbClr val="800000"/>
                </a:solidFill>
              </a:rPr>
              <a:t>Elapsed time</a:t>
            </a:r>
            <a:r>
              <a:rPr lang="en-US" altLang="en-US" sz="2000" b="1" smtClean="0"/>
              <a:t>: range was 5 days to 46 minutes </a:t>
            </a:r>
            <a:r>
              <a:rPr lang="en-US" altLang="en-US" sz="2000" b="1"/>
              <a:t>— </a:t>
            </a:r>
            <a:r>
              <a:rPr lang="en-US" altLang="en-US" sz="2000" b="1" smtClean="0"/>
              <a:t>mostly between 1 to 3 hours.</a:t>
            </a:r>
          </a:p>
          <a:p>
            <a:pPr lvl="1" eaLnBrk="1" hangingPunct="1">
              <a:lnSpc>
                <a:spcPct val="90000"/>
              </a:lnSpc>
            </a:pPr>
            <a:r>
              <a:rPr lang="en-US" altLang="en-US" sz="2000" b="1" smtClean="0">
                <a:solidFill>
                  <a:srgbClr val="800000"/>
                </a:solidFill>
              </a:rPr>
              <a:t>Effort: </a:t>
            </a:r>
            <a:r>
              <a:rPr lang="en-US" altLang="en-US" sz="2000" b="1" smtClean="0"/>
              <a:t>range was 8 person hours to 40 person minutes </a:t>
            </a:r>
            <a:r>
              <a:rPr lang="en-US" altLang="en-US" sz="2000" b="1"/>
              <a:t>— </a:t>
            </a:r>
            <a:r>
              <a:rPr lang="en-US" altLang="en-US" sz="2000" b="1" smtClean="0"/>
              <a:t>mostly between 1 person hour to 3 person hours.</a:t>
            </a:r>
          </a:p>
          <a:p>
            <a:pPr eaLnBrk="1" hangingPunct="1">
              <a:lnSpc>
                <a:spcPct val="90000"/>
              </a:lnSpc>
            </a:pPr>
            <a:endParaRPr lang="en-US" altLang="en-US" sz="2400" b="1" smtClean="0"/>
          </a:p>
        </p:txBody>
      </p:sp>
    </p:spTree>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96" name="Rectangle 29"/>
          <p:cNvSpPr>
            <a:spLocks noGrp="1" noChangeArrowheads="1"/>
          </p:cNvSpPr>
          <p:nvPr>
            <p:ph type="title"/>
          </p:nvPr>
        </p:nvSpPr>
        <p:spPr>
          <a:xfrm>
            <a:off x="457200" y="0"/>
            <a:ext cx="8229600" cy="1143000"/>
          </a:xfrm>
        </p:spPr>
        <p:txBody>
          <a:bodyPr/>
          <a:lstStyle/>
          <a:p>
            <a:pPr eaLnBrk="1" hangingPunct="1"/>
            <a:r>
              <a:rPr lang="en-US" altLang="en-US" sz="4000" b="1" smtClean="0"/>
              <a:t>Use Case </a:t>
            </a:r>
            <a:r>
              <a:rPr lang="en-US" altLang="en-US" sz="4000" b="1"/>
              <a:t>D</a:t>
            </a:r>
            <a:r>
              <a:rPr lang="en-US" altLang="en-US" sz="4000" b="1" smtClean="0"/>
              <a:t>iagram</a:t>
            </a:r>
          </a:p>
        </p:txBody>
      </p:sp>
      <p:pic>
        <p:nvPicPr>
          <p:cNvPr id="15362" name="Picture 2" descr="\\10.1.1.17\productions\ART\ART PROCESS\PPT Projects\Tsui_PPT_163567\JPEG and EPS\Chapter 7\9781284132786_CH07_FIGF16.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46744" y="1050760"/>
            <a:ext cx="7218363" cy="518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Rectangle 2"/>
          <p:cNvSpPr>
            <a:spLocks noGrp="1" noChangeArrowheads="1"/>
          </p:cNvSpPr>
          <p:nvPr>
            <p:ph type="title"/>
          </p:nvPr>
        </p:nvSpPr>
        <p:spPr>
          <a:xfrm>
            <a:off x="457200" y="0"/>
            <a:ext cx="8229600" cy="1143000"/>
          </a:xfrm>
        </p:spPr>
        <p:txBody>
          <a:bodyPr/>
          <a:lstStyle/>
          <a:p>
            <a:pPr eaLnBrk="1" hangingPunct="1"/>
            <a:r>
              <a:rPr lang="en-US" altLang="en-US" sz="4000" b="1" smtClean="0">
                <a:solidFill>
                  <a:srgbClr val="0000CC"/>
                </a:solidFill>
              </a:rPr>
              <a:t>Class Design</a:t>
            </a:r>
          </a:p>
        </p:txBody>
      </p:sp>
      <p:sp>
        <p:nvSpPr>
          <p:cNvPr id="33795" name="Rectangle 3"/>
          <p:cNvSpPr>
            <a:spLocks noGrp="1" noChangeArrowheads="1"/>
          </p:cNvSpPr>
          <p:nvPr>
            <p:ph type="body" idx="4294967295"/>
          </p:nvPr>
        </p:nvSpPr>
        <p:spPr>
          <a:xfrm>
            <a:off x="304800" y="1219200"/>
            <a:ext cx="8382000" cy="3276600"/>
          </a:xfrm>
        </p:spPr>
        <p:txBody>
          <a:bodyPr/>
          <a:lstStyle/>
          <a:p>
            <a:pPr eaLnBrk="1" hangingPunct="1"/>
            <a:r>
              <a:rPr lang="en-US" altLang="en-US" sz="2800" b="1" smtClean="0"/>
              <a:t>Classes</a:t>
            </a:r>
            <a:r>
              <a:rPr lang="en-US" altLang="en-US" sz="2800" smtClean="0"/>
              <a:t> represent </a:t>
            </a:r>
            <a:r>
              <a:rPr lang="en-US" altLang="en-US" sz="2800" u="sng" smtClean="0">
                <a:solidFill>
                  <a:srgbClr val="0000CC"/>
                </a:solidFill>
              </a:rPr>
              <a:t>real-world entities</a:t>
            </a:r>
            <a:r>
              <a:rPr lang="en-US" altLang="en-US" sz="2800" smtClean="0"/>
              <a:t> or </a:t>
            </a:r>
            <a:r>
              <a:rPr lang="en-US" altLang="en-US" sz="2800" u="sng" smtClean="0">
                <a:solidFill>
                  <a:srgbClr val="0000CC"/>
                </a:solidFill>
              </a:rPr>
              <a:t>system concepts</a:t>
            </a:r>
            <a:r>
              <a:rPr lang="en-US" altLang="en-US" sz="2800" smtClean="0">
                <a:solidFill>
                  <a:srgbClr val="0000CC"/>
                </a:solidFill>
              </a:rPr>
              <a:t>.</a:t>
            </a:r>
          </a:p>
          <a:p>
            <a:pPr eaLnBrk="1" hangingPunct="1"/>
            <a:r>
              <a:rPr lang="en-US" altLang="en-US" sz="2800" smtClean="0"/>
              <a:t>Organized into </a:t>
            </a:r>
            <a:r>
              <a:rPr lang="en-US" altLang="en-US" sz="2800" b="1" u="sng" smtClean="0"/>
              <a:t>classes</a:t>
            </a:r>
            <a:r>
              <a:rPr lang="en-US" altLang="en-US" sz="2800" smtClean="0"/>
              <a:t>: objects in a class have similar characteristics.</a:t>
            </a:r>
          </a:p>
          <a:p>
            <a:pPr eaLnBrk="1" hangingPunct="1"/>
            <a:r>
              <a:rPr lang="en-US" altLang="en-US" sz="2800" b="1" smtClean="0"/>
              <a:t>Classes</a:t>
            </a:r>
            <a:r>
              <a:rPr lang="en-US" altLang="en-US" sz="2800" smtClean="0"/>
              <a:t> have properties (</a:t>
            </a:r>
            <a:r>
              <a:rPr lang="en-US" altLang="en-US" sz="2800" smtClean="0">
                <a:solidFill>
                  <a:srgbClr val="660066"/>
                </a:solidFill>
              </a:rPr>
              <a:t>attributes or data</a:t>
            </a:r>
            <a:r>
              <a:rPr lang="en-US" altLang="en-US" sz="2800" smtClean="0"/>
              <a:t>).</a:t>
            </a:r>
          </a:p>
          <a:p>
            <a:pPr eaLnBrk="1" hangingPunct="1"/>
            <a:r>
              <a:rPr lang="en-US" altLang="en-US" sz="2800" b="1" smtClean="0"/>
              <a:t>Classes</a:t>
            </a:r>
            <a:r>
              <a:rPr lang="en-US" altLang="en-US" sz="2800" smtClean="0"/>
              <a:t> also have methods (</a:t>
            </a:r>
            <a:r>
              <a:rPr lang="en-US" altLang="en-US" sz="2800" smtClean="0">
                <a:solidFill>
                  <a:srgbClr val="660066"/>
                </a:solidFill>
              </a:rPr>
              <a:t>perform functions</a:t>
            </a:r>
            <a:r>
              <a:rPr lang="en-US" altLang="en-US" sz="2800" smtClean="0"/>
              <a:t>).</a:t>
            </a:r>
          </a:p>
        </p:txBody>
      </p:sp>
      <p:pic>
        <p:nvPicPr>
          <p:cNvPr id="16386" name="Picture 2" descr="\\10.1.1.17\productions\ART\ART PROCESS\PPT Projects\Tsui_PPT_163567\JPEG and EPS\Chapter 7\9781284132786_CH07_FIGF17.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4178968"/>
            <a:ext cx="3464329" cy="2076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8" name="Text Box 2"/>
          <p:cNvSpPr txBox="1">
            <a:spLocks noChangeArrowheads="1"/>
          </p:cNvSpPr>
          <p:nvPr/>
        </p:nvSpPr>
        <p:spPr bwMode="auto">
          <a:xfrm>
            <a:off x="746125" y="1941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endParaRPr lang="en-US" altLang="en-US" sz="1800">
              <a:solidFill>
                <a:schemeClr val="tx1"/>
              </a:solidFill>
            </a:endParaRPr>
          </a:p>
        </p:txBody>
      </p:sp>
      <p:sp>
        <p:nvSpPr>
          <p:cNvPr id="34820" name="Text Box 6"/>
          <p:cNvSpPr txBox="1">
            <a:spLocks noChangeArrowheads="1"/>
          </p:cNvSpPr>
          <p:nvPr/>
        </p:nvSpPr>
        <p:spPr bwMode="auto">
          <a:xfrm>
            <a:off x="6537325" y="1941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endParaRPr lang="en-US" altLang="en-US" sz="1800">
              <a:solidFill>
                <a:schemeClr val="tx1"/>
              </a:solidFill>
            </a:endParaRPr>
          </a:p>
        </p:txBody>
      </p:sp>
      <p:sp>
        <p:nvSpPr>
          <p:cNvPr id="34828" name="Rectangle 15"/>
          <p:cNvSpPr>
            <a:spLocks noGrp="1" noChangeArrowheads="1"/>
          </p:cNvSpPr>
          <p:nvPr>
            <p:ph type="title"/>
          </p:nvPr>
        </p:nvSpPr>
        <p:spPr>
          <a:xfrm>
            <a:off x="381000" y="0"/>
            <a:ext cx="8229600" cy="914400"/>
          </a:xfrm>
        </p:spPr>
        <p:txBody>
          <a:bodyPr/>
          <a:lstStyle/>
          <a:p>
            <a:pPr eaLnBrk="1" hangingPunct="1"/>
            <a:r>
              <a:rPr lang="en-US" altLang="en-US" sz="4000" b="1" smtClean="0"/>
              <a:t>UML Class Diagrams</a:t>
            </a:r>
          </a:p>
        </p:txBody>
      </p:sp>
      <p:sp>
        <p:nvSpPr>
          <p:cNvPr id="34831" name="Rectangle 19"/>
          <p:cNvSpPr>
            <a:spLocks noGrp="1" noChangeArrowheads="1"/>
          </p:cNvSpPr>
          <p:nvPr>
            <p:ph type="body" idx="4294967295"/>
          </p:nvPr>
        </p:nvSpPr>
        <p:spPr>
          <a:xfrm>
            <a:off x="76200" y="850468"/>
            <a:ext cx="2743200" cy="609600"/>
          </a:xfrm>
        </p:spPr>
        <p:txBody>
          <a:bodyPr/>
          <a:lstStyle/>
          <a:p>
            <a:pPr eaLnBrk="1" hangingPunct="1"/>
            <a:r>
              <a:rPr lang="en-US" altLang="en-US" sz="2800" b="1" i="1" u="sng" smtClean="0"/>
              <a:t>Association</a:t>
            </a:r>
          </a:p>
          <a:p>
            <a:pPr eaLnBrk="1" hangingPunct="1"/>
            <a:endParaRPr lang="en-US" altLang="en-US" sz="2800" b="1" i="1" u="sng" smtClean="0"/>
          </a:p>
          <a:p>
            <a:pPr eaLnBrk="1" hangingPunct="1"/>
            <a:endParaRPr lang="en-US" altLang="en-US" smtClean="0"/>
          </a:p>
          <a:p>
            <a:pPr eaLnBrk="1" hangingPunct="1"/>
            <a:endParaRPr lang="en-US" altLang="en-US" smtClean="0"/>
          </a:p>
          <a:p>
            <a:pPr eaLnBrk="1" hangingPunct="1"/>
            <a:r>
              <a:rPr lang="en-US" altLang="en-US" sz="2800" b="1" i="1" u="sng" smtClean="0"/>
              <a:t>Composition</a:t>
            </a:r>
          </a:p>
        </p:txBody>
      </p:sp>
      <p:sp>
        <p:nvSpPr>
          <p:cNvPr id="34832" name="Text Box 20"/>
          <p:cNvSpPr txBox="1">
            <a:spLocks noChangeArrowheads="1"/>
          </p:cNvSpPr>
          <p:nvPr/>
        </p:nvSpPr>
        <p:spPr bwMode="auto">
          <a:xfrm>
            <a:off x="746125" y="4303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endParaRPr lang="en-US" altLang="en-US" sz="1800">
              <a:solidFill>
                <a:schemeClr val="tx1"/>
              </a:solidFill>
            </a:endParaRPr>
          </a:p>
        </p:txBody>
      </p:sp>
      <p:sp>
        <p:nvSpPr>
          <p:cNvPr id="34836" name="Text Box 24"/>
          <p:cNvSpPr txBox="1">
            <a:spLocks noChangeArrowheads="1"/>
          </p:cNvSpPr>
          <p:nvPr/>
        </p:nvSpPr>
        <p:spPr bwMode="auto">
          <a:xfrm>
            <a:off x="6537325" y="39989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endParaRPr lang="en-US" altLang="en-US" sz="1800">
              <a:solidFill>
                <a:schemeClr val="tx1"/>
              </a:solidFill>
            </a:endParaRPr>
          </a:p>
        </p:txBody>
      </p:sp>
      <p:sp>
        <p:nvSpPr>
          <p:cNvPr id="34844" name="AutoShape 33"/>
          <p:cNvSpPr>
            <a:spLocks noChangeArrowheads="1"/>
          </p:cNvSpPr>
          <p:nvPr/>
        </p:nvSpPr>
        <p:spPr bwMode="auto">
          <a:xfrm>
            <a:off x="2971800" y="5562600"/>
            <a:ext cx="762000" cy="457200"/>
          </a:xfrm>
          <a:prstGeom prst="diamond">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endParaRPr lang="en-US" altLang="en-US"/>
          </a:p>
        </p:txBody>
      </p:sp>
      <p:sp>
        <p:nvSpPr>
          <p:cNvPr id="34845" name="AutoShape 34"/>
          <p:cNvSpPr>
            <a:spLocks noChangeArrowheads="1"/>
          </p:cNvSpPr>
          <p:nvPr/>
        </p:nvSpPr>
        <p:spPr bwMode="auto">
          <a:xfrm>
            <a:off x="3352800" y="5334000"/>
            <a:ext cx="838200" cy="533400"/>
          </a:xfrm>
          <a:prstGeom prst="diamond">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endParaRPr lang="en-US" altLang="en-US"/>
          </a:p>
        </p:txBody>
      </p:sp>
      <p:sp>
        <p:nvSpPr>
          <p:cNvPr id="34846" name="Text Box 35"/>
          <p:cNvSpPr txBox="1">
            <a:spLocks noChangeArrowheads="1"/>
          </p:cNvSpPr>
          <p:nvPr/>
        </p:nvSpPr>
        <p:spPr bwMode="auto">
          <a:xfrm>
            <a:off x="457200" y="5867400"/>
            <a:ext cx="4893109" cy="400110"/>
          </a:xfrm>
          <a:prstGeom prst="rect">
            <a:avLst/>
          </a:prstGeom>
          <a:solidFill>
            <a:srgbClr val="CC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2000" b="1"/>
              <a:t>Use </a:t>
            </a:r>
            <a:r>
              <a:rPr lang="en-US" altLang="en-US" sz="2000" b="1">
                <a:solidFill>
                  <a:srgbClr val="0000CC"/>
                </a:solidFill>
              </a:rPr>
              <a:t>“no-</a:t>
            </a:r>
            <a:r>
              <a:rPr lang="en-US" altLang="en-US" sz="2000" b="1" smtClean="0">
                <a:solidFill>
                  <a:srgbClr val="0000CC"/>
                </a:solidFill>
              </a:rPr>
              <a:t>fill” </a:t>
            </a:r>
            <a:r>
              <a:rPr lang="en-US" altLang="en-US" sz="2000" b="1" smtClean="0"/>
              <a:t>diamond </a:t>
            </a:r>
            <a:r>
              <a:rPr lang="en-US" altLang="en-US" sz="2000" b="1"/>
              <a:t>for </a:t>
            </a:r>
            <a:r>
              <a:rPr lang="en-US" altLang="en-US" sz="2000" b="1" i="1" u="sng" smtClean="0">
                <a:solidFill>
                  <a:srgbClr val="0000CC"/>
                </a:solidFill>
              </a:rPr>
              <a:t>aggregation</a:t>
            </a:r>
            <a:r>
              <a:rPr lang="en-US" altLang="en-US" sz="2000" b="1" i="1" smtClean="0">
                <a:solidFill>
                  <a:srgbClr val="0000CC"/>
                </a:solidFill>
              </a:rPr>
              <a:t>.</a:t>
            </a:r>
            <a:endParaRPr lang="en-US" altLang="en-US" sz="2000" b="1" i="1" u="sng">
              <a:solidFill>
                <a:srgbClr val="0000CC"/>
              </a:solidFill>
            </a:endParaRPr>
          </a:p>
        </p:txBody>
      </p:sp>
      <p:pic>
        <p:nvPicPr>
          <p:cNvPr id="17410" name="Picture 2" descr="\\10.1.1.17\productions\ART\ART PROCESS\PPT Projects\Tsui_PPT_163567\JPEG and EPS\Chapter 7\9781284132786_CH07_FIGF18.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1600" y="1422908"/>
            <a:ext cx="6629400" cy="1645867"/>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10.1.1.17\productions\ART\ART PROCESS\PPT Projects\Tsui_PPT_163567\JPEG and EPS\Chapter 7\9781284132786_CH07_FIGF19.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52600" y="3733800"/>
            <a:ext cx="5730875" cy="1993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ext Box 2"/>
          <p:cNvSpPr txBox="1">
            <a:spLocks noChangeArrowheads="1"/>
          </p:cNvSpPr>
          <p:nvPr/>
        </p:nvSpPr>
        <p:spPr bwMode="auto">
          <a:xfrm>
            <a:off x="1127125" y="47609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endParaRPr lang="en-US" altLang="en-US" sz="1800">
              <a:solidFill>
                <a:schemeClr val="tx1"/>
              </a:solidFill>
            </a:endParaRPr>
          </a:p>
        </p:txBody>
      </p:sp>
      <p:sp>
        <p:nvSpPr>
          <p:cNvPr id="35850" name="Text Box 11"/>
          <p:cNvSpPr txBox="1">
            <a:spLocks noChangeArrowheads="1"/>
          </p:cNvSpPr>
          <p:nvPr/>
        </p:nvSpPr>
        <p:spPr bwMode="auto">
          <a:xfrm>
            <a:off x="6003925" y="47609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endParaRPr lang="en-US" altLang="en-US" sz="1800">
              <a:solidFill>
                <a:schemeClr val="tx1"/>
              </a:solidFill>
            </a:endParaRPr>
          </a:p>
        </p:txBody>
      </p:sp>
      <p:sp>
        <p:nvSpPr>
          <p:cNvPr id="35857" name="Rectangle 23"/>
          <p:cNvSpPr>
            <a:spLocks noGrp="1" noChangeArrowheads="1"/>
          </p:cNvSpPr>
          <p:nvPr>
            <p:ph type="title"/>
          </p:nvPr>
        </p:nvSpPr>
        <p:spPr/>
        <p:txBody>
          <a:bodyPr/>
          <a:lstStyle/>
          <a:p>
            <a:pPr eaLnBrk="1" hangingPunct="1"/>
            <a:r>
              <a:rPr lang="en-US" altLang="en-US" sz="3800" b="1" smtClean="0"/>
              <a:t>UML Class Diagrams </a:t>
            </a:r>
            <a:r>
              <a:rPr lang="en-US" altLang="en-US" sz="3600"/>
              <a:t>–</a:t>
            </a:r>
            <a:r>
              <a:rPr lang="en-US" altLang="en-US" sz="3800" b="1" smtClean="0"/>
              <a:t> </a:t>
            </a:r>
            <a:r>
              <a:rPr lang="en-US" altLang="en-US" sz="3800" b="1" smtClean="0">
                <a:solidFill>
                  <a:srgbClr val="0000CC"/>
                </a:solidFill>
              </a:rPr>
              <a:t>Inheritance</a:t>
            </a:r>
          </a:p>
        </p:txBody>
      </p:sp>
      <p:pic>
        <p:nvPicPr>
          <p:cNvPr id="18434" name="Picture 2" descr="\\10.1.1.17\productions\ART\ART PROCESS\PPT Projects\Tsui_PPT_163567\JPEG and EPS\Chapter 7\9781284132786_CH07_FIGF20.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1428750"/>
            <a:ext cx="7523163" cy="4591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86" name="Rectangle 23"/>
          <p:cNvSpPr>
            <a:spLocks noGrp="1" noChangeArrowheads="1"/>
          </p:cNvSpPr>
          <p:nvPr>
            <p:ph type="title"/>
          </p:nvPr>
        </p:nvSpPr>
        <p:spPr>
          <a:xfrm>
            <a:off x="457200" y="274638"/>
            <a:ext cx="8229600" cy="792162"/>
          </a:xfrm>
        </p:spPr>
        <p:txBody>
          <a:bodyPr/>
          <a:lstStyle/>
          <a:p>
            <a:pPr eaLnBrk="1" hangingPunct="1"/>
            <a:r>
              <a:rPr lang="en-US" altLang="en-US" sz="4000" b="1" smtClean="0"/>
              <a:t>UML </a:t>
            </a:r>
            <a:r>
              <a:rPr lang="en-US" altLang="en-US" sz="4000" b="1" u="sng" smtClean="0"/>
              <a:t>State Diagram</a:t>
            </a:r>
          </a:p>
        </p:txBody>
      </p:sp>
      <p:sp>
        <p:nvSpPr>
          <p:cNvPr id="36887" name="Text Box 24"/>
          <p:cNvSpPr txBox="1">
            <a:spLocks noChangeArrowheads="1"/>
          </p:cNvSpPr>
          <p:nvPr/>
        </p:nvSpPr>
        <p:spPr bwMode="auto">
          <a:xfrm>
            <a:off x="1186764" y="1066800"/>
            <a:ext cx="69546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2800" b="1">
                <a:solidFill>
                  <a:srgbClr val="660066"/>
                </a:solidFill>
              </a:rPr>
              <a:t>depicting a </a:t>
            </a:r>
            <a:r>
              <a:rPr lang="en-US" altLang="en-US" sz="2800" b="1" u="sng">
                <a:solidFill>
                  <a:srgbClr val="660066"/>
                </a:solidFill>
              </a:rPr>
              <a:t>student’s “status”</a:t>
            </a:r>
            <a:r>
              <a:rPr lang="en-US" altLang="en-US" sz="2800" b="1">
                <a:solidFill>
                  <a:srgbClr val="660066"/>
                </a:solidFill>
              </a:rPr>
              <a:t> in school </a:t>
            </a:r>
          </a:p>
        </p:txBody>
      </p:sp>
      <p:pic>
        <p:nvPicPr>
          <p:cNvPr id="19458" name="Picture 2" descr="\\10.1.1.17\productions\ART\ART PROCESS\PPT Projects\Tsui_PPT_163567\JPEG and EPS\Chapter 7\9781284132786_CH07_FIGF21.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3254" y="1905000"/>
            <a:ext cx="7937500" cy="420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1" name="Rectangle 4"/>
          <p:cNvSpPr>
            <a:spLocks noGrp="1" noChangeArrowheads="1"/>
          </p:cNvSpPr>
          <p:nvPr>
            <p:ph type="title"/>
          </p:nvPr>
        </p:nvSpPr>
        <p:spPr>
          <a:xfrm>
            <a:off x="457200" y="274638"/>
            <a:ext cx="8229600" cy="868362"/>
          </a:xfrm>
        </p:spPr>
        <p:txBody>
          <a:bodyPr/>
          <a:lstStyle/>
          <a:p>
            <a:pPr eaLnBrk="1" hangingPunct="1"/>
            <a:r>
              <a:rPr lang="en-US" altLang="en-US" sz="4000" b="1" smtClean="0"/>
              <a:t>UML “Sequence Diagram”</a:t>
            </a:r>
          </a:p>
        </p:txBody>
      </p:sp>
      <p:sp>
        <p:nvSpPr>
          <p:cNvPr id="37892" name="Text Box 5"/>
          <p:cNvSpPr txBox="1">
            <a:spLocks noChangeArrowheads="1"/>
          </p:cNvSpPr>
          <p:nvPr/>
        </p:nvSpPr>
        <p:spPr bwMode="auto">
          <a:xfrm>
            <a:off x="1362075" y="1143000"/>
            <a:ext cx="6257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sz="2800" b="1">
                <a:solidFill>
                  <a:srgbClr val="660066"/>
                </a:solidFill>
              </a:rPr>
              <a:t>used to depict a flow of interactions</a:t>
            </a:r>
          </a:p>
        </p:txBody>
      </p:sp>
      <p:pic>
        <p:nvPicPr>
          <p:cNvPr id="20482" name="Picture 2" descr="\\10.1.1.17\productions\ART\ART PROCESS\PPT Projects\Tsui_PPT_163567\JPEG and EPS\Chapter 7\9781284132786_CH07_FIGF22.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2768" y="2197766"/>
            <a:ext cx="8623851" cy="32564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Rectangle 2"/>
          <p:cNvSpPr>
            <a:spLocks noGrp="1" noChangeArrowheads="1"/>
          </p:cNvSpPr>
          <p:nvPr>
            <p:ph type="title"/>
          </p:nvPr>
        </p:nvSpPr>
        <p:spPr>
          <a:xfrm>
            <a:off x="457200" y="0"/>
            <a:ext cx="8229600" cy="1143000"/>
          </a:xfrm>
        </p:spPr>
        <p:txBody>
          <a:bodyPr/>
          <a:lstStyle/>
          <a:p>
            <a:pPr eaLnBrk="1" hangingPunct="1"/>
            <a:r>
              <a:rPr lang="en-US" altLang="en-US" sz="4000" b="1" smtClean="0"/>
              <a:t>User Interface Design</a:t>
            </a:r>
          </a:p>
        </p:txBody>
      </p:sp>
      <p:sp>
        <p:nvSpPr>
          <p:cNvPr id="38915" name="Rectangle 3"/>
          <p:cNvSpPr>
            <a:spLocks noGrp="1" noChangeArrowheads="1"/>
          </p:cNvSpPr>
          <p:nvPr>
            <p:ph type="body" idx="4294967295"/>
          </p:nvPr>
        </p:nvSpPr>
        <p:spPr>
          <a:xfrm>
            <a:off x="0" y="1371600"/>
            <a:ext cx="8229600" cy="4525963"/>
          </a:xfrm>
        </p:spPr>
        <p:txBody>
          <a:bodyPr/>
          <a:lstStyle/>
          <a:p>
            <a:pPr eaLnBrk="1" hangingPunct="1"/>
            <a:r>
              <a:rPr lang="en-US" altLang="en-US" sz="2800" b="1" smtClean="0"/>
              <a:t>Most apparent to the user</a:t>
            </a:r>
          </a:p>
          <a:p>
            <a:pPr eaLnBrk="1" hangingPunct="1"/>
            <a:r>
              <a:rPr lang="en-US" altLang="en-US" sz="2800" b="1" smtClean="0">
                <a:solidFill>
                  <a:srgbClr val="660066"/>
                </a:solidFill>
              </a:rPr>
              <a:t>Two main issues:</a:t>
            </a:r>
          </a:p>
          <a:p>
            <a:pPr marL="803275" lvl="1" indent="-346075" eaLnBrk="1" hangingPunct="1">
              <a:buAutoNum type="romanLcParenR"/>
            </a:pPr>
            <a:r>
              <a:rPr lang="en-US" altLang="en-US" sz="2400" b="1" u="sng" smtClean="0">
                <a:solidFill>
                  <a:srgbClr val="006600"/>
                </a:solidFill>
              </a:rPr>
              <a:t>Flow of interactions</a:t>
            </a:r>
          </a:p>
          <a:p>
            <a:pPr marL="803275" lvl="1" indent="-346075" eaLnBrk="1" hangingPunct="1">
              <a:buNone/>
            </a:pPr>
            <a:r>
              <a:rPr lang="en-US" altLang="en-US" sz="2400" b="1" smtClean="0">
                <a:solidFill>
                  <a:srgbClr val="006600"/>
                </a:solidFill>
              </a:rPr>
              <a:t>ii)</a:t>
            </a:r>
            <a:r>
              <a:rPr lang="en-US" altLang="en-US" sz="2400" b="1" smtClean="0"/>
              <a:t> </a:t>
            </a:r>
            <a:r>
              <a:rPr lang="en-US" altLang="en-US" sz="2400" b="1" u="sng" smtClean="0">
                <a:solidFill>
                  <a:srgbClr val="006600"/>
                </a:solidFill>
              </a:rPr>
              <a:t>Look and feel</a:t>
            </a:r>
          </a:p>
          <a:p>
            <a:pPr eaLnBrk="1" hangingPunct="1"/>
            <a:r>
              <a:rPr lang="en-US" altLang="en-US" sz="2800" b="1" smtClean="0">
                <a:solidFill>
                  <a:srgbClr val="660066"/>
                </a:solidFill>
              </a:rPr>
              <a:t>Types of interfaces</a:t>
            </a:r>
          </a:p>
          <a:p>
            <a:pPr lvl="1" eaLnBrk="1" hangingPunct="1"/>
            <a:r>
              <a:rPr lang="en-US" altLang="en-US" sz="2400" b="1" i="1" smtClean="0"/>
              <a:t>Command-line</a:t>
            </a:r>
          </a:p>
          <a:p>
            <a:pPr lvl="1" eaLnBrk="1" hangingPunct="1"/>
            <a:r>
              <a:rPr lang="en-US" altLang="en-US" sz="2400" b="1" i="1" smtClean="0"/>
              <a:t>Text menus</a:t>
            </a:r>
          </a:p>
          <a:p>
            <a:pPr lvl="1" eaLnBrk="1" hangingPunct="1"/>
            <a:r>
              <a:rPr lang="en-US" altLang="en-US" sz="2400" b="1" i="1" smtClean="0"/>
              <a:t>Graphical (GUI)</a:t>
            </a:r>
          </a:p>
          <a:p>
            <a:pPr eaLnBrk="1" hangingPunct="1"/>
            <a:endParaRPr lang="en-US" altLang="en-US"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2057400"/>
            <a:ext cx="4491318" cy="3582649"/>
          </a:xfrm>
          <a:prstGeom prst="rect">
            <a:avLst/>
          </a:prstGeom>
        </p:spPr>
      </p:pic>
    </p:spTree>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457200" y="76200"/>
            <a:ext cx="8229600" cy="944562"/>
          </a:xfrm>
        </p:spPr>
        <p:txBody>
          <a:bodyPr/>
          <a:lstStyle/>
          <a:p>
            <a:pPr eaLnBrk="1" hangingPunct="1"/>
            <a:r>
              <a:rPr lang="en-US" altLang="en-US" sz="4000" b="1" smtClean="0"/>
              <a:t>Flow of Interactions</a:t>
            </a:r>
          </a:p>
        </p:txBody>
      </p:sp>
      <p:sp>
        <p:nvSpPr>
          <p:cNvPr id="39939" name="Content Placeholder 3"/>
          <p:cNvSpPr>
            <a:spLocks noGrp="1"/>
          </p:cNvSpPr>
          <p:nvPr>
            <p:ph sz="half" idx="1"/>
          </p:nvPr>
        </p:nvSpPr>
        <p:spPr>
          <a:xfrm>
            <a:off x="76200" y="1219200"/>
            <a:ext cx="5410200" cy="4906963"/>
          </a:xfrm>
        </p:spPr>
        <p:txBody>
          <a:bodyPr/>
          <a:lstStyle/>
          <a:p>
            <a:pPr marL="0" indent="0" eaLnBrk="1" hangingPunct="1">
              <a:buFontTx/>
              <a:buNone/>
            </a:pPr>
            <a:r>
              <a:rPr lang="en-US" altLang="en-US" smtClean="0"/>
              <a:t>Prototype screens</a:t>
            </a:r>
          </a:p>
          <a:p>
            <a:pPr marL="0" indent="0" eaLnBrk="1" hangingPunct="1">
              <a:buFontTx/>
              <a:buAutoNum type="arabicPeriod"/>
            </a:pPr>
            <a:r>
              <a:rPr lang="en-US" altLang="en-US" sz="2400" smtClean="0"/>
              <a:t> Registration:</a:t>
            </a:r>
          </a:p>
          <a:p>
            <a:pPr marL="628650" lvl="1" indent="-228600" eaLnBrk="1" hangingPunct="1">
              <a:buFont typeface="Arial" pitchFamily="34" charset="0"/>
              <a:buChar char="•"/>
            </a:pPr>
            <a:r>
              <a:rPr lang="en-US" altLang="en-US" sz="2000" smtClean="0"/>
              <a:t>Select term.</a:t>
            </a:r>
          </a:p>
          <a:p>
            <a:pPr marL="0" indent="0" eaLnBrk="1" hangingPunct="1">
              <a:buFontTx/>
              <a:buAutoNum type="arabicPeriod"/>
            </a:pPr>
            <a:r>
              <a:rPr lang="en-US" altLang="en-US" sz="2400" smtClean="0"/>
              <a:t> Registration: shows term.</a:t>
            </a:r>
          </a:p>
          <a:p>
            <a:pPr marL="628650" lvl="1" indent="-228600" eaLnBrk="1" hangingPunct="1">
              <a:buFont typeface="Arial" pitchFamily="34" charset="0"/>
              <a:buChar char="•"/>
            </a:pPr>
            <a:r>
              <a:rPr lang="en-US" altLang="en-US" sz="2000" smtClean="0"/>
              <a:t>Select first course.</a:t>
            </a:r>
          </a:p>
          <a:p>
            <a:pPr marL="338138" indent="-338138" eaLnBrk="1" hangingPunct="1">
              <a:buFontTx/>
              <a:buAutoNum type="arabicPeriod"/>
            </a:pPr>
            <a:r>
              <a:rPr lang="en-US" altLang="en-US" sz="2400" smtClean="0"/>
              <a:t>Registration: shows term, course(s) with schedule and cost.</a:t>
            </a:r>
          </a:p>
          <a:p>
            <a:pPr marL="628650" lvl="1" indent="-228600" eaLnBrk="1" hangingPunct="1">
              <a:buFont typeface="Arial" pitchFamily="34" charset="0"/>
              <a:buChar char="•"/>
            </a:pPr>
            <a:r>
              <a:rPr lang="en-US" altLang="en-US" sz="2000" smtClean="0"/>
              <a:t>Select *Additional course; *Delete course; *Finish registration.</a:t>
            </a:r>
          </a:p>
          <a:p>
            <a:pPr marL="0" indent="0" eaLnBrk="1" hangingPunct="1">
              <a:buFontTx/>
              <a:buAutoNum type="arabicPeriod"/>
            </a:pPr>
            <a:r>
              <a:rPr lang="en-US" altLang="en-US" sz="2400" smtClean="0"/>
              <a:t> Registration: shows final schedule.</a:t>
            </a:r>
          </a:p>
          <a:p>
            <a:pPr marL="628650" lvl="1" indent="-228600" eaLnBrk="1" hangingPunct="1">
              <a:buFont typeface="Arial" pitchFamily="34" charset="0"/>
              <a:buChar char="•"/>
            </a:pPr>
            <a:r>
              <a:rPr lang="en-US" altLang="en-US" sz="2000" smtClean="0"/>
              <a:t>Select Confirm or Cancel.</a:t>
            </a:r>
          </a:p>
        </p:txBody>
      </p:sp>
      <p:pic>
        <p:nvPicPr>
          <p:cNvPr id="21506" name="Picture 2" descr="\\10.1.1.17\productions\ART\ART PROCESS\PPT Projects\Tsui_PPT_163567\JPEG and EPS\Chapter 7\9781284132786_CH07_FIGF23.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86400" y="1588168"/>
            <a:ext cx="3531875"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62" name="Title 1"/>
          <p:cNvSpPr>
            <a:spLocks noGrp="1"/>
          </p:cNvSpPr>
          <p:nvPr>
            <p:ph type="title"/>
          </p:nvPr>
        </p:nvSpPr>
        <p:spPr/>
        <p:txBody>
          <a:bodyPr/>
          <a:lstStyle/>
          <a:p>
            <a:pPr eaLnBrk="1" hangingPunct="1"/>
            <a:r>
              <a:rPr lang="en-US" altLang="en-US" sz="4000" b="1" smtClean="0"/>
              <a:t>High Fidelity Prototype</a:t>
            </a:r>
          </a:p>
        </p:txBody>
      </p:sp>
      <p:cxnSp>
        <p:nvCxnSpPr>
          <p:cNvPr id="40966" name="Straight Arrow Connector 9"/>
          <p:cNvCxnSpPr>
            <a:cxnSpLocks noChangeShapeType="1"/>
          </p:cNvCxnSpPr>
          <p:nvPr/>
        </p:nvCxnSpPr>
        <p:spPr bwMode="auto">
          <a:xfrm>
            <a:off x="3429000" y="1524000"/>
            <a:ext cx="762000" cy="4572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967" name="Elbow Connector 16"/>
          <p:cNvCxnSpPr>
            <a:cxnSpLocks noChangeShapeType="1"/>
          </p:cNvCxnSpPr>
          <p:nvPr/>
        </p:nvCxnSpPr>
        <p:spPr bwMode="auto">
          <a:xfrm>
            <a:off x="3505200" y="3657600"/>
            <a:ext cx="914400" cy="914400"/>
          </a:xfrm>
          <a:prstGeom prst="bentConnector3">
            <a:avLst>
              <a:gd name="adj1" fmla="val 50000"/>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2530" name="Picture 2" descr="\\10.1.1.17\productions\ART\ART PROCESS\PPT Projects\Tsui_PPT_163567\JPEG and EPS\Chapter 7\9781284132786_CH07_FIGF24.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19200" y="1276350"/>
            <a:ext cx="3320716" cy="2461712"/>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10.1.1.17\productions\ART\ART PROCESS\PPT Projects\Tsui_PPT_163567\JPEG and EPS\Chapter 7\9781284132786_CH07_FIGF25.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44192" y="1289050"/>
            <a:ext cx="3320716" cy="2430963"/>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10.1.1.17\productions\ART\ART PROCESS\PPT Projects\Tsui_PPT_163567\JPEG and EPS\Chapter 7\9781284132786_CH07_FIGF26.jp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486528" y="3810000"/>
            <a:ext cx="4419600" cy="25568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a:xfrm>
            <a:off x="76200" y="274638"/>
            <a:ext cx="6705600" cy="1143000"/>
          </a:xfrm>
        </p:spPr>
        <p:txBody>
          <a:bodyPr/>
          <a:lstStyle/>
          <a:p>
            <a:pPr marL="174625" algn="l" eaLnBrk="1" hangingPunct="1">
              <a:tabLst>
                <a:tab pos="2108200"/>
                <a:tab pos="4683125"/>
              </a:tabLst>
            </a:pPr>
            <a:r>
              <a:rPr lang="en-US" altLang="en-US" sz="2800" smtClean="0"/>
              <a:t>User:	Screens:	Process:    </a:t>
            </a:r>
          </a:p>
        </p:txBody>
      </p:sp>
      <p:pic>
        <p:nvPicPr>
          <p:cNvPr id="23554" name="Picture 2" descr="\\10.1.1.17\productions\ART\ART PROCESS\PPT Projects\Tsui_PPT_163567\JPEG and EPS\Chapter 7\9781284132786_CH07_FIGF27.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3862" y="1652566"/>
            <a:ext cx="8611537" cy="4062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3">
            <a:lum/>
          </a:blip>
          <a:stretch>
            <a:fillRect/>
          </a:stretch>
        </a:blipFill>
        <a:effectLst/>
      </p:bgPr>
    </p:bg>
    <p:spTree>
      <p:nvGrpSpPr>
        <p:cNvPr id="1" name=""/>
        <p:cNvGrpSpPr/>
        <p:nvPr/>
      </p:nvGrpSpPr>
      <p:grpSpPr>
        <a:xfrm>
          <a:off x="0" y="0"/>
          <a:ext cx="0" cy="0"/>
        </a:xfrm>
      </p:grpSpPr>
      <p:sp>
        <p:nvSpPr>
          <p:cNvPr id="2050" name="Title 1"/>
          <p:cNvSpPr>
            <a:spLocks noGrp="1"/>
          </p:cNvSpPr>
          <p:nvPr>
            <p:ph type="title"/>
          </p:nvPr>
        </p:nvSpPr>
        <p:spPr>
          <a:xfrm>
            <a:off x="-533400" y="1295400"/>
            <a:ext cx="5334000" cy="1066800"/>
          </a:xfrm>
        </p:spPr>
        <p:txBody>
          <a:bodyPr/>
          <a:lstStyle/>
          <a:p>
            <a:r>
              <a:rPr lang="en-US" altLang="en-US" u="sng" smtClean="0">
                <a:solidFill>
                  <a:schemeClr val="bg1"/>
                </a:solidFill>
              </a:rPr>
              <a:t>Chapter 2</a:t>
            </a:r>
            <a:r>
              <a:rPr lang="en-US" altLang="en-US" smtClean="0">
                <a:solidFill>
                  <a:schemeClr val="bg1"/>
                </a:solidFill>
              </a:rPr>
              <a:t>:</a:t>
            </a:r>
            <a:br>
              <a:rPr lang="en-US" altLang="en-US" smtClean="0">
                <a:solidFill>
                  <a:schemeClr val="bg1"/>
                </a:solidFill>
              </a:rPr>
            </a:br>
            <a:r>
              <a:rPr lang="en-US" altLang="en-US" smtClean="0">
                <a:solidFill>
                  <a:schemeClr val="bg1"/>
                </a:solidFill>
              </a:rPr>
              <a:t>Building a </a:t>
            </a:r>
            <a:br>
              <a:rPr lang="en-US" altLang="en-US" smtClean="0">
                <a:solidFill>
                  <a:schemeClr val="bg1"/>
                </a:solidFill>
              </a:rPr>
            </a:br>
            <a:r>
              <a:rPr lang="en-US" altLang="en-US" smtClean="0">
                <a:solidFill>
                  <a:schemeClr val="bg1"/>
                </a:solidFill>
              </a:rPr>
              <a:t>System</a:t>
            </a:r>
          </a:p>
        </p:txBody>
      </p:sp>
    </p:spTree>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3010" name="Title 1"/>
          <p:cNvSpPr>
            <a:spLocks noGrp="1"/>
          </p:cNvSpPr>
          <p:nvPr>
            <p:ph type="title"/>
          </p:nvPr>
        </p:nvSpPr>
        <p:spPr/>
        <p:txBody>
          <a:bodyPr/>
          <a:lstStyle/>
          <a:p>
            <a:pPr eaLnBrk="1" hangingPunct="1"/>
            <a:r>
              <a:rPr lang="en-US" altLang="en-US" sz="4000" b="1" smtClean="0"/>
              <a:t>User </a:t>
            </a:r>
            <a:r>
              <a:rPr lang="en-US" altLang="en-US" sz="4000" b="1"/>
              <a:t>I</a:t>
            </a:r>
            <a:r>
              <a:rPr lang="en-US" altLang="en-US" sz="4000" b="1" smtClean="0"/>
              <a:t>nteraction Added to the Sequence Diagram</a:t>
            </a:r>
          </a:p>
        </p:txBody>
      </p:sp>
      <p:pic>
        <p:nvPicPr>
          <p:cNvPr id="24579" name="Picture 3" descr="\\10.1.1.17\productions\ART\ART PROCESS\PPT Projects\Tsui_PPT_163567\JPEG and EPS\Chapter 7\9781284132786_CH07_FIGF28.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19200" y="1600200"/>
            <a:ext cx="6787918" cy="4664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4035" name="Title 1"/>
          <p:cNvSpPr>
            <a:spLocks noGrp="1"/>
          </p:cNvSpPr>
          <p:nvPr>
            <p:ph type="title"/>
          </p:nvPr>
        </p:nvSpPr>
        <p:spPr>
          <a:xfrm>
            <a:off x="533400" y="152400"/>
            <a:ext cx="8229600" cy="1143000"/>
          </a:xfrm>
        </p:spPr>
        <p:txBody>
          <a:bodyPr/>
          <a:lstStyle/>
          <a:p>
            <a:pPr eaLnBrk="1" hangingPunct="1"/>
            <a:r>
              <a:rPr lang="en-US" altLang="en-US" sz="4000" b="1" smtClean="0"/>
              <a:t>Norman’s 7 Stage Model</a:t>
            </a:r>
          </a:p>
        </p:txBody>
      </p:sp>
      <p:sp>
        <p:nvSpPr>
          <p:cNvPr id="44038" name="Right Arrow 6"/>
          <p:cNvSpPr>
            <a:spLocks noChangeArrowheads="1"/>
          </p:cNvSpPr>
          <p:nvPr/>
        </p:nvSpPr>
        <p:spPr bwMode="auto">
          <a:xfrm>
            <a:off x="457200" y="2667000"/>
            <a:ext cx="533400" cy="457200"/>
          </a:xfrm>
          <a:prstGeom prst="rightArrow">
            <a:avLst>
              <a:gd name="adj1" fmla="val 50000"/>
              <a:gd name="adj2" fmla="val 4999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endParaRPr lang="en-US" altLang="en-US"/>
          </a:p>
        </p:txBody>
      </p:sp>
      <p:pic>
        <p:nvPicPr>
          <p:cNvPr id="1026" name="Picture 2" descr="\\10.1.1.17\productions\ART\ART PROCESS\PPT Projects\Tsui_PPT_163567\JPEG and EPS\9781284106008_PPTx_CH07_FIG31.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74794" y="1219200"/>
            <a:ext cx="6194425" cy="5067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5058" name="Rectangle 2"/>
          <p:cNvSpPr>
            <a:spLocks noGrp="1" noChangeArrowheads="1"/>
          </p:cNvSpPr>
          <p:nvPr>
            <p:ph type="title"/>
          </p:nvPr>
        </p:nvSpPr>
        <p:spPr>
          <a:xfrm>
            <a:off x="457200" y="274638"/>
            <a:ext cx="8229600" cy="1020762"/>
          </a:xfrm>
        </p:spPr>
        <p:txBody>
          <a:bodyPr/>
          <a:lstStyle/>
          <a:p>
            <a:pPr eaLnBrk="1" hangingPunct="1"/>
            <a:r>
              <a:rPr lang="en-US" altLang="en-US" sz="4000" b="1" smtClean="0">
                <a:solidFill>
                  <a:srgbClr val="0000CC"/>
                </a:solidFill>
              </a:rPr>
              <a:t>The GOMS Model</a:t>
            </a:r>
            <a:br>
              <a:rPr lang="en-US" altLang="en-US" sz="4000" smtClean="0"/>
            </a:br>
            <a:r>
              <a:rPr lang="en-US" altLang="en-US" sz="4000" smtClean="0"/>
              <a:t>(</a:t>
            </a:r>
            <a:r>
              <a:rPr lang="en-US" altLang="en-US" sz="3200" b="1" u="sng" smtClean="0">
                <a:solidFill>
                  <a:srgbClr val="006666"/>
                </a:solidFill>
              </a:rPr>
              <a:t>an “advanced” topic for UI</a:t>
            </a:r>
            <a:r>
              <a:rPr lang="en-US" altLang="en-US" sz="4000" smtClean="0"/>
              <a:t>)</a:t>
            </a:r>
          </a:p>
        </p:txBody>
      </p:sp>
      <p:sp>
        <p:nvSpPr>
          <p:cNvPr id="45059" name="Rectangle 3"/>
          <p:cNvSpPr>
            <a:spLocks noGrp="1" noChangeArrowheads="1"/>
          </p:cNvSpPr>
          <p:nvPr>
            <p:ph type="body" idx="4294967295"/>
          </p:nvPr>
        </p:nvSpPr>
        <p:spPr>
          <a:xfrm>
            <a:off x="457200" y="1600200"/>
            <a:ext cx="8229600" cy="4525963"/>
          </a:xfrm>
        </p:spPr>
        <p:txBody>
          <a:bodyPr/>
          <a:lstStyle/>
          <a:p>
            <a:pPr eaLnBrk="1" hangingPunct="1"/>
            <a:r>
              <a:rPr lang="en-US" altLang="en-US" smtClean="0"/>
              <a:t>Consider </a:t>
            </a:r>
            <a:r>
              <a:rPr lang="en-US" altLang="en-US" b="1" u="sng" smtClean="0">
                <a:solidFill>
                  <a:srgbClr val="660066"/>
                </a:solidFill>
              </a:rPr>
              <a:t>different kinds of users</a:t>
            </a:r>
            <a:r>
              <a:rPr lang="en-US" altLang="en-US" b="1" smtClean="0">
                <a:solidFill>
                  <a:srgbClr val="660066"/>
                </a:solidFill>
              </a:rPr>
              <a:t>.</a:t>
            </a:r>
          </a:p>
          <a:p>
            <a:pPr eaLnBrk="1" hangingPunct="1">
              <a:buFontTx/>
              <a:buNone/>
            </a:pPr>
            <a:endParaRPr lang="en-US" altLang="en-US" sz="1200" b="1" smtClean="0">
              <a:solidFill>
                <a:srgbClr val="660066"/>
              </a:solidFill>
            </a:endParaRPr>
          </a:p>
          <a:p>
            <a:pPr eaLnBrk="1" hangingPunct="1"/>
            <a:r>
              <a:rPr lang="en-US" altLang="en-US" smtClean="0">
                <a:solidFill>
                  <a:srgbClr val="660066"/>
                </a:solidFill>
              </a:rPr>
              <a:t>Four factors </a:t>
            </a:r>
            <a:r>
              <a:rPr lang="en-US" altLang="en-US" sz="2400" smtClean="0">
                <a:solidFill>
                  <a:srgbClr val="660066"/>
                </a:solidFill>
              </a:rPr>
              <a:t>(</a:t>
            </a:r>
            <a:r>
              <a:rPr lang="en-US" altLang="en-US" sz="2400" b="1" smtClean="0">
                <a:solidFill>
                  <a:srgbClr val="660066"/>
                </a:solidFill>
              </a:rPr>
              <a:t>for the kind of user</a:t>
            </a:r>
            <a:r>
              <a:rPr lang="en-US" altLang="en-US" sz="2400" smtClean="0">
                <a:solidFill>
                  <a:srgbClr val="660066"/>
                </a:solidFill>
              </a:rPr>
              <a:t>)</a:t>
            </a:r>
          </a:p>
          <a:p>
            <a:pPr lvl="1" eaLnBrk="1" hangingPunct="1"/>
            <a:r>
              <a:rPr lang="en-US" altLang="en-US" b="1" u="sng" smtClean="0">
                <a:solidFill>
                  <a:srgbClr val="0000CC"/>
                </a:solidFill>
              </a:rPr>
              <a:t>G</a:t>
            </a:r>
            <a:r>
              <a:rPr lang="en-US" altLang="en-US" b="1" u="sng" smtClean="0"/>
              <a:t>oals</a:t>
            </a:r>
            <a:r>
              <a:rPr lang="en-US" altLang="en-US" b="1" smtClean="0"/>
              <a:t> of the user</a:t>
            </a:r>
          </a:p>
          <a:p>
            <a:pPr lvl="1" eaLnBrk="1" hangingPunct="1"/>
            <a:r>
              <a:rPr lang="en-US" altLang="en-US" b="1" u="sng" smtClean="0">
                <a:solidFill>
                  <a:srgbClr val="0000CC"/>
                </a:solidFill>
              </a:rPr>
              <a:t>O</a:t>
            </a:r>
            <a:r>
              <a:rPr lang="en-US" altLang="en-US" b="1" u="sng" smtClean="0"/>
              <a:t>perations</a:t>
            </a:r>
            <a:r>
              <a:rPr lang="en-US" altLang="en-US" b="1" smtClean="0"/>
              <a:t> provided by the system</a:t>
            </a:r>
          </a:p>
          <a:p>
            <a:pPr lvl="1" eaLnBrk="1" hangingPunct="1"/>
            <a:r>
              <a:rPr lang="en-US" altLang="en-US" b="1" u="sng" smtClean="0">
                <a:solidFill>
                  <a:srgbClr val="0000CC"/>
                </a:solidFill>
              </a:rPr>
              <a:t>M</a:t>
            </a:r>
            <a:r>
              <a:rPr lang="en-US" altLang="en-US" b="1" u="sng" smtClean="0"/>
              <a:t>ethods </a:t>
            </a:r>
            <a:r>
              <a:rPr lang="en-US" altLang="en-US" b="1" smtClean="0"/>
              <a:t>or the sequence of operations</a:t>
            </a:r>
          </a:p>
          <a:p>
            <a:pPr lvl="1" eaLnBrk="1" hangingPunct="1"/>
            <a:r>
              <a:rPr lang="en-US" altLang="en-US" b="1" u="sng" smtClean="0">
                <a:solidFill>
                  <a:srgbClr val="0000CC"/>
                </a:solidFill>
              </a:rPr>
              <a:t>S</a:t>
            </a:r>
            <a:r>
              <a:rPr lang="en-US" altLang="en-US" b="1" u="sng" smtClean="0"/>
              <a:t>election</a:t>
            </a:r>
            <a:r>
              <a:rPr lang="en-US" altLang="en-US" b="1" smtClean="0"/>
              <a:t> rules for the methods</a:t>
            </a:r>
          </a:p>
        </p:txBody>
      </p:sp>
    </p:spTree>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Rectangle 2"/>
          <p:cNvSpPr>
            <a:spLocks noGrp="1" noChangeArrowheads="1"/>
          </p:cNvSpPr>
          <p:nvPr>
            <p:ph type="title"/>
          </p:nvPr>
        </p:nvSpPr>
        <p:spPr>
          <a:xfrm>
            <a:off x="457200" y="274638"/>
            <a:ext cx="8229600" cy="792162"/>
          </a:xfrm>
        </p:spPr>
        <p:txBody>
          <a:bodyPr/>
          <a:lstStyle/>
          <a:p>
            <a:pPr eaLnBrk="1" hangingPunct="1"/>
            <a:r>
              <a:rPr lang="en-US" altLang="en-US" sz="4000" b="1" u="sng" smtClean="0">
                <a:solidFill>
                  <a:srgbClr val="660066"/>
                </a:solidFill>
              </a:rPr>
              <a:t>Other UI Issues</a:t>
            </a:r>
          </a:p>
        </p:txBody>
      </p:sp>
      <p:sp>
        <p:nvSpPr>
          <p:cNvPr id="46083" name="Rectangle 3"/>
          <p:cNvSpPr>
            <a:spLocks noGrp="1" noChangeArrowheads="1"/>
          </p:cNvSpPr>
          <p:nvPr>
            <p:ph type="body" idx="4294967295"/>
          </p:nvPr>
        </p:nvSpPr>
        <p:spPr>
          <a:xfrm>
            <a:off x="457200" y="1417637"/>
            <a:ext cx="8229600" cy="4525963"/>
          </a:xfrm>
        </p:spPr>
        <p:txBody>
          <a:bodyPr/>
          <a:lstStyle/>
          <a:p>
            <a:pPr eaLnBrk="1" hangingPunct="1">
              <a:lnSpc>
                <a:spcPct val="90000"/>
              </a:lnSpc>
            </a:pPr>
            <a:r>
              <a:rPr lang="en-US" altLang="en-US" b="1" smtClean="0"/>
              <a:t>Kinds of users</a:t>
            </a:r>
          </a:p>
          <a:p>
            <a:pPr eaLnBrk="1" hangingPunct="1">
              <a:lnSpc>
                <a:spcPct val="90000"/>
              </a:lnSpc>
            </a:pPr>
            <a:r>
              <a:rPr lang="en-US" altLang="en-US" b="1" smtClean="0"/>
              <a:t>Heuristics</a:t>
            </a:r>
          </a:p>
          <a:p>
            <a:pPr eaLnBrk="1" hangingPunct="1">
              <a:lnSpc>
                <a:spcPct val="90000"/>
              </a:lnSpc>
            </a:pPr>
            <a:r>
              <a:rPr lang="en-US" altLang="en-US" b="1" smtClean="0"/>
              <a:t>UI </a:t>
            </a:r>
            <a:r>
              <a:rPr lang="en-US" altLang="en-US" b="1"/>
              <a:t>g</a:t>
            </a:r>
            <a:r>
              <a:rPr lang="en-US" altLang="en-US" b="1" smtClean="0"/>
              <a:t>uidelines</a:t>
            </a:r>
          </a:p>
          <a:p>
            <a:pPr eaLnBrk="1" hangingPunct="1">
              <a:lnSpc>
                <a:spcPct val="90000"/>
              </a:lnSpc>
            </a:pPr>
            <a:r>
              <a:rPr lang="en-US" altLang="en-US" b="1" smtClean="0"/>
              <a:t>Multicultural issues</a:t>
            </a:r>
          </a:p>
          <a:p>
            <a:pPr eaLnBrk="1" hangingPunct="1">
              <a:lnSpc>
                <a:spcPct val="90000"/>
              </a:lnSpc>
            </a:pPr>
            <a:r>
              <a:rPr lang="en-US" altLang="en-US" b="1" smtClean="0"/>
              <a:t>Metaphors</a:t>
            </a:r>
          </a:p>
          <a:p>
            <a:pPr eaLnBrk="1" hangingPunct="1">
              <a:lnSpc>
                <a:spcPct val="90000"/>
              </a:lnSpc>
            </a:pPr>
            <a:r>
              <a:rPr lang="en-US" altLang="en-US" b="1" smtClean="0"/>
              <a:t>Multiplatform software</a:t>
            </a:r>
          </a:p>
          <a:p>
            <a:pPr eaLnBrk="1" hangingPunct="1">
              <a:lnSpc>
                <a:spcPct val="90000"/>
              </a:lnSpc>
            </a:pPr>
            <a:r>
              <a:rPr lang="en-US" altLang="en-US" b="1" smtClean="0"/>
              <a:t>Accessibility</a:t>
            </a:r>
          </a:p>
          <a:p>
            <a:pPr eaLnBrk="1" hangingPunct="1">
              <a:lnSpc>
                <a:spcPct val="90000"/>
              </a:lnSpc>
            </a:pPr>
            <a:r>
              <a:rPr lang="en-US" altLang="en-US" b="1" smtClean="0"/>
              <a:t>Multimedia interfaces</a:t>
            </a:r>
          </a:p>
        </p:txBody>
      </p:sp>
    </p:spTree>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106" name="Title 1"/>
          <p:cNvSpPr>
            <a:spLocks noGrp="1"/>
          </p:cNvSpPr>
          <p:nvPr>
            <p:ph type="title"/>
          </p:nvPr>
        </p:nvSpPr>
        <p:spPr/>
        <p:txBody>
          <a:bodyPr/>
          <a:lstStyle/>
          <a:p>
            <a:pPr eaLnBrk="1" hangingPunct="1"/>
            <a:r>
              <a:rPr lang="en-US" altLang="en-US" sz="4000" b="1" smtClean="0"/>
              <a:t>HTML Script </a:t>
            </a:r>
            <a:r>
              <a:rPr lang="en-US" altLang="en-US" sz="4000" b="1"/>
              <a:t>S</a:t>
            </a:r>
            <a:r>
              <a:rPr lang="en-US" altLang="en-US" sz="4000" b="1" smtClean="0"/>
              <a:t>imple Example</a:t>
            </a:r>
          </a:p>
        </p:txBody>
      </p:sp>
      <p:pic>
        <p:nvPicPr>
          <p:cNvPr id="25602" name="Picture 2" descr="\\10.1.1.17\productions\ART\ART PROCESS\PPT Projects\Tsui_PPT_163567\JPEG and EPS\Chapter 7\9781284132786_CH07_FIGF29.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1295400"/>
            <a:ext cx="8531548" cy="502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p:txBody>
          <a:bodyPr/>
          <a:lstStyle/>
          <a:p>
            <a:pPr eaLnBrk="1" hangingPunct="1"/>
            <a:r>
              <a:rPr lang="en-US" altLang="en-US" sz="4000" b="1" smtClean="0"/>
              <a:t>Model-View-Controller (MVC) </a:t>
            </a:r>
            <a:r>
              <a:rPr lang="en-US" altLang="en-US" sz="4000" b="1" smtClean="0">
                <a:solidFill>
                  <a:srgbClr val="FF0000"/>
                </a:solidFill>
              </a:rPr>
              <a:t>Software Project</a:t>
            </a:r>
          </a:p>
        </p:txBody>
      </p:sp>
      <p:sp>
        <p:nvSpPr>
          <p:cNvPr id="48131" name="Rectangle 5"/>
          <p:cNvSpPr>
            <a:spLocks noChangeArrowheads="1"/>
          </p:cNvSpPr>
          <p:nvPr/>
        </p:nvSpPr>
        <p:spPr bwMode="auto">
          <a:xfrm>
            <a:off x="457200" y="2590800"/>
            <a:ext cx="2133600" cy="2819400"/>
          </a:xfrm>
          <a:prstGeom prst="rect">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a:t>Model</a:t>
            </a:r>
          </a:p>
          <a:p>
            <a:pPr eaLnBrk="1" hangingPunct="1"/>
            <a:r>
              <a:rPr lang="en-US" altLang="en-US" sz="3200">
                <a:solidFill>
                  <a:srgbClr val="FF0000"/>
                </a:solidFill>
              </a:rPr>
              <a:t>SQL database</a:t>
            </a:r>
          </a:p>
        </p:txBody>
      </p:sp>
      <p:sp>
        <p:nvSpPr>
          <p:cNvPr id="48132" name="Rectangle 6"/>
          <p:cNvSpPr>
            <a:spLocks noChangeArrowheads="1"/>
          </p:cNvSpPr>
          <p:nvPr/>
        </p:nvSpPr>
        <p:spPr bwMode="auto">
          <a:xfrm>
            <a:off x="3352800" y="2066925"/>
            <a:ext cx="1981200" cy="1752600"/>
          </a:xfrm>
          <a:prstGeom prst="rect">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a:t>View </a:t>
            </a:r>
            <a:r>
              <a:rPr lang="en-US" altLang="en-US" sz="3200">
                <a:solidFill>
                  <a:srgbClr val="FF0000"/>
                </a:solidFill>
              </a:rPr>
              <a:t>HTML</a:t>
            </a:r>
          </a:p>
        </p:txBody>
      </p:sp>
      <p:sp>
        <p:nvSpPr>
          <p:cNvPr id="48133" name="Rectangle 7"/>
          <p:cNvSpPr>
            <a:spLocks noChangeArrowheads="1"/>
          </p:cNvSpPr>
          <p:nvPr/>
        </p:nvSpPr>
        <p:spPr bwMode="auto">
          <a:xfrm>
            <a:off x="5943600" y="2044700"/>
            <a:ext cx="2667000" cy="1752600"/>
          </a:xfrm>
          <a:prstGeom prst="rect">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r>
              <a:rPr lang="en-US" altLang="en-US"/>
              <a:t>Controller </a:t>
            </a:r>
            <a:r>
              <a:rPr lang="en-US" altLang="en-US" sz="3200">
                <a:solidFill>
                  <a:srgbClr val="FF0000"/>
                </a:solidFill>
              </a:rPr>
              <a:t>PHP</a:t>
            </a:r>
          </a:p>
        </p:txBody>
      </p:sp>
      <p:cxnSp>
        <p:nvCxnSpPr>
          <p:cNvPr id="10" name="Straight Arrow Connector 9"/>
          <p:cNvCxnSpPr/>
          <p:nvPr/>
        </p:nvCxnSpPr>
        <p:spPr bwMode="auto">
          <a:xfrm flipV="1">
            <a:off x="2590800" y="2743200"/>
            <a:ext cx="762000" cy="381000"/>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bwMode="auto">
          <a:xfrm flipV="1">
            <a:off x="5334000" y="2895600"/>
            <a:ext cx="609600" cy="23813"/>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48136" name="Rectangle 15"/>
          <p:cNvSpPr>
            <a:spLocks noChangeArrowheads="1"/>
          </p:cNvSpPr>
          <p:nvPr/>
        </p:nvSpPr>
        <p:spPr bwMode="auto">
          <a:xfrm>
            <a:off x="2895600" y="1752600"/>
            <a:ext cx="6019800" cy="2590800"/>
          </a:xfrm>
          <a:prstGeom prst="rect">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eaLnBrk="1" hangingPunct="1"/>
            <a:endParaRPr lang="en-US" altLang="en-US"/>
          </a:p>
        </p:txBody>
      </p:sp>
    </p:spTree>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9154" name="Rectangle 2"/>
          <p:cNvSpPr>
            <a:spLocks noGrp="1" noChangeArrowheads="1"/>
          </p:cNvSpPr>
          <p:nvPr>
            <p:ph type="title"/>
          </p:nvPr>
        </p:nvSpPr>
        <p:spPr>
          <a:xfrm>
            <a:off x="76200" y="304800"/>
            <a:ext cx="8991600" cy="1143000"/>
          </a:xfrm>
        </p:spPr>
        <p:txBody>
          <a:bodyPr/>
          <a:lstStyle/>
          <a:p>
            <a:pPr eaLnBrk="1" hangingPunct="1"/>
            <a:r>
              <a:rPr lang="en-US" altLang="en-US" sz="3600" b="1" smtClean="0"/>
              <a:t>Object-Relational Impedance Mismatch</a:t>
            </a:r>
            <a:br>
              <a:rPr lang="en-US" altLang="en-US" sz="4000" b="1" smtClean="0"/>
            </a:br>
            <a:r>
              <a:rPr lang="en-US" altLang="en-US" sz="2800" b="1" smtClean="0"/>
              <a:t>(</a:t>
            </a:r>
            <a:r>
              <a:rPr lang="en-US" altLang="en-US" sz="2800" b="1" u="sng" smtClean="0">
                <a:solidFill>
                  <a:srgbClr val="006666"/>
                </a:solidFill>
              </a:rPr>
              <a:t>an “advanced” topic</a:t>
            </a:r>
            <a:r>
              <a:rPr lang="en-US" altLang="en-US" sz="2800" b="1" smtClean="0"/>
              <a:t>)</a:t>
            </a:r>
          </a:p>
        </p:txBody>
      </p:sp>
      <p:sp>
        <p:nvSpPr>
          <p:cNvPr id="49175" name="Text Box 23"/>
          <p:cNvSpPr txBox="1">
            <a:spLocks noChangeArrowheads="1"/>
          </p:cNvSpPr>
          <p:nvPr/>
        </p:nvSpPr>
        <p:spPr bwMode="auto">
          <a:xfrm>
            <a:off x="860425" y="4572000"/>
            <a:ext cx="7445375"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rtl="0" eaLnBrk="0" fontAlgn="base" hangingPunct="0">
              <a:spcBef>
                <a:spcPct val="0"/>
              </a:spcBef>
              <a:spcAft>
                <a:spcPct val="0"/>
              </a:spcAft>
              <a:defRPr sz="4400" kern="1200">
                <a:solidFill>
                  <a:schemeClr val="tx2"/>
                </a:solidFill>
                <a:latin typeface="Arial" pitchFamily="34" charset="0"/>
                <a:ea typeface="+mn-ea"/>
                <a:cs typeface="+mn-cs"/>
              </a:defRPr>
            </a:lvl1pPr>
            <a:lvl2pPr marL="742950" indent="-285750" algn="ctr" rtl="0" eaLnBrk="0" fontAlgn="base" hangingPunct="0">
              <a:spcBef>
                <a:spcPct val="0"/>
              </a:spcBef>
              <a:spcAft>
                <a:spcPct val="0"/>
              </a:spcAft>
              <a:defRPr sz="4400" kern="1200">
                <a:solidFill>
                  <a:schemeClr val="tx2"/>
                </a:solidFill>
                <a:latin typeface="Arial" pitchFamily="34" charset="0"/>
                <a:ea typeface="+mn-ea"/>
                <a:cs typeface="+mn-cs"/>
              </a:defRPr>
            </a:lvl2pPr>
            <a:lvl3pPr marL="1143000" indent="-228600" algn="ctr" rtl="0" eaLnBrk="0" fontAlgn="base" hangingPunct="0">
              <a:spcBef>
                <a:spcPct val="0"/>
              </a:spcBef>
              <a:spcAft>
                <a:spcPct val="0"/>
              </a:spcAft>
              <a:defRPr sz="4400" kern="1200">
                <a:solidFill>
                  <a:schemeClr val="tx2"/>
                </a:solidFill>
                <a:latin typeface="Arial" pitchFamily="34" charset="0"/>
                <a:ea typeface="+mn-ea"/>
                <a:cs typeface="+mn-cs"/>
              </a:defRPr>
            </a:lvl3pPr>
            <a:lvl4pPr marL="1600200" indent="-228600" algn="ctr" rtl="0" eaLnBrk="0" fontAlgn="base" hangingPunct="0">
              <a:spcBef>
                <a:spcPct val="0"/>
              </a:spcBef>
              <a:spcAft>
                <a:spcPct val="0"/>
              </a:spcAft>
              <a:defRPr sz="4400" kern="1200">
                <a:solidFill>
                  <a:schemeClr val="tx2"/>
                </a:solidFill>
                <a:latin typeface="Arial" pitchFamily="34" charset="0"/>
                <a:ea typeface="+mn-ea"/>
                <a:cs typeface="+mn-cs"/>
              </a:defRPr>
            </a:lvl4pPr>
            <a:lvl5pPr marL="2057400" indent="-228600" algn="ctr" rtl="0" eaLnBrk="0" fontAlgn="base" hangingPunct="0">
              <a:spcBef>
                <a:spcPct val="0"/>
              </a:spcBef>
              <a:spcAft>
                <a:spcPct val="0"/>
              </a:spcAft>
              <a:defRPr sz="4400" kern="1200">
                <a:solidFill>
                  <a:schemeClr val="tx2"/>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sz="4400" kern="1200">
                <a:solidFill>
                  <a:schemeClr val="tx2"/>
                </a:solidFill>
                <a:latin typeface="Arial" pitchFamily="34" charset="0"/>
                <a:ea typeface="+mn-ea"/>
                <a:cs typeface="+mn-cs"/>
              </a:defRPr>
            </a:lvl9pPr>
          </a:lstStyle>
          <a:p>
            <a:pPr algn="l" eaLnBrk="1" hangingPunct="1"/>
            <a:r>
              <a:rPr lang="en-US" altLang="en-US" sz="1800" b="1">
                <a:solidFill>
                  <a:schemeClr val="tx1"/>
                </a:solidFill>
              </a:rPr>
              <a:t>How do we handle mismatches between object-oriented concepts </a:t>
            </a:r>
            <a:r>
              <a:rPr lang="en-US" altLang="en-US" sz="1800" b="1" smtClean="0">
                <a:solidFill>
                  <a:schemeClr val="tx1"/>
                </a:solidFill>
              </a:rPr>
              <a:t>and relational </a:t>
            </a:r>
            <a:r>
              <a:rPr lang="en-US" altLang="en-US" sz="1800" b="1">
                <a:solidFill>
                  <a:schemeClr val="tx1"/>
                </a:solidFill>
              </a:rPr>
              <a:t>DB such </a:t>
            </a:r>
            <a:r>
              <a:rPr lang="en-US" altLang="en-US" sz="1800" b="1" smtClean="0">
                <a:solidFill>
                  <a:schemeClr val="tx1"/>
                </a:solidFill>
              </a:rPr>
              <a:t>as:</a:t>
            </a:r>
            <a:endParaRPr lang="en-US" altLang="en-US" sz="1800" b="1">
              <a:solidFill>
                <a:schemeClr val="tx1"/>
              </a:solidFill>
            </a:endParaRPr>
          </a:p>
          <a:p>
            <a:pPr marL="908050" indent="-290513" algn="l" eaLnBrk="1" hangingPunct="1">
              <a:buFont typeface="Arial" pitchFamily="34" charset="0"/>
              <a:buChar char="•"/>
            </a:pPr>
            <a:r>
              <a:rPr lang="en-US" altLang="en-US" sz="1800" b="1" smtClean="0">
                <a:solidFill>
                  <a:srgbClr val="0000CC"/>
                </a:solidFill>
              </a:rPr>
              <a:t>Typing</a:t>
            </a:r>
          </a:p>
          <a:p>
            <a:pPr marL="908050" indent="-290513" algn="l" eaLnBrk="1" hangingPunct="1">
              <a:buFont typeface="Arial" pitchFamily="34" charset="0"/>
              <a:buChar char="•"/>
            </a:pPr>
            <a:r>
              <a:rPr lang="en-US" altLang="en-US" sz="1800" b="1" smtClean="0">
                <a:solidFill>
                  <a:srgbClr val="0000CC"/>
                </a:solidFill>
              </a:rPr>
              <a:t>Private </a:t>
            </a:r>
            <a:r>
              <a:rPr lang="en-US" altLang="en-US" sz="1800" b="1">
                <a:solidFill>
                  <a:srgbClr val="0000CC"/>
                </a:solidFill>
              </a:rPr>
              <a:t>and public</a:t>
            </a:r>
          </a:p>
          <a:p>
            <a:pPr marL="908050" indent="-290513" algn="l" eaLnBrk="1" hangingPunct="1">
              <a:buFont typeface="Arial" pitchFamily="34" charset="0"/>
              <a:buChar char="•"/>
            </a:pPr>
            <a:r>
              <a:rPr lang="en-US" altLang="en-US" sz="1800" b="1">
                <a:solidFill>
                  <a:srgbClr val="0000CC"/>
                </a:solidFill>
              </a:rPr>
              <a:t>I</a:t>
            </a:r>
            <a:r>
              <a:rPr lang="en-US" altLang="en-US" sz="1800" b="1" smtClean="0">
                <a:solidFill>
                  <a:srgbClr val="0000CC"/>
                </a:solidFill>
              </a:rPr>
              <a:t>nheritance </a:t>
            </a:r>
            <a:r>
              <a:rPr lang="en-US" altLang="en-US" sz="1800" b="1">
                <a:solidFill>
                  <a:srgbClr val="0000CC"/>
                </a:solidFill>
              </a:rPr>
              <a:t>and polymorphism</a:t>
            </a:r>
          </a:p>
          <a:p>
            <a:pPr marL="908050" indent="-290513" algn="l" eaLnBrk="1" hangingPunct="1">
              <a:buFont typeface="Arial" pitchFamily="34" charset="0"/>
              <a:buChar char="•"/>
            </a:pPr>
            <a:r>
              <a:rPr lang="en-US" altLang="en-US" sz="1800" b="1">
                <a:solidFill>
                  <a:srgbClr val="0000CC"/>
                </a:solidFill>
              </a:rPr>
              <a:t>N</a:t>
            </a:r>
            <a:r>
              <a:rPr lang="en-US" altLang="en-US" sz="1800" b="1" smtClean="0">
                <a:solidFill>
                  <a:srgbClr val="0000CC"/>
                </a:solidFill>
              </a:rPr>
              <a:t>ested </a:t>
            </a:r>
            <a:r>
              <a:rPr lang="en-US" altLang="en-US" sz="1800" b="1">
                <a:solidFill>
                  <a:srgbClr val="0000CC"/>
                </a:solidFill>
              </a:rPr>
              <a:t>structure versus table structure</a:t>
            </a:r>
          </a:p>
        </p:txBody>
      </p:sp>
      <p:pic>
        <p:nvPicPr>
          <p:cNvPr id="2050" name="Picture 2" descr="\\10.1.1.17\productions\ART\ART PROCESS\PPT Projects\Tsui_PPT_163567\JPEG and EPS\9781284106008_PPTx_CH07_FIG32.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0039" y="1600200"/>
            <a:ext cx="8623277" cy="2864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4" name="Rectangle 4"/>
          <p:cNvSpPr>
            <a:spLocks noGrp="1" noChangeArrowheads="1"/>
          </p:cNvSpPr>
          <p:nvPr>
            <p:ph type="title"/>
          </p:nvPr>
        </p:nvSpPr>
        <p:spPr/>
        <p:txBody>
          <a:bodyPr/>
          <a:lstStyle/>
          <a:p>
            <a:pPr eaLnBrk="1" hangingPunct="1"/>
            <a:r>
              <a:rPr lang="en-US" altLang="en-US" sz="4000" b="1" smtClean="0">
                <a:solidFill>
                  <a:srgbClr val="6600CC"/>
                </a:solidFill>
              </a:rPr>
              <a:t>Building a “System”</a:t>
            </a:r>
          </a:p>
        </p:txBody>
      </p:sp>
      <p:sp>
        <p:nvSpPr>
          <p:cNvPr id="3075" name="Rectangle 5"/>
          <p:cNvSpPr>
            <a:spLocks noGrp="1" noChangeArrowheads="1"/>
          </p:cNvSpPr>
          <p:nvPr>
            <p:ph type="body" idx="4294967295"/>
          </p:nvPr>
        </p:nvSpPr>
        <p:spPr>
          <a:xfrm>
            <a:off x="304800" y="1828800"/>
            <a:ext cx="8458200" cy="3886200"/>
          </a:xfrm>
        </p:spPr>
        <p:txBody>
          <a:bodyPr/>
          <a:lstStyle/>
          <a:p>
            <a:pPr eaLnBrk="1" hangingPunct="1"/>
            <a:r>
              <a:rPr lang="en-US" altLang="en-US" sz="2800" b="1" smtClean="0"/>
              <a:t>Moving from </a:t>
            </a:r>
            <a:r>
              <a:rPr lang="en-US" altLang="en-US" sz="2800" b="1" smtClean="0">
                <a:solidFill>
                  <a:srgbClr val="6600CC"/>
                </a:solidFill>
              </a:rPr>
              <a:t>writing a program</a:t>
            </a:r>
            <a:r>
              <a:rPr lang="en-US" altLang="en-US" sz="2800" b="1" smtClean="0"/>
              <a:t> to </a:t>
            </a:r>
            <a:r>
              <a:rPr lang="en-US" altLang="en-US" sz="2800" b="1" smtClean="0">
                <a:solidFill>
                  <a:srgbClr val="6600CC"/>
                </a:solidFill>
              </a:rPr>
              <a:t>building a system. </a:t>
            </a:r>
            <a:r>
              <a:rPr lang="en-US" altLang="en-US" sz="2800" b="1" u="sng" smtClean="0"/>
              <a:t>What’s the difference</a:t>
            </a:r>
            <a:r>
              <a:rPr lang="en-US" altLang="en-US" sz="2800" b="1" smtClean="0"/>
              <a:t>?!</a:t>
            </a:r>
          </a:p>
          <a:p>
            <a:pPr marL="0" indent="0" eaLnBrk="1" hangingPunct="1">
              <a:buNone/>
            </a:pPr>
            <a:endParaRPr lang="en-US" altLang="en-US" sz="2800" b="1" smtClean="0"/>
          </a:p>
          <a:p>
            <a:pPr lvl="1" eaLnBrk="1" hangingPunct="1"/>
            <a:r>
              <a:rPr lang="en-US" altLang="en-US" sz="2400" b="1" smtClean="0">
                <a:solidFill>
                  <a:srgbClr val="800000"/>
                </a:solidFill>
              </a:rPr>
              <a:t>Complexity, </a:t>
            </a:r>
            <a:r>
              <a:rPr lang="en-US" altLang="en-US" sz="1800" b="1" smtClean="0">
                <a:solidFill>
                  <a:srgbClr val="800000"/>
                </a:solidFill>
              </a:rPr>
              <a:t>size</a:t>
            </a:r>
            <a:r>
              <a:rPr lang="en-US" altLang="en-US" sz="2400" b="1" smtClean="0">
                <a:solidFill>
                  <a:srgbClr val="800000"/>
                </a:solidFill>
              </a:rPr>
              <a:t>, Complexity, </a:t>
            </a:r>
            <a:r>
              <a:rPr lang="en-US" altLang="en-US" sz="1800" b="1" smtClean="0">
                <a:solidFill>
                  <a:srgbClr val="800000"/>
                </a:solidFill>
              </a:rPr>
              <a:t>size</a:t>
            </a:r>
            <a:r>
              <a:rPr lang="en-US" altLang="en-US" sz="2400" b="1" smtClean="0">
                <a:solidFill>
                  <a:srgbClr val="800000"/>
                </a:solidFill>
              </a:rPr>
              <a:t> ------ Complexity</a:t>
            </a:r>
          </a:p>
          <a:p>
            <a:pPr lvl="1" eaLnBrk="1" hangingPunct="1"/>
            <a:endParaRPr lang="en-US" altLang="en-US" sz="2400" b="1" smtClean="0">
              <a:solidFill>
                <a:srgbClr val="800000"/>
              </a:solidFill>
            </a:endParaRPr>
          </a:p>
          <a:p>
            <a:pPr marL="228600" lvl="2" algn="ctr" eaLnBrk="1" hangingPunct="1">
              <a:buFontTx/>
              <a:buNone/>
            </a:pPr>
            <a:r>
              <a:rPr lang="en-US" altLang="en-US" sz="2000" b="1" u="sng" smtClean="0">
                <a:solidFill>
                  <a:srgbClr val="0000CC"/>
                </a:solidFill>
              </a:rPr>
              <a:t>Breadth </a:t>
            </a:r>
            <a:r>
              <a:rPr lang="en-US" altLang="en-US" sz="2000" b="1" u="sng" smtClean="0"/>
              <a:t>of </a:t>
            </a:r>
            <a:r>
              <a:rPr lang="en-US" altLang="en-US" sz="2000" b="1" u="sng" smtClean="0">
                <a:solidFill>
                  <a:srgbClr val="800000"/>
                </a:solidFill>
              </a:rPr>
              <a:t>Complexity </a:t>
            </a:r>
          </a:p>
          <a:p>
            <a:pPr marL="228600" lvl="2" algn="ctr" eaLnBrk="1" hangingPunct="1">
              <a:buFontTx/>
              <a:buNone/>
            </a:pPr>
            <a:r>
              <a:rPr lang="en-US" altLang="en-US" sz="2000" b="1" u="sng" smtClean="0">
                <a:solidFill>
                  <a:srgbClr val="0000CC"/>
                </a:solidFill>
              </a:rPr>
              <a:t>Depth</a:t>
            </a:r>
            <a:r>
              <a:rPr lang="en-US" altLang="en-US" sz="2000" b="1" u="sng" smtClean="0"/>
              <a:t> of </a:t>
            </a:r>
            <a:r>
              <a:rPr lang="en-US" altLang="en-US" sz="2000" b="1" u="sng" smtClean="0">
                <a:solidFill>
                  <a:srgbClr val="800000"/>
                </a:solidFill>
              </a:rPr>
              <a:t>Complexity</a:t>
            </a:r>
            <a:r>
              <a:rPr lang="en-US" altLang="en-US" sz="2000" b="1" smtClean="0">
                <a:solidFill>
                  <a:srgbClr val="800000"/>
                </a:solidFill>
              </a:rPr>
              <a:t> </a:t>
            </a:r>
          </a:p>
          <a:p>
            <a:pPr lvl="1" eaLnBrk="1" hangingPunct="1"/>
            <a:endParaRPr lang="en-US" altLang="en-US" sz="2400" b="1" smtClean="0">
              <a:solidFill>
                <a:srgbClr val="800000"/>
              </a:solidFill>
            </a:endParaRPr>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2"/>
          <p:cNvSpPr>
            <a:spLocks noGrp="1" noChangeArrowheads="1"/>
          </p:cNvSpPr>
          <p:nvPr>
            <p:ph type="title"/>
          </p:nvPr>
        </p:nvSpPr>
        <p:spPr>
          <a:xfrm>
            <a:off x="0" y="274638"/>
            <a:ext cx="9144000" cy="1143000"/>
          </a:xfrm>
        </p:spPr>
        <p:txBody>
          <a:bodyPr/>
          <a:lstStyle/>
          <a:p>
            <a:pPr eaLnBrk="1" hangingPunct="1"/>
            <a:r>
              <a:rPr lang="en-US" altLang="en-US" sz="4000" b="1" smtClean="0">
                <a:solidFill>
                  <a:srgbClr val="800000"/>
                </a:solidFill>
              </a:rPr>
              <a:t>Increase of Complexity Everywhere</a:t>
            </a:r>
          </a:p>
        </p:txBody>
      </p:sp>
      <p:sp>
        <p:nvSpPr>
          <p:cNvPr id="4099" name="Rectangle 4"/>
          <p:cNvSpPr>
            <a:spLocks noChangeArrowheads="1"/>
          </p:cNvSpPr>
          <p:nvPr/>
        </p:nvSpPr>
        <p:spPr bwMode="auto">
          <a:xfrm>
            <a:off x="990600" y="2438400"/>
            <a:ext cx="2133600" cy="1828800"/>
          </a:xfrm>
          <a:prstGeom prst="rect">
            <a:avLst/>
          </a:prstGeom>
          <a:solidFill>
            <a:srgbClr val="FF99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b="1">
                <a:solidFill>
                  <a:srgbClr val="800000"/>
                </a:solidFill>
              </a:rPr>
              <a:t>Problem</a:t>
            </a:r>
          </a:p>
        </p:txBody>
      </p:sp>
      <p:sp>
        <p:nvSpPr>
          <p:cNvPr id="4100" name="AutoShape 5"/>
          <p:cNvSpPr>
            <a:spLocks noChangeArrowheads="1"/>
          </p:cNvSpPr>
          <p:nvPr/>
        </p:nvSpPr>
        <p:spPr bwMode="auto">
          <a:xfrm>
            <a:off x="3581400" y="2590800"/>
            <a:ext cx="1981200" cy="1219200"/>
          </a:xfrm>
          <a:prstGeom prst="rightArrow">
            <a:avLst>
              <a:gd name="adj1" fmla="val 50000"/>
              <a:gd name="adj2" fmla="val 40625"/>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b="1"/>
              <a:t>transformation</a:t>
            </a:r>
          </a:p>
        </p:txBody>
      </p:sp>
      <p:sp>
        <p:nvSpPr>
          <p:cNvPr id="4101" name="Rectangle 6"/>
          <p:cNvSpPr>
            <a:spLocks noChangeArrowheads="1"/>
          </p:cNvSpPr>
          <p:nvPr/>
        </p:nvSpPr>
        <p:spPr bwMode="auto">
          <a:xfrm>
            <a:off x="6019800" y="1828800"/>
            <a:ext cx="1981200" cy="2590800"/>
          </a:xfrm>
          <a:prstGeom prst="rect">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b="1"/>
              <a:t>Solution</a:t>
            </a:r>
          </a:p>
        </p:txBody>
      </p:sp>
      <p:sp>
        <p:nvSpPr>
          <p:cNvPr id="4102" name="Text Box 7"/>
          <p:cNvSpPr txBox="1">
            <a:spLocks noChangeArrowheads="1"/>
          </p:cNvSpPr>
          <p:nvPr/>
        </p:nvSpPr>
        <p:spPr bwMode="auto">
          <a:xfrm>
            <a:off x="1203325" y="453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l" eaLnBrk="1" hangingPunct="1"/>
            <a:endParaRPr lang="en-US" altLang="en-US"/>
          </a:p>
        </p:txBody>
      </p:sp>
      <p:sp>
        <p:nvSpPr>
          <p:cNvPr id="4103" name="Text Box 8"/>
          <p:cNvSpPr txBox="1">
            <a:spLocks noChangeArrowheads="1"/>
          </p:cNvSpPr>
          <p:nvPr/>
        </p:nvSpPr>
        <p:spPr bwMode="auto">
          <a:xfrm>
            <a:off x="990600" y="4572000"/>
            <a:ext cx="2101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l" eaLnBrk="1" hangingPunct="1"/>
            <a:r>
              <a:rPr lang="en-US" altLang="en-US" b="1" i="1"/>
              <a:t>Increase in</a:t>
            </a:r>
          </a:p>
          <a:p>
            <a:pPr algn="l" eaLnBrk="1" hangingPunct="1"/>
            <a:r>
              <a:rPr lang="en-US" altLang="en-US" b="1" i="1"/>
              <a:t>size &amp; complexity</a:t>
            </a:r>
          </a:p>
        </p:txBody>
      </p:sp>
      <p:sp>
        <p:nvSpPr>
          <p:cNvPr id="4104" name="Text Box 9"/>
          <p:cNvSpPr txBox="1">
            <a:spLocks noChangeArrowheads="1"/>
          </p:cNvSpPr>
          <p:nvPr/>
        </p:nvSpPr>
        <p:spPr bwMode="auto">
          <a:xfrm>
            <a:off x="3581400" y="3810000"/>
            <a:ext cx="21018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l" eaLnBrk="1" hangingPunct="1"/>
            <a:r>
              <a:rPr lang="en-US" altLang="en-US" b="1" i="1"/>
              <a:t>Increase in</a:t>
            </a:r>
          </a:p>
          <a:p>
            <a:pPr algn="l" eaLnBrk="1" hangingPunct="1"/>
            <a:r>
              <a:rPr lang="en-US" altLang="en-US" b="1" i="1" u="sng">
                <a:solidFill>
                  <a:srgbClr val="CC3300"/>
                </a:solidFill>
              </a:rPr>
              <a:t>effort </a:t>
            </a:r>
            <a:r>
              <a:rPr lang="en-US" altLang="en-US" b="1" i="1"/>
              <a:t>due to</a:t>
            </a:r>
          </a:p>
          <a:p>
            <a:pPr algn="l" eaLnBrk="1" hangingPunct="1"/>
            <a:r>
              <a:rPr lang="en-US" altLang="en-US" b="1" i="1"/>
              <a:t>size &amp; complexity</a:t>
            </a:r>
          </a:p>
        </p:txBody>
      </p:sp>
      <p:sp>
        <p:nvSpPr>
          <p:cNvPr id="4105" name="Text Box 10"/>
          <p:cNvSpPr txBox="1">
            <a:spLocks noChangeArrowheads="1"/>
          </p:cNvSpPr>
          <p:nvPr/>
        </p:nvSpPr>
        <p:spPr bwMode="auto">
          <a:xfrm>
            <a:off x="6096000" y="4648200"/>
            <a:ext cx="2101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l" eaLnBrk="1" hangingPunct="1"/>
            <a:r>
              <a:rPr lang="en-US" altLang="en-US" b="1" i="1"/>
              <a:t>Increase in</a:t>
            </a:r>
          </a:p>
          <a:p>
            <a:pPr algn="l" eaLnBrk="1" hangingPunct="1"/>
            <a:r>
              <a:rPr lang="en-US" altLang="en-US" b="1" i="1"/>
              <a:t>size &amp; complexity</a:t>
            </a: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4" name="Rectangle 4"/>
          <p:cNvSpPr>
            <a:spLocks noGrp="1" noChangeArrowheads="1"/>
          </p:cNvSpPr>
          <p:nvPr>
            <p:ph type="title"/>
          </p:nvPr>
        </p:nvSpPr>
        <p:spPr>
          <a:xfrm>
            <a:off x="65088" y="76200"/>
            <a:ext cx="9078912" cy="1143000"/>
          </a:xfrm>
        </p:spPr>
        <p:txBody>
          <a:bodyPr/>
          <a:lstStyle/>
          <a:p>
            <a:pPr eaLnBrk="1" hangingPunct="1"/>
            <a:r>
              <a:rPr lang="en-US" altLang="en-US" smtClean="0"/>
              <a:t>Introduction to Creating a Program</a:t>
            </a:r>
            <a:endParaRPr lang="en-US" altLang="en-US" smtClean="0">
              <a:solidFill>
                <a:srgbClr val="6600FF"/>
              </a:solidFill>
            </a:endParaRPr>
          </a:p>
        </p:txBody>
      </p:sp>
      <p:sp>
        <p:nvSpPr>
          <p:cNvPr id="3075" name="Rectangle 5"/>
          <p:cNvSpPr>
            <a:spLocks noGrp="1" noChangeArrowheads="1"/>
          </p:cNvSpPr>
          <p:nvPr>
            <p:ph type="body" idx="4294967295"/>
          </p:nvPr>
        </p:nvSpPr>
        <p:spPr>
          <a:xfrm>
            <a:off x="0" y="1447800"/>
            <a:ext cx="8686800" cy="4572000"/>
          </a:xfrm>
        </p:spPr>
        <p:txBody>
          <a:bodyPr/>
          <a:lstStyle/>
          <a:p>
            <a:pPr eaLnBrk="1" hangingPunct="1">
              <a:lnSpc>
                <a:spcPct val="80000"/>
              </a:lnSpc>
            </a:pPr>
            <a:r>
              <a:rPr lang="en-US" altLang="en-US" sz="2200" b="1" smtClean="0">
                <a:solidFill>
                  <a:srgbClr val="6600FF"/>
                </a:solidFill>
              </a:rPr>
              <a:t>We all “start” by learning how to code in some programming language.</a:t>
            </a:r>
          </a:p>
          <a:p>
            <a:pPr eaLnBrk="1" hangingPunct="1">
              <a:lnSpc>
                <a:spcPct val="80000"/>
              </a:lnSpc>
            </a:pPr>
            <a:endParaRPr lang="en-US" altLang="en-US" sz="1000" b="1" smtClean="0">
              <a:solidFill>
                <a:srgbClr val="6600FF"/>
              </a:solidFill>
            </a:endParaRPr>
          </a:p>
          <a:p>
            <a:pPr lvl="1" eaLnBrk="1" hangingPunct="1">
              <a:lnSpc>
                <a:spcPct val="80000"/>
              </a:lnSpc>
            </a:pPr>
            <a:r>
              <a:rPr lang="en-US" altLang="en-US" sz="1800" b="1" smtClean="0"/>
              <a:t>With a small, hypothetical, and fairly well-defined problem.</a:t>
            </a:r>
          </a:p>
          <a:p>
            <a:pPr lvl="1" eaLnBrk="1" hangingPunct="1">
              <a:lnSpc>
                <a:spcPct val="80000"/>
              </a:lnSpc>
            </a:pPr>
            <a:r>
              <a:rPr lang="en-US" altLang="en-US" sz="1800" b="1" smtClean="0"/>
              <a:t>Usually the code is within one module.</a:t>
            </a:r>
          </a:p>
          <a:p>
            <a:pPr lvl="1" eaLnBrk="1" hangingPunct="1">
              <a:lnSpc>
                <a:spcPct val="80000"/>
              </a:lnSpc>
              <a:buFontTx/>
              <a:buNone/>
            </a:pPr>
            <a:endParaRPr lang="en-US" altLang="en-US" sz="1800" b="1" smtClean="0"/>
          </a:p>
          <a:p>
            <a:pPr eaLnBrk="1" hangingPunct="1">
              <a:lnSpc>
                <a:spcPct val="80000"/>
              </a:lnSpc>
            </a:pPr>
            <a:r>
              <a:rPr lang="en-US" altLang="en-US" sz="2200" b="1" smtClean="0">
                <a:solidFill>
                  <a:srgbClr val="6600FF"/>
                </a:solidFill>
              </a:rPr>
              <a:t>We then learn that the program usually does not work on the first try, second try — may be even 5</a:t>
            </a:r>
            <a:r>
              <a:rPr lang="en-US" altLang="en-US" sz="2200" b="1" baseline="30000" smtClean="0">
                <a:solidFill>
                  <a:srgbClr val="6600FF"/>
                </a:solidFill>
              </a:rPr>
              <a:t>th</a:t>
            </a:r>
            <a:r>
              <a:rPr lang="en-US" altLang="en-US" sz="2200" b="1" smtClean="0">
                <a:solidFill>
                  <a:srgbClr val="6600FF"/>
                </a:solidFill>
              </a:rPr>
              <a:t> or 6</a:t>
            </a:r>
            <a:r>
              <a:rPr lang="en-US" altLang="en-US" sz="2200" b="1" baseline="30000" smtClean="0">
                <a:solidFill>
                  <a:srgbClr val="6600FF"/>
                </a:solidFill>
              </a:rPr>
              <a:t>th</a:t>
            </a:r>
            <a:r>
              <a:rPr lang="en-US" altLang="en-US" sz="2200" b="1" smtClean="0">
                <a:solidFill>
                  <a:srgbClr val="6600FF"/>
                </a:solidFill>
              </a:rPr>
              <a:t> try!</a:t>
            </a:r>
            <a:endParaRPr lang="en-US" altLang="en-US" sz="2200" b="1" smtClean="0"/>
          </a:p>
          <a:p>
            <a:pPr lvl="1" eaLnBrk="1" hangingPunct="1">
              <a:lnSpc>
                <a:spcPct val="80000"/>
              </a:lnSpc>
            </a:pPr>
            <a:endParaRPr lang="en-US" altLang="en-US" sz="1000" b="1" smtClean="0"/>
          </a:p>
          <a:p>
            <a:pPr lvl="1" eaLnBrk="1" hangingPunct="1">
              <a:lnSpc>
                <a:spcPct val="80000"/>
              </a:lnSpc>
            </a:pPr>
            <a:r>
              <a:rPr lang="en-US" altLang="en-US" sz="1800" b="1" smtClean="0"/>
              <a:t>We learn about “</a:t>
            </a:r>
            <a:r>
              <a:rPr lang="en-US" altLang="en-US" sz="1800" b="1" smtClean="0">
                <a:solidFill>
                  <a:srgbClr val="800000"/>
                </a:solidFill>
              </a:rPr>
              <a:t>testing</a:t>
            </a:r>
            <a:r>
              <a:rPr lang="en-US" altLang="en-US" sz="1800" b="1" smtClean="0"/>
              <a:t>” the program.</a:t>
            </a:r>
          </a:p>
          <a:p>
            <a:pPr lvl="1" eaLnBrk="1" hangingPunct="1">
              <a:lnSpc>
                <a:spcPct val="80000"/>
              </a:lnSpc>
            </a:pPr>
            <a:r>
              <a:rPr lang="en-US" altLang="en-US" sz="1800" b="1" smtClean="0"/>
              <a:t>We learn about </a:t>
            </a:r>
            <a:r>
              <a:rPr lang="en-US" altLang="en-US" sz="1800" b="1" smtClean="0">
                <a:solidFill>
                  <a:srgbClr val="800000"/>
                </a:solidFill>
              </a:rPr>
              <a:t>re-reading </a:t>
            </a:r>
            <a:r>
              <a:rPr lang="en-US" altLang="en-US" sz="1800" b="1" smtClean="0"/>
              <a:t>and </a:t>
            </a:r>
            <a:r>
              <a:rPr lang="en-US" altLang="en-US" sz="1800" b="1" smtClean="0">
                <a:solidFill>
                  <a:srgbClr val="800000"/>
                </a:solidFill>
              </a:rPr>
              <a:t>re-thinking</a:t>
            </a:r>
            <a:r>
              <a:rPr lang="en-US" altLang="en-US" sz="1800" b="1" smtClean="0"/>
              <a:t> the (problem) requirements </a:t>
            </a:r>
            <a:br>
              <a:rPr lang="en-US" altLang="en-US" sz="1800" b="1" smtClean="0"/>
            </a:br>
            <a:r>
              <a:rPr lang="en-US" altLang="en-US" sz="1800" b="1" smtClean="0"/>
              <a:t>more carefully — then find that we may not have all the answers. </a:t>
            </a:r>
          </a:p>
          <a:p>
            <a:pPr lvl="1" eaLnBrk="1" hangingPunct="1">
              <a:lnSpc>
                <a:spcPct val="80000"/>
              </a:lnSpc>
            </a:pPr>
            <a:r>
              <a:rPr lang="en-US" altLang="en-US" sz="1800" b="1" smtClean="0"/>
              <a:t>We learn about </a:t>
            </a:r>
            <a:r>
              <a:rPr lang="en-US" altLang="en-US" sz="1800" b="1" smtClean="0">
                <a:solidFill>
                  <a:srgbClr val="800000"/>
                </a:solidFill>
              </a:rPr>
              <a:t>tracing</a:t>
            </a:r>
            <a:r>
              <a:rPr lang="en-US" altLang="en-US" sz="1800" b="1" smtClean="0"/>
              <a:t> and </a:t>
            </a:r>
            <a:r>
              <a:rPr lang="en-US" altLang="en-US" sz="1800" b="1" smtClean="0">
                <a:solidFill>
                  <a:srgbClr val="800000"/>
                </a:solidFill>
              </a:rPr>
              <a:t>“debugging”</a:t>
            </a:r>
            <a:r>
              <a:rPr lang="en-US" altLang="en-US" sz="1800" b="1" smtClean="0"/>
              <a:t> the program.  </a:t>
            </a:r>
          </a:p>
          <a:p>
            <a:pPr lvl="1" eaLnBrk="1" hangingPunct="1">
              <a:lnSpc>
                <a:spcPct val="80000"/>
              </a:lnSpc>
            </a:pPr>
            <a:r>
              <a:rPr lang="en-US" altLang="en-US" sz="1800" b="1" smtClean="0"/>
              <a:t>Then — somehow magically — we decide that it’s </a:t>
            </a:r>
            <a:r>
              <a:rPr lang="en-US" altLang="en-US" sz="1800" b="1" u="sng" smtClean="0">
                <a:solidFill>
                  <a:srgbClr val="006600"/>
                </a:solidFill>
              </a:rPr>
              <a:t>“good enough !”</a:t>
            </a:r>
          </a:p>
        </p:txBody>
      </p:sp>
      <p:sp>
        <p:nvSpPr>
          <p:cNvPr id="3076" name="Freeform 6"/>
          <p:cNvSpPr/>
          <p:nvPr/>
        </p:nvSpPr>
        <p:spPr bwMode="auto">
          <a:xfrm>
            <a:off x="8170862" y="3657600"/>
            <a:ext cx="363538" cy="1600200"/>
          </a:xfrm>
          <a:custGeom>
            <a:gdLst>
              <a:gd name="T0" fmla="*/ 2147483647 w 229"/>
              <a:gd name="T1" fmla="*/ 2147483647 h 1197"/>
              <a:gd name="T2" fmla="*/ 2147483647 w 229"/>
              <a:gd name="T3" fmla="*/ 2147483647 h 1197"/>
              <a:gd name="T4" fmla="*/ 2147483647 w 229"/>
              <a:gd name="T5" fmla="*/ 2147483647 h 1197"/>
              <a:gd name="T6" fmla="*/ 2147483647 w 229"/>
              <a:gd name="T7" fmla="*/ 2147483647 h 1197"/>
              <a:gd name="T8" fmla="*/ 2147483647 w 229"/>
              <a:gd name="T9" fmla="*/ 2147483647 h 1197"/>
              <a:gd name="T10" fmla="*/ 2147483647 w 229"/>
              <a:gd name="T11" fmla="*/ 2147483647 h 1197"/>
              <a:gd name="T12" fmla="*/ 2147483647 w 229"/>
              <a:gd name="T13" fmla="*/ 2147483647 h 1197"/>
              <a:gd name="T14" fmla="*/ 2147483647 w 229"/>
              <a:gd name="T15" fmla="*/ 2147483647 h 1197"/>
              <a:gd name="T16" fmla="*/ 0 w 229"/>
              <a:gd name="T17" fmla="*/ 2147483647 h 11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9" h="1197">
                <a:moveTo>
                  <a:pt x="42" y="8"/>
                </a:moveTo>
                <a:cubicBezTo>
                  <a:pt x="111" y="21"/>
                  <a:pt x="70" y="0"/>
                  <a:pt x="93" y="42"/>
                </a:cubicBezTo>
                <a:cubicBezTo>
                  <a:pt x="103" y="60"/>
                  <a:pt x="116" y="76"/>
                  <a:pt x="127" y="93"/>
                </a:cubicBezTo>
                <a:cubicBezTo>
                  <a:pt x="133" y="101"/>
                  <a:pt x="138" y="110"/>
                  <a:pt x="144" y="118"/>
                </a:cubicBezTo>
                <a:cubicBezTo>
                  <a:pt x="150" y="126"/>
                  <a:pt x="161" y="143"/>
                  <a:pt x="161" y="143"/>
                </a:cubicBezTo>
                <a:cubicBezTo>
                  <a:pt x="183" y="309"/>
                  <a:pt x="135" y="484"/>
                  <a:pt x="186" y="643"/>
                </a:cubicBezTo>
                <a:cubicBezTo>
                  <a:pt x="177" y="671"/>
                  <a:pt x="144" y="719"/>
                  <a:pt x="144" y="719"/>
                </a:cubicBezTo>
                <a:cubicBezTo>
                  <a:pt x="135" y="748"/>
                  <a:pt x="126" y="775"/>
                  <a:pt x="119" y="804"/>
                </a:cubicBezTo>
                <a:cubicBezTo>
                  <a:pt x="109" y="1197"/>
                  <a:pt x="229" y="1160"/>
                  <a:pt x="0" y="1160"/>
                </a:cubicBezTo>
              </a:path>
            </a:pathLst>
          </a:custGeom>
          <a:noFill/>
          <a:ln w="19050" cap="flat">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3077" name="Text Box 7"/>
          <p:cNvSpPr txBox="1">
            <a:spLocks noChangeArrowheads="1"/>
          </p:cNvSpPr>
          <p:nvPr/>
        </p:nvSpPr>
        <p:spPr bwMode="auto">
          <a:xfrm>
            <a:off x="8382000" y="3733800"/>
            <a:ext cx="830037"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eaLnBrk="1" hangingPunct="1">
              <a:spcBef>
                <a:spcPct val="0"/>
              </a:spcBef>
              <a:buFontTx/>
              <a:buNone/>
            </a:pPr>
            <a:endParaRPr lang="en-US" altLang="en-US" sz="1400" b="1"/>
          </a:p>
          <a:p>
            <a:pPr eaLnBrk="1" hangingPunct="1">
              <a:spcBef>
                <a:spcPct val="0"/>
              </a:spcBef>
              <a:buFontTx/>
              <a:buNone/>
            </a:pPr>
            <a:r>
              <a:rPr lang="en-US" altLang="en-US" sz="1200" b="1" i="1">
                <a:solidFill>
                  <a:srgbClr val="CC0000"/>
                </a:solidFill>
              </a:rPr>
              <a:t>Perhaps</a:t>
            </a:r>
          </a:p>
          <a:p>
            <a:pPr eaLnBrk="1" hangingPunct="1">
              <a:spcBef>
                <a:spcPct val="0"/>
              </a:spcBef>
              <a:buFontTx/>
              <a:buNone/>
            </a:pPr>
            <a:r>
              <a:rPr lang="en-US" altLang="en-US" sz="1200" b="1" i="1">
                <a:solidFill>
                  <a:srgbClr val="CC0000"/>
                </a:solidFill>
              </a:rPr>
              <a:t>Not </a:t>
            </a:r>
          </a:p>
          <a:p>
            <a:pPr eaLnBrk="1" hangingPunct="1">
              <a:spcBef>
                <a:spcPct val="0"/>
              </a:spcBef>
              <a:buFontTx/>
              <a:buNone/>
            </a:pPr>
            <a:r>
              <a:rPr lang="en-US" altLang="en-US" sz="1200" b="1" i="1">
                <a:solidFill>
                  <a:srgbClr val="CC0000"/>
                </a:solidFill>
              </a:rPr>
              <a:t>i</a:t>
            </a:r>
            <a:r>
              <a:rPr lang="en-US" altLang="en-US" sz="1200" b="1" i="1" smtClean="0">
                <a:solidFill>
                  <a:srgbClr val="CC0000"/>
                </a:solidFill>
              </a:rPr>
              <a:t>n </a:t>
            </a:r>
            <a:endParaRPr lang="en-US" altLang="en-US" sz="1200" b="1" i="1">
              <a:solidFill>
                <a:srgbClr val="CC0000"/>
              </a:solidFill>
            </a:endParaRPr>
          </a:p>
          <a:p>
            <a:pPr eaLnBrk="1" hangingPunct="1">
              <a:spcBef>
                <a:spcPct val="0"/>
              </a:spcBef>
              <a:buFontTx/>
              <a:buNone/>
            </a:pPr>
            <a:r>
              <a:rPr lang="en-US" altLang="en-US" sz="1200" b="1" i="1">
                <a:solidFill>
                  <a:srgbClr val="CC0000"/>
                </a:solidFill>
              </a:rPr>
              <a:t>This </a:t>
            </a:r>
          </a:p>
          <a:p>
            <a:pPr eaLnBrk="1" hangingPunct="1">
              <a:spcBef>
                <a:spcPct val="0"/>
              </a:spcBef>
              <a:buFontTx/>
              <a:buNone/>
            </a:pPr>
            <a:r>
              <a:rPr lang="en-US" altLang="en-US" sz="1200" b="1" i="1">
                <a:solidFill>
                  <a:srgbClr val="CC0000"/>
                </a:solidFill>
              </a:rPr>
              <a:t>Order</a:t>
            </a:r>
          </a:p>
        </p:txBody>
      </p:sp>
      <p:sp>
        <p:nvSpPr>
          <p:cNvPr id="6" name="TextBox 1"/>
          <p:cNvSpPr txBox="1">
            <a:spLocks noChangeArrowheads="1"/>
          </p:cNvSpPr>
          <p:nvPr/>
        </p:nvSpPr>
        <p:spPr bwMode="auto">
          <a:xfrm>
            <a:off x="317500" y="5562600"/>
            <a:ext cx="8255736" cy="40011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2000" b="1" i="1">
                <a:solidFill>
                  <a:srgbClr val="0000CC"/>
                </a:solidFill>
              </a:rPr>
              <a:t>This is a </a:t>
            </a:r>
            <a:r>
              <a:rPr lang="en-US" altLang="en-US" sz="2000" b="1" i="1" smtClean="0">
                <a:solidFill>
                  <a:srgbClr val="0000CC"/>
                </a:solidFill>
              </a:rPr>
              <a:t>common (popular) developer’s </a:t>
            </a:r>
            <a:r>
              <a:rPr lang="en-US" altLang="en-US" sz="2000" b="1" i="1" u="sng">
                <a:solidFill>
                  <a:srgbClr val="0000CC"/>
                </a:solidFill>
              </a:rPr>
              <a:t>“simple-reflex” approach</a:t>
            </a:r>
            <a:r>
              <a:rPr lang="en-US" altLang="en-US" sz="2000"/>
              <a:t>.</a:t>
            </a:r>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noChangeArrowheads="1"/>
          </p:cNvSpPr>
          <p:nvPr>
            <p:ph type="title"/>
          </p:nvPr>
        </p:nvSpPr>
        <p:spPr/>
        <p:txBody>
          <a:bodyPr/>
          <a:lstStyle/>
          <a:p>
            <a:pPr eaLnBrk="1" hangingPunct="1"/>
            <a:r>
              <a:rPr lang="en-US" altLang="en-US" sz="4000" b="1" smtClean="0"/>
              <a:t>Complexity (Breadth)</a:t>
            </a:r>
          </a:p>
        </p:txBody>
      </p:sp>
      <p:sp>
        <p:nvSpPr>
          <p:cNvPr id="5123" name="Rectangle 3"/>
          <p:cNvSpPr>
            <a:spLocks noGrp="1" noChangeArrowheads="1"/>
          </p:cNvSpPr>
          <p:nvPr>
            <p:ph type="body" idx="4294967295"/>
          </p:nvPr>
        </p:nvSpPr>
        <p:spPr>
          <a:xfrm>
            <a:off x="457200" y="1600200"/>
            <a:ext cx="8686800" cy="3048000"/>
          </a:xfrm>
        </p:spPr>
        <p:txBody>
          <a:bodyPr/>
          <a:lstStyle/>
          <a:p>
            <a:pPr eaLnBrk="1" hangingPunct="1"/>
            <a:r>
              <a:rPr lang="en-US" altLang="en-US" sz="2800" b="1" smtClean="0"/>
              <a:t>More </a:t>
            </a:r>
            <a:r>
              <a:rPr lang="en-US" altLang="en-US" sz="2800" b="1" u="sng" smtClean="0">
                <a:solidFill>
                  <a:srgbClr val="0000CC"/>
                </a:solidFill>
              </a:rPr>
              <a:t>functionalities</a:t>
            </a:r>
          </a:p>
          <a:p>
            <a:pPr eaLnBrk="1" hangingPunct="1"/>
            <a:r>
              <a:rPr lang="en-US" altLang="en-US" sz="2800" b="1" smtClean="0"/>
              <a:t>More </a:t>
            </a:r>
            <a:r>
              <a:rPr lang="en-US" altLang="en-US" sz="2800" b="1" u="sng" smtClean="0">
                <a:solidFill>
                  <a:srgbClr val="0000CC"/>
                </a:solidFill>
              </a:rPr>
              <a:t>features</a:t>
            </a:r>
            <a:r>
              <a:rPr lang="en-US" altLang="en-US" sz="2800" b="1" smtClean="0"/>
              <a:t> within each functionality</a:t>
            </a:r>
          </a:p>
          <a:p>
            <a:pPr eaLnBrk="1" hangingPunct="1"/>
            <a:r>
              <a:rPr lang="en-US" altLang="en-US" sz="2800" b="1" smtClean="0"/>
              <a:t>More varieties of </a:t>
            </a:r>
            <a:r>
              <a:rPr lang="en-US" altLang="en-US" sz="2800" b="1" u="sng" smtClean="0">
                <a:solidFill>
                  <a:srgbClr val="0000CC"/>
                </a:solidFill>
              </a:rPr>
              <a:t>interfaces</a:t>
            </a:r>
            <a:r>
              <a:rPr lang="en-US" altLang="en-US" sz="2800" b="1" smtClean="0"/>
              <a:t> (internal &amp; external)</a:t>
            </a:r>
          </a:p>
          <a:p>
            <a:pPr eaLnBrk="1" hangingPunct="1"/>
            <a:r>
              <a:rPr lang="en-US" altLang="en-US" sz="2800" b="1" smtClean="0"/>
              <a:t>More </a:t>
            </a:r>
            <a:r>
              <a:rPr lang="en-US" altLang="en-US" sz="2800" b="1" u="sng" smtClean="0">
                <a:solidFill>
                  <a:srgbClr val="0000CC"/>
                </a:solidFill>
              </a:rPr>
              <a:t>users</a:t>
            </a:r>
            <a:r>
              <a:rPr lang="en-US" altLang="en-US" sz="2800" b="1" smtClean="0"/>
              <a:t> and varieties of users</a:t>
            </a:r>
          </a:p>
          <a:p>
            <a:pPr eaLnBrk="1" hangingPunct="1"/>
            <a:r>
              <a:rPr lang="en-US" altLang="en-US" sz="2800" b="1" smtClean="0"/>
              <a:t>More </a:t>
            </a:r>
            <a:r>
              <a:rPr lang="en-US" altLang="en-US" sz="2800" b="1" u="sng" smtClean="0">
                <a:solidFill>
                  <a:srgbClr val="0000CC"/>
                </a:solidFill>
              </a:rPr>
              <a:t>data</a:t>
            </a:r>
            <a:r>
              <a:rPr lang="en-US" altLang="en-US" sz="2800" b="1" smtClean="0"/>
              <a:t>, varieties of data, data structures</a:t>
            </a:r>
          </a:p>
          <a:p>
            <a:pPr eaLnBrk="1" hangingPunct="1"/>
            <a:endParaRPr lang="en-US" altLang="en-US" sz="2800" b="1" smtClean="0"/>
          </a:p>
        </p:txBody>
      </p:sp>
      <p:sp>
        <p:nvSpPr>
          <p:cNvPr id="5124" name="Text Box 4"/>
          <p:cNvSpPr txBox="1">
            <a:spLocks noChangeArrowheads="1"/>
          </p:cNvSpPr>
          <p:nvPr/>
        </p:nvSpPr>
        <p:spPr bwMode="auto">
          <a:xfrm>
            <a:off x="457200" y="4953000"/>
            <a:ext cx="7796809" cy="6463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l" eaLnBrk="1" hangingPunct="1"/>
            <a:r>
              <a:rPr lang="en-US" altLang="en-US"/>
              <a:t>For your assignment 1, what happens if the number of input data increases to </a:t>
            </a:r>
            <a:r>
              <a:rPr lang="en-US" altLang="en-US" smtClean="0"/>
              <a:t>1 trillion and </a:t>
            </a:r>
            <a:r>
              <a:rPr lang="en-US" altLang="en-US"/>
              <a:t>the input numbers themselves are pretty large ? </a:t>
            </a:r>
          </a:p>
        </p:txBody>
      </p:sp>
    </p:spTree>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Rectangle 2"/>
          <p:cNvSpPr>
            <a:spLocks noGrp="1" noChangeArrowheads="1"/>
          </p:cNvSpPr>
          <p:nvPr>
            <p:ph type="title"/>
          </p:nvPr>
        </p:nvSpPr>
        <p:spPr/>
        <p:txBody>
          <a:bodyPr/>
          <a:lstStyle/>
          <a:p>
            <a:pPr eaLnBrk="1" hangingPunct="1"/>
            <a:r>
              <a:rPr lang="en-US" altLang="en-US" sz="4000" b="1" smtClean="0"/>
              <a:t>Complexity (Depth)</a:t>
            </a:r>
          </a:p>
        </p:txBody>
      </p:sp>
      <p:sp>
        <p:nvSpPr>
          <p:cNvPr id="6147" name="Rectangle 3"/>
          <p:cNvSpPr>
            <a:spLocks noGrp="1" noChangeArrowheads="1"/>
          </p:cNvSpPr>
          <p:nvPr>
            <p:ph type="body" idx="4294967295"/>
          </p:nvPr>
        </p:nvSpPr>
        <p:spPr>
          <a:xfrm>
            <a:off x="457200" y="1828800"/>
            <a:ext cx="8305800" cy="2286000"/>
          </a:xfrm>
        </p:spPr>
        <p:txBody>
          <a:bodyPr/>
          <a:lstStyle/>
          <a:p>
            <a:pPr eaLnBrk="1" hangingPunct="1"/>
            <a:r>
              <a:rPr lang="en-US" altLang="en-US" sz="2800" b="1" smtClean="0"/>
              <a:t>More linkages and connections</a:t>
            </a:r>
          </a:p>
          <a:p>
            <a:pPr lvl="1" eaLnBrk="1" hangingPunct="1"/>
            <a:endParaRPr lang="en-US" altLang="en-US" sz="1200" b="1" u="sng" smtClean="0"/>
          </a:p>
          <a:p>
            <a:pPr lvl="1" eaLnBrk="1" hangingPunct="1"/>
            <a:r>
              <a:rPr lang="en-US" altLang="en-US" sz="2400" b="1" u="sng" smtClean="0">
                <a:solidFill>
                  <a:srgbClr val="0000CC"/>
                </a:solidFill>
              </a:rPr>
              <a:t>Data sharing</a:t>
            </a:r>
            <a:r>
              <a:rPr lang="en-US" altLang="en-US" sz="2400" b="1" smtClean="0"/>
              <a:t> among the functionalities &amp; logic</a:t>
            </a:r>
          </a:p>
          <a:p>
            <a:pPr lvl="1" eaLnBrk="1" hangingPunct="1"/>
            <a:r>
              <a:rPr lang="en-US" altLang="en-US" sz="2400" b="1" u="sng" smtClean="0">
                <a:solidFill>
                  <a:srgbClr val="0000CC"/>
                </a:solidFill>
              </a:rPr>
              <a:t>Control passing</a:t>
            </a:r>
            <a:r>
              <a:rPr lang="en-US" altLang="en-US" sz="2400" b="1" smtClean="0"/>
              <a:t> among functionalities </a:t>
            </a:r>
          </a:p>
          <a:p>
            <a:pPr lvl="1" eaLnBrk="1" hangingPunct="1"/>
            <a:endParaRPr lang="en-US" altLang="en-US" sz="2400" b="1" smtClean="0"/>
          </a:p>
        </p:txBody>
      </p:sp>
    </p:spTree>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2"/>
          <p:cNvSpPr>
            <a:spLocks noGrp="1" noChangeArrowheads="1"/>
          </p:cNvSpPr>
          <p:nvPr>
            <p:ph type="title"/>
          </p:nvPr>
        </p:nvSpPr>
        <p:spPr>
          <a:xfrm>
            <a:off x="457200" y="274638"/>
            <a:ext cx="8229600" cy="944562"/>
          </a:xfrm>
        </p:spPr>
        <p:txBody>
          <a:bodyPr/>
          <a:lstStyle/>
          <a:p>
            <a:pPr eaLnBrk="1" hangingPunct="1"/>
            <a:r>
              <a:rPr lang="en-US" altLang="en-US" sz="3800" b="1" smtClean="0"/>
              <a:t>Examples for In-Class </a:t>
            </a:r>
            <a:r>
              <a:rPr lang="en-US" altLang="en-US" sz="3800" b="1" u="sng" smtClean="0"/>
              <a:t>Discussion</a:t>
            </a:r>
          </a:p>
        </p:txBody>
      </p:sp>
      <p:sp>
        <p:nvSpPr>
          <p:cNvPr id="7171" name="Rectangle 3"/>
          <p:cNvSpPr>
            <a:spLocks noGrp="1" noChangeArrowheads="1"/>
          </p:cNvSpPr>
          <p:nvPr>
            <p:ph type="body" idx="4294967295"/>
          </p:nvPr>
        </p:nvSpPr>
        <p:spPr>
          <a:xfrm>
            <a:off x="381000" y="1524000"/>
            <a:ext cx="8153400" cy="4525963"/>
          </a:xfrm>
        </p:spPr>
        <p:txBody>
          <a:bodyPr/>
          <a:lstStyle/>
          <a:p>
            <a:pPr eaLnBrk="1" hangingPunct="1"/>
            <a:r>
              <a:rPr lang="en-US" altLang="en-US" sz="2400" b="1" smtClean="0">
                <a:solidFill>
                  <a:srgbClr val="0000CC"/>
                </a:solidFill>
              </a:rPr>
              <a:t>Assignment 1</a:t>
            </a:r>
            <a:r>
              <a:rPr lang="en-US" altLang="en-US" sz="2400" b="1" smtClean="0"/>
              <a:t> — compute and show the “average” of the read-in numbers.</a:t>
            </a:r>
          </a:p>
          <a:p>
            <a:pPr eaLnBrk="1" hangingPunct="1"/>
            <a:endParaRPr lang="en-US" altLang="en-US" sz="2400" b="1" smtClean="0"/>
          </a:p>
          <a:p>
            <a:pPr eaLnBrk="1" hangingPunct="1"/>
            <a:r>
              <a:rPr lang="en-US" altLang="en-US" sz="2400" b="1" smtClean="0">
                <a:solidFill>
                  <a:srgbClr val="0000CC"/>
                </a:solidFill>
              </a:rPr>
              <a:t>“Modified” Assignment 1</a:t>
            </a:r>
            <a:r>
              <a:rPr lang="en-US" altLang="en-US" sz="2400" b="1" smtClean="0"/>
              <a:t> </a:t>
            </a:r>
            <a:r>
              <a:rPr lang="en-US" altLang="en-US" sz="2400" b="1"/>
              <a:t>— </a:t>
            </a:r>
            <a:r>
              <a:rPr lang="en-US" altLang="en-US" sz="2400" b="1" smtClean="0"/>
              <a:t>show the largest and the smallest of the read-in numbers.</a:t>
            </a:r>
          </a:p>
          <a:p>
            <a:pPr lvl="1" eaLnBrk="1" hangingPunct="1"/>
            <a:r>
              <a:rPr lang="en-US" altLang="en-US" sz="2000" b="1" smtClean="0">
                <a:solidFill>
                  <a:srgbClr val="800000"/>
                </a:solidFill>
              </a:rPr>
              <a:t>Where is the complexity increase?</a:t>
            </a:r>
          </a:p>
          <a:p>
            <a:pPr lvl="1" eaLnBrk="1" hangingPunct="1"/>
            <a:endParaRPr lang="en-US" altLang="en-US" sz="2000" b="1" smtClean="0">
              <a:solidFill>
                <a:srgbClr val="800000"/>
              </a:solidFill>
            </a:endParaRPr>
          </a:p>
          <a:p>
            <a:pPr eaLnBrk="1" hangingPunct="1"/>
            <a:r>
              <a:rPr lang="en-US" altLang="en-US" sz="2400" b="1" smtClean="0">
                <a:solidFill>
                  <a:srgbClr val="0000CC"/>
                </a:solidFill>
              </a:rPr>
              <a:t>“Further Modified” Assignment 1</a:t>
            </a:r>
            <a:r>
              <a:rPr lang="en-US" altLang="en-US" sz="2400" b="1" smtClean="0"/>
              <a:t> </a:t>
            </a:r>
            <a:r>
              <a:rPr lang="en-US" altLang="en-US" sz="2400" b="1"/>
              <a:t>— </a:t>
            </a:r>
            <a:r>
              <a:rPr lang="en-US" altLang="en-US" sz="2400" b="1" smtClean="0"/>
              <a:t>show the read-in numbers in a sorted ascending order.</a:t>
            </a:r>
          </a:p>
          <a:p>
            <a:pPr lvl="1" eaLnBrk="1" hangingPunct="1"/>
            <a:r>
              <a:rPr lang="en-US" altLang="en-US" sz="2000" b="1" smtClean="0">
                <a:solidFill>
                  <a:srgbClr val="800000"/>
                </a:solidFill>
              </a:rPr>
              <a:t>Where is the complexity increase? </a:t>
            </a:r>
          </a:p>
          <a:p>
            <a:pPr lvl="1" eaLnBrk="1" hangingPunct="1"/>
            <a:endParaRPr lang="en-US" altLang="en-US" sz="2000" b="1" smtClean="0">
              <a:solidFill>
                <a:srgbClr val="800000"/>
              </a:solidFill>
            </a:endParaRPr>
          </a:p>
          <a:p>
            <a:pPr eaLnBrk="1" hangingPunct="1"/>
            <a:endParaRPr lang="en-US" altLang="en-US" sz="2400" b="1" smtClean="0"/>
          </a:p>
          <a:p>
            <a:pPr eaLnBrk="1" hangingPunct="1"/>
            <a:endParaRPr lang="en-US" altLang="en-US" sz="2400" b="1" smtClean="0">
              <a:solidFill>
                <a:srgbClr val="800000"/>
              </a:solidFill>
            </a:endParaRPr>
          </a:p>
          <a:p>
            <a:pPr eaLnBrk="1" hangingPunct="1"/>
            <a:endParaRPr lang="en-US" altLang="en-US" sz="2400" b="1" smtClean="0">
              <a:solidFill>
                <a:srgbClr val="800000"/>
              </a:solidFill>
            </a:endParaRPr>
          </a:p>
        </p:txBody>
      </p:sp>
    </p:spTree>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lstStyle/>
          <a:p>
            <a:pPr eaLnBrk="1" hangingPunct="1"/>
            <a:r>
              <a:rPr lang="en-US" altLang="en-US" sz="4000" b="1" smtClean="0">
                <a:solidFill>
                  <a:srgbClr val="800000"/>
                </a:solidFill>
              </a:rPr>
              <a:t>Handling Complexities</a:t>
            </a:r>
            <a:r>
              <a:rPr lang="en-US" altLang="en-US" sz="4000" b="1" smtClean="0"/>
              <a:t> (</a:t>
            </a:r>
            <a:r>
              <a:rPr lang="en-US" altLang="en-US" sz="4000" b="1" u="sng" smtClean="0"/>
              <a:t>A</a:t>
            </a:r>
            <a:r>
              <a:rPr lang="en-US" altLang="en-US" sz="4000" b="1" smtClean="0"/>
              <a:t>)</a:t>
            </a:r>
          </a:p>
        </p:txBody>
      </p:sp>
      <p:sp>
        <p:nvSpPr>
          <p:cNvPr id="8195" name="Rectangle 3"/>
          <p:cNvSpPr>
            <a:spLocks noGrp="1" noChangeArrowheads="1"/>
          </p:cNvSpPr>
          <p:nvPr>
            <p:ph type="body" idx="4294967295"/>
          </p:nvPr>
        </p:nvSpPr>
        <p:spPr>
          <a:xfrm>
            <a:off x="381000" y="1752600"/>
            <a:ext cx="8229600" cy="3733800"/>
          </a:xfrm>
        </p:spPr>
        <p:txBody>
          <a:bodyPr/>
          <a:lstStyle/>
          <a:p>
            <a:pPr eaLnBrk="1" hangingPunct="1"/>
            <a:r>
              <a:rPr lang="en-US" altLang="en-US" sz="2800" b="1" smtClean="0"/>
              <a:t>Via “</a:t>
            </a:r>
            <a:r>
              <a:rPr lang="en-US" altLang="en-US" sz="2800" b="1">
                <a:solidFill>
                  <a:srgbClr val="0000CC"/>
                </a:solidFill>
              </a:rPr>
              <a:t>s</a:t>
            </a:r>
            <a:r>
              <a:rPr lang="en-US" altLang="en-US" sz="2800" b="1" smtClean="0">
                <a:solidFill>
                  <a:srgbClr val="0000CC"/>
                </a:solidFill>
              </a:rPr>
              <a:t>implification</a:t>
            </a:r>
            <a:r>
              <a:rPr lang="en-US" altLang="en-US" sz="2800" b="1" smtClean="0"/>
              <a:t>”</a:t>
            </a:r>
          </a:p>
          <a:p>
            <a:pPr lvl="1" eaLnBrk="1" hangingPunct="1"/>
            <a:endParaRPr lang="en-US" altLang="en-US" sz="1200" b="1" smtClean="0"/>
          </a:p>
          <a:p>
            <a:pPr lvl="1" eaLnBrk="1" hangingPunct="1"/>
            <a:r>
              <a:rPr lang="en-US" altLang="en-US" sz="2400" b="1" i="1" u="sng" smtClean="0"/>
              <a:t>Decomposition</a:t>
            </a:r>
            <a:r>
              <a:rPr lang="en-US" altLang="en-US" sz="2400" b="1" smtClean="0"/>
              <a:t> </a:t>
            </a:r>
            <a:r>
              <a:rPr lang="en-US" altLang="en-US" sz="2400" b="1" smtClean="0">
                <a:solidFill>
                  <a:srgbClr val="800000"/>
                </a:solidFill>
              </a:rPr>
              <a:t>of the problem</a:t>
            </a:r>
            <a:r>
              <a:rPr lang="en-US" altLang="en-US" sz="2400" b="1" smtClean="0"/>
              <a:t> and </a:t>
            </a:r>
            <a:r>
              <a:rPr lang="en-US" altLang="en-US" sz="2400" b="1" smtClean="0">
                <a:solidFill>
                  <a:srgbClr val="006600"/>
                </a:solidFill>
              </a:rPr>
              <a:t>of the solution</a:t>
            </a:r>
          </a:p>
          <a:p>
            <a:pPr lvl="1" eaLnBrk="1" hangingPunct="1"/>
            <a:r>
              <a:rPr lang="en-US" altLang="en-US" sz="2400" b="1" i="1" u="sng" smtClean="0"/>
              <a:t>Modularization</a:t>
            </a:r>
            <a:r>
              <a:rPr lang="en-US" altLang="en-US" sz="2400" b="1" smtClean="0"/>
              <a:t> </a:t>
            </a:r>
            <a:r>
              <a:rPr lang="en-US" altLang="en-US" sz="2400" b="1" smtClean="0">
                <a:solidFill>
                  <a:srgbClr val="006600"/>
                </a:solidFill>
              </a:rPr>
              <a:t>of solution</a:t>
            </a:r>
          </a:p>
          <a:p>
            <a:pPr lvl="1" eaLnBrk="1" hangingPunct="1"/>
            <a:r>
              <a:rPr lang="en-US" altLang="en-US" sz="2400" b="1" i="1" u="sng" smtClean="0"/>
              <a:t>Separation of concerns</a:t>
            </a:r>
            <a:r>
              <a:rPr lang="en-US" altLang="en-US" sz="2400" b="1" smtClean="0"/>
              <a:t> </a:t>
            </a:r>
            <a:r>
              <a:rPr lang="en-US" altLang="en-US" sz="2400" b="1" smtClean="0">
                <a:solidFill>
                  <a:srgbClr val="800000"/>
                </a:solidFill>
              </a:rPr>
              <a:t>of problem</a:t>
            </a:r>
            <a:r>
              <a:rPr lang="en-US" altLang="en-US" sz="2400" b="1" smtClean="0"/>
              <a:t> and </a:t>
            </a:r>
            <a:r>
              <a:rPr lang="en-US" altLang="en-US" sz="2400" b="1" smtClean="0">
                <a:solidFill>
                  <a:srgbClr val="006600"/>
                </a:solidFill>
              </a:rPr>
              <a:t>of solution</a:t>
            </a:r>
          </a:p>
          <a:p>
            <a:pPr lvl="1" eaLnBrk="1" hangingPunct="1"/>
            <a:endParaRPr lang="en-US" altLang="en-US" sz="2400" b="1" smtClean="0">
              <a:solidFill>
                <a:srgbClr val="006600"/>
              </a:solidFill>
            </a:endParaRPr>
          </a:p>
          <a:p>
            <a:pPr lvl="1" eaLnBrk="1" hangingPunct="1"/>
            <a:r>
              <a:rPr lang="en-US" altLang="en-US" sz="2400" b="1" i="1" u="sng" smtClean="0"/>
              <a:t>Incrementally</a:t>
            </a:r>
            <a:r>
              <a:rPr lang="en-US" altLang="en-US" sz="2400" b="1" smtClean="0"/>
              <a:t> resolve problems </a:t>
            </a:r>
          </a:p>
          <a:p>
            <a:pPr lvl="1" eaLnBrk="1" hangingPunct="1"/>
            <a:endParaRPr lang="en-US" altLang="en-US" sz="2400" b="1" smtClean="0"/>
          </a:p>
        </p:txBody>
      </p:sp>
      <p:sp>
        <p:nvSpPr>
          <p:cNvPr id="8196" name="Text Box 5"/>
          <p:cNvSpPr txBox="1">
            <a:spLocks noChangeArrowheads="1"/>
          </p:cNvSpPr>
          <p:nvPr/>
        </p:nvSpPr>
        <p:spPr bwMode="auto">
          <a:xfrm>
            <a:off x="96199" y="5562600"/>
            <a:ext cx="8945252"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b="1"/>
              <a:t>*** Not “advertised” but a sometimes used technique is: </a:t>
            </a:r>
            <a:r>
              <a:rPr lang="en-US" altLang="en-US" b="1" u="sng" smtClean="0">
                <a:solidFill>
                  <a:srgbClr val="800000"/>
                </a:solidFill>
              </a:rPr>
              <a:t>REDUCE</a:t>
            </a:r>
            <a:r>
              <a:rPr lang="en-US" altLang="en-US" b="1" smtClean="0">
                <a:solidFill>
                  <a:srgbClr val="800000"/>
                </a:solidFill>
              </a:rPr>
              <a:t> </a:t>
            </a:r>
            <a:r>
              <a:rPr lang="en-US" altLang="en-US" b="1"/>
              <a:t>the </a:t>
            </a:r>
            <a:r>
              <a:rPr lang="en-US" altLang="en-US" b="1" smtClean="0"/>
              <a:t>problem.</a:t>
            </a:r>
            <a:endParaRPr lang="en-US" altLang="en-US" b="1"/>
          </a:p>
        </p:txBody>
      </p:sp>
      <p:sp>
        <p:nvSpPr>
          <p:cNvPr id="8197" name="Line 6"/>
          <p:cNvSpPr>
            <a:spLocks noChangeShapeType="1"/>
          </p:cNvSpPr>
          <p:nvPr/>
        </p:nvSpPr>
        <p:spPr bwMode="auto">
          <a:xfrm flipH="1" flipV="1">
            <a:off x="5257800" y="2851150"/>
            <a:ext cx="2743200" cy="263525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8198" name="Line 7"/>
          <p:cNvSpPr>
            <a:spLocks noChangeShapeType="1"/>
          </p:cNvSpPr>
          <p:nvPr/>
        </p:nvSpPr>
        <p:spPr bwMode="auto">
          <a:xfrm flipH="1" flipV="1">
            <a:off x="5486400" y="3733800"/>
            <a:ext cx="914400" cy="3048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8199" name="Line 8"/>
          <p:cNvSpPr>
            <a:spLocks noChangeShapeType="1"/>
          </p:cNvSpPr>
          <p:nvPr/>
        </p:nvSpPr>
        <p:spPr bwMode="auto">
          <a:xfrm flipH="1">
            <a:off x="2971800" y="4038600"/>
            <a:ext cx="3429000" cy="6096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Tree>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Rectangle 2"/>
          <p:cNvSpPr>
            <a:spLocks noGrp="1" noChangeArrowheads="1"/>
          </p:cNvSpPr>
          <p:nvPr>
            <p:ph type="title"/>
          </p:nvPr>
        </p:nvSpPr>
        <p:spPr/>
        <p:txBody>
          <a:bodyPr/>
          <a:lstStyle/>
          <a:p>
            <a:pPr eaLnBrk="1" hangingPunct="1"/>
            <a:r>
              <a:rPr lang="en-US" altLang="en-US" sz="4000" b="1" smtClean="0">
                <a:solidFill>
                  <a:srgbClr val="800000"/>
                </a:solidFill>
              </a:rPr>
              <a:t>Handling Complexities</a:t>
            </a:r>
            <a:r>
              <a:rPr lang="en-US" altLang="en-US" sz="4000" b="1" smtClean="0"/>
              <a:t> (</a:t>
            </a:r>
            <a:r>
              <a:rPr lang="en-US" altLang="en-US" sz="4000" b="1" u="sng" smtClean="0"/>
              <a:t>B</a:t>
            </a:r>
            <a:r>
              <a:rPr lang="en-US" altLang="en-US" sz="4000" b="1" smtClean="0"/>
              <a:t>)</a:t>
            </a:r>
          </a:p>
        </p:txBody>
      </p:sp>
      <p:sp>
        <p:nvSpPr>
          <p:cNvPr id="9219" name="Rectangle 3"/>
          <p:cNvSpPr>
            <a:spLocks noGrp="1" noChangeArrowheads="1"/>
          </p:cNvSpPr>
          <p:nvPr>
            <p:ph type="body" idx="4294967295"/>
          </p:nvPr>
        </p:nvSpPr>
        <p:spPr>
          <a:xfrm>
            <a:off x="457200" y="1600200"/>
            <a:ext cx="8229600" cy="4114800"/>
          </a:xfrm>
        </p:spPr>
        <p:txBody>
          <a:bodyPr/>
          <a:lstStyle/>
          <a:p>
            <a:pPr eaLnBrk="1" hangingPunct="1"/>
            <a:r>
              <a:rPr lang="en-US" altLang="en-US" sz="2800" b="1" smtClean="0"/>
              <a:t>Via “</a:t>
            </a:r>
            <a:r>
              <a:rPr lang="en-US" altLang="en-US" sz="2800" b="1" smtClean="0">
                <a:solidFill>
                  <a:srgbClr val="0000CC"/>
                </a:solidFill>
              </a:rPr>
              <a:t>improving technology and tools</a:t>
            </a:r>
            <a:r>
              <a:rPr lang="en-US" altLang="en-US" sz="2800" b="1" smtClean="0"/>
              <a:t>”</a:t>
            </a:r>
          </a:p>
          <a:p>
            <a:pPr eaLnBrk="1" hangingPunct="1"/>
            <a:endParaRPr lang="en-US" altLang="en-US" sz="1200" b="1" smtClean="0"/>
          </a:p>
          <a:p>
            <a:pPr lvl="1" eaLnBrk="1" hangingPunct="1"/>
            <a:r>
              <a:rPr lang="en-US" altLang="en-US" sz="2400" b="1" i="1" u="sng" smtClean="0"/>
              <a:t>Database</a:t>
            </a:r>
            <a:r>
              <a:rPr lang="en-US" altLang="en-US" sz="2400" b="1" smtClean="0"/>
              <a:t> to handle information and structures of information</a:t>
            </a:r>
          </a:p>
          <a:p>
            <a:pPr lvl="1" eaLnBrk="1" hangingPunct="1"/>
            <a:r>
              <a:rPr lang="en-US" altLang="en-US" sz="2400" b="1" smtClean="0"/>
              <a:t>Programming and </a:t>
            </a:r>
            <a:r>
              <a:rPr lang="en-US" altLang="en-US" sz="2400" b="1" i="1" u="sng" smtClean="0"/>
              <a:t>dev. platforms</a:t>
            </a:r>
          </a:p>
          <a:p>
            <a:pPr lvl="1" eaLnBrk="1" hangingPunct="1"/>
            <a:r>
              <a:rPr lang="en-US" altLang="en-US" sz="2400" b="1" smtClean="0"/>
              <a:t>Computing </a:t>
            </a:r>
            <a:r>
              <a:rPr lang="en-US" altLang="en-US" sz="2400" b="1" i="1" u="sng" smtClean="0"/>
              <a:t>network</a:t>
            </a:r>
          </a:p>
          <a:p>
            <a:pPr lvl="1" eaLnBrk="1" hangingPunct="1"/>
            <a:r>
              <a:rPr lang="en-US" altLang="en-US" sz="2400" b="1" smtClean="0"/>
              <a:t>Multi-developer </a:t>
            </a:r>
            <a:r>
              <a:rPr lang="en-US" altLang="en-US" sz="2400" b="1" i="1" u="sng" smtClean="0"/>
              <a:t>configuration management</a:t>
            </a:r>
          </a:p>
          <a:p>
            <a:pPr lvl="1" eaLnBrk="1" hangingPunct="1"/>
            <a:r>
              <a:rPr lang="en-US" altLang="en-US" sz="2400" b="1" i="1" u="sng" smtClean="0"/>
              <a:t>Modeling</a:t>
            </a:r>
            <a:r>
              <a:rPr lang="en-US" altLang="en-US" sz="2400" b="1" smtClean="0"/>
              <a:t> techniques of problem and solution</a:t>
            </a:r>
          </a:p>
          <a:p>
            <a:pPr lvl="1" eaLnBrk="1" hangingPunct="1"/>
            <a:r>
              <a:rPr lang="en-US" altLang="en-US" sz="2400" b="1" smtClean="0"/>
              <a:t>Automated </a:t>
            </a:r>
            <a:r>
              <a:rPr lang="en-US" altLang="en-US" sz="2400" b="1" i="1" u="sng" smtClean="0"/>
              <a:t>testing</a:t>
            </a:r>
          </a:p>
          <a:p>
            <a:pPr eaLnBrk="1" hangingPunct="1"/>
            <a:endParaRPr lang="en-US" altLang="en-US" sz="2800" b="1" i="1" u="sng" smtClean="0"/>
          </a:p>
        </p:txBody>
      </p:sp>
      <p:sp>
        <p:nvSpPr>
          <p:cNvPr id="9220" name="Text Box 4"/>
          <p:cNvSpPr txBox="1">
            <a:spLocks noChangeArrowheads="1"/>
          </p:cNvSpPr>
          <p:nvPr/>
        </p:nvSpPr>
        <p:spPr bwMode="auto">
          <a:xfrm>
            <a:off x="590378" y="5562600"/>
            <a:ext cx="7537794"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b="1" i="1" u="sng">
                <a:solidFill>
                  <a:srgbClr val="800000"/>
                </a:solidFill>
              </a:rPr>
              <a:t>Note</a:t>
            </a:r>
            <a:r>
              <a:rPr lang="en-US" altLang="en-US" b="1" i="1">
                <a:solidFill>
                  <a:srgbClr val="800000"/>
                </a:solidFill>
              </a:rPr>
              <a:t>: the first time you use these, it will actually be </a:t>
            </a:r>
            <a:r>
              <a:rPr lang="en-US" altLang="en-US" b="1" i="1" u="sng">
                <a:solidFill>
                  <a:srgbClr val="800000"/>
                </a:solidFill>
              </a:rPr>
              <a:t>more</a:t>
            </a:r>
            <a:r>
              <a:rPr lang="en-US" altLang="en-US" b="1" i="1">
                <a:solidFill>
                  <a:srgbClr val="800000"/>
                </a:solidFill>
              </a:rPr>
              <a:t> </a:t>
            </a:r>
            <a:r>
              <a:rPr lang="en-US" altLang="en-US" b="1" i="1" smtClean="0">
                <a:solidFill>
                  <a:srgbClr val="800000"/>
                </a:solidFill>
              </a:rPr>
              <a:t>complex.</a:t>
            </a:r>
            <a:endParaRPr lang="en-US" altLang="en-US" b="1" i="1">
              <a:solidFill>
                <a:srgbClr val="800000"/>
              </a:solidFill>
            </a:endParaRPr>
          </a:p>
        </p:txBody>
      </p:sp>
    </p:spTree>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242" name="Rectangle 2"/>
          <p:cNvSpPr>
            <a:spLocks noGrp="1" noChangeArrowheads="1"/>
          </p:cNvSpPr>
          <p:nvPr>
            <p:ph type="title"/>
          </p:nvPr>
        </p:nvSpPr>
        <p:spPr/>
        <p:txBody>
          <a:bodyPr/>
          <a:lstStyle/>
          <a:p>
            <a:pPr eaLnBrk="1" hangingPunct="1"/>
            <a:r>
              <a:rPr lang="en-US" altLang="en-US" sz="4000" b="1" smtClean="0">
                <a:solidFill>
                  <a:srgbClr val="800000"/>
                </a:solidFill>
              </a:rPr>
              <a:t>Handling Complexities</a:t>
            </a:r>
            <a:r>
              <a:rPr lang="en-US" altLang="en-US" sz="4000" b="1" smtClean="0"/>
              <a:t> (</a:t>
            </a:r>
            <a:r>
              <a:rPr lang="en-US" altLang="en-US" sz="4000" b="1" u="sng" smtClean="0"/>
              <a:t>C</a:t>
            </a:r>
            <a:r>
              <a:rPr lang="en-US" altLang="en-US" sz="4000" b="1" smtClean="0"/>
              <a:t>)</a:t>
            </a:r>
          </a:p>
        </p:txBody>
      </p:sp>
      <p:sp>
        <p:nvSpPr>
          <p:cNvPr id="10243" name="Rectangle 3"/>
          <p:cNvSpPr>
            <a:spLocks noGrp="1" noChangeArrowheads="1"/>
          </p:cNvSpPr>
          <p:nvPr>
            <p:ph type="body" idx="4294967295"/>
          </p:nvPr>
        </p:nvSpPr>
        <p:spPr>
          <a:xfrm>
            <a:off x="457200" y="1600200"/>
            <a:ext cx="8229600" cy="3505200"/>
          </a:xfrm>
        </p:spPr>
        <p:txBody>
          <a:bodyPr/>
          <a:lstStyle/>
          <a:p>
            <a:pPr eaLnBrk="1" hangingPunct="1"/>
            <a:r>
              <a:rPr lang="en-US" altLang="en-US" sz="2800" b="1" smtClean="0"/>
              <a:t>Via “</a:t>
            </a:r>
            <a:r>
              <a:rPr lang="en-US" altLang="en-US" sz="2800" b="1" smtClean="0">
                <a:solidFill>
                  <a:srgbClr val="0000CC"/>
                </a:solidFill>
              </a:rPr>
              <a:t>improving process and methodologies</a:t>
            </a:r>
            <a:r>
              <a:rPr lang="en-US" altLang="en-US" sz="2800" b="1" smtClean="0"/>
              <a:t>”</a:t>
            </a:r>
          </a:p>
          <a:p>
            <a:pPr lvl="1" eaLnBrk="1" hangingPunct="1"/>
            <a:endParaRPr lang="en-US" altLang="en-US" sz="1200" b="1" smtClean="0"/>
          </a:p>
          <a:p>
            <a:pPr lvl="1" eaLnBrk="1" hangingPunct="1"/>
            <a:r>
              <a:rPr lang="en-US" altLang="en-US" sz="2400" b="1" i="1" u="sng" smtClean="0"/>
              <a:t>Coordinate</a:t>
            </a:r>
            <a:r>
              <a:rPr lang="en-US" altLang="en-US" sz="2400" b="1" i="1" smtClean="0"/>
              <a:t> </a:t>
            </a:r>
            <a:r>
              <a:rPr lang="en-US" altLang="en-US" sz="2400" b="1" smtClean="0"/>
              <a:t>multiple and different people performing different tasks</a:t>
            </a:r>
          </a:p>
          <a:p>
            <a:pPr lvl="1" eaLnBrk="1" hangingPunct="1"/>
            <a:r>
              <a:rPr lang="en-US" altLang="en-US" sz="2400" b="1" i="1" u="sng" smtClean="0"/>
              <a:t>Guidance</a:t>
            </a:r>
            <a:r>
              <a:rPr lang="en-US" altLang="en-US" sz="2400" b="1" i="1" smtClean="0"/>
              <a:t> </a:t>
            </a:r>
            <a:r>
              <a:rPr lang="en-US" altLang="en-US" sz="2400" b="1" smtClean="0"/>
              <a:t>for overlapping incremental tasks</a:t>
            </a:r>
          </a:p>
          <a:p>
            <a:pPr lvl="1" eaLnBrk="1" hangingPunct="1"/>
            <a:r>
              <a:rPr lang="en-US" altLang="en-US" sz="2400" b="1" i="1" u="sng" smtClean="0"/>
              <a:t>Guidance</a:t>
            </a:r>
            <a:r>
              <a:rPr lang="en-US" altLang="en-US" sz="2400" b="1" smtClean="0"/>
              <a:t> for measuring separate artifacts and outcomes</a:t>
            </a:r>
          </a:p>
        </p:txBody>
      </p:sp>
      <p:sp>
        <p:nvSpPr>
          <p:cNvPr id="10244" name="Text Box 4"/>
          <p:cNvSpPr txBox="1">
            <a:spLocks noChangeArrowheads="1"/>
          </p:cNvSpPr>
          <p:nvPr/>
        </p:nvSpPr>
        <p:spPr bwMode="auto">
          <a:xfrm>
            <a:off x="60612" y="5410200"/>
            <a:ext cx="8932291" cy="36933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b="1" i="1">
                <a:solidFill>
                  <a:srgbClr val="800000"/>
                </a:solidFill>
              </a:rPr>
              <a:t>Note: first time you put in a </a:t>
            </a:r>
            <a:r>
              <a:rPr lang="en-US" altLang="en-US" b="1" i="1" smtClean="0">
                <a:solidFill>
                  <a:srgbClr val="800000"/>
                </a:solidFill>
              </a:rPr>
              <a:t>process—it </a:t>
            </a:r>
            <a:r>
              <a:rPr lang="en-US" altLang="en-US" b="1" i="1">
                <a:solidFill>
                  <a:srgbClr val="800000"/>
                </a:solidFill>
              </a:rPr>
              <a:t>is like the new </a:t>
            </a:r>
            <a:r>
              <a:rPr lang="en-US" altLang="en-US" b="1" i="1" smtClean="0">
                <a:solidFill>
                  <a:srgbClr val="800000"/>
                </a:solidFill>
              </a:rPr>
              <a:t>tool—it </a:t>
            </a:r>
            <a:r>
              <a:rPr lang="en-US" altLang="en-US" b="1" i="1">
                <a:solidFill>
                  <a:srgbClr val="800000"/>
                </a:solidFill>
              </a:rPr>
              <a:t>is more complex.</a:t>
            </a:r>
          </a:p>
        </p:txBody>
      </p:sp>
    </p:spTree>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Rectangle 2"/>
          <p:cNvSpPr>
            <a:spLocks noGrp="1" noChangeArrowheads="1"/>
          </p:cNvSpPr>
          <p:nvPr>
            <p:ph type="title"/>
          </p:nvPr>
        </p:nvSpPr>
        <p:spPr>
          <a:xfrm>
            <a:off x="76200" y="57150"/>
            <a:ext cx="9067800" cy="563563"/>
          </a:xfrm>
        </p:spPr>
        <p:txBody>
          <a:bodyPr/>
          <a:lstStyle/>
          <a:p>
            <a:pPr eaLnBrk="1" hangingPunct="1"/>
            <a:r>
              <a:rPr lang="en-US" altLang="en-US" sz="3200" b="1" smtClean="0"/>
              <a:t> </a:t>
            </a:r>
            <a:r>
              <a:rPr lang="en-US" altLang="en-US" sz="3200" b="1" smtClean="0">
                <a:solidFill>
                  <a:srgbClr val="800000"/>
                </a:solidFill>
              </a:rPr>
              <a:t>Example of </a:t>
            </a:r>
            <a:r>
              <a:rPr lang="en-US" altLang="en-US" sz="3200" b="1" u="sng" smtClean="0">
                <a:solidFill>
                  <a:srgbClr val="800000"/>
                </a:solidFill>
              </a:rPr>
              <a:t>Size</a:t>
            </a:r>
            <a:r>
              <a:rPr lang="en-US" altLang="en-US" sz="3200" b="1" smtClean="0">
                <a:solidFill>
                  <a:srgbClr val="800000"/>
                </a:solidFill>
              </a:rPr>
              <a:t> and </a:t>
            </a:r>
            <a:r>
              <a:rPr lang="en-US" altLang="en-US" sz="3200" b="1" u="sng" smtClean="0">
                <a:solidFill>
                  <a:srgbClr val="800000"/>
                </a:solidFill>
              </a:rPr>
              <a:t>Complexity</a:t>
            </a:r>
            <a:r>
              <a:rPr lang="en-US" altLang="en-US" sz="3200" b="1" smtClean="0">
                <a:solidFill>
                  <a:srgbClr val="800000"/>
                </a:solidFill>
              </a:rPr>
              <a:t> Increases</a:t>
            </a:r>
          </a:p>
        </p:txBody>
      </p:sp>
      <p:sp>
        <p:nvSpPr>
          <p:cNvPr id="11301" name="Text Box 37"/>
          <p:cNvSpPr txBox="1">
            <a:spLocks noChangeArrowheads="1"/>
          </p:cNvSpPr>
          <p:nvPr/>
        </p:nvSpPr>
        <p:spPr bwMode="auto">
          <a:xfrm>
            <a:off x="838200" y="792163"/>
            <a:ext cx="1276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l" eaLnBrk="1" hangingPunct="1"/>
            <a:r>
              <a:rPr lang="en-US" altLang="en-US" b="1" i="1">
                <a:solidFill>
                  <a:srgbClr val="0000CC"/>
                </a:solidFill>
              </a:rPr>
              <a:t>(a)</a:t>
            </a:r>
            <a:r>
              <a:rPr lang="en-US" altLang="en-US" b="1" i="1"/>
              <a:t> </a:t>
            </a:r>
            <a:r>
              <a:rPr lang="en-US" altLang="en-US" b="1" i="1" u="sng">
                <a:solidFill>
                  <a:srgbClr val="0000CC"/>
                </a:solidFill>
              </a:rPr>
              <a:t>Simple</a:t>
            </a:r>
          </a:p>
        </p:txBody>
      </p:sp>
      <p:sp>
        <p:nvSpPr>
          <p:cNvPr id="11302" name="Text Box 38"/>
          <p:cNvSpPr txBox="1">
            <a:spLocks noChangeArrowheads="1"/>
          </p:cNvSpPr>
          <p:nvPr/>
        </p:nvSpPr>
        <p:spPr bwMode="auto">
          <a:xfrm>
            <a:off x="4724400" y="774700"/>
            <a:ext cx="39560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l" eaLnBrk="1" hangingPunct="1"/>
            <a:r>
              <a:rPr lang="en-US" altLang="en-US" b="1" i="1">
                <a:solidFill>
                  <a:srgbClr val="800000"/>
                </a:solidFill>
              </a:rPr>
              <a:t>(b)</a:t>
            </a:r>
            <a:r>
              <a:rPr lang="en-US" altLang="en-US" b="1" i="1"/>
              <a:t> </a:t>
            </a:r>
            <a:r>
              <a:rPr lang="en-US" altLang="en-US" b="1" i="1" u="sng">
                <a:solidFill>
                  <a:srgbClr val="800000"/>
                </a:solidFill>
              </a:rPr>
              <a:t>Increased </a:t>
            </a:r>
            <a:r>
              <a:rPr lang="en-US" altLang="en-US" b="1" i="1" u="sng" smtClean="0">
                <a:solidFill>
                  <a:srgbClr val="800000"/>
                </a:solidFill>
              </a:rPr>
              <a:t>Size </a:t>
            </a:r>
            <a:r>
              <a:rPr lang="en-US" altLang="en-US" b="1" i="1" u="sng">
                <a:solidFill>
                  <a:srgbClr val="800000"/>
                </a:solidFill>
              </a:rPr>
              <a:t>and Complexity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14269"/>
            <a:ext cx="1536192" cy="42732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1394951"/>
            <a:ext cx="5022850" cy="4825192"/>
          </a:xfrm>
          <a:prstGeom prst="rect">
            <a:avLst/>
          </a:prstGeom>
        </p:spPr>
      </p:pic>
    </p:spTree>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290" name="Rectangle 2"/>
          <p:cNvSpPr>
            <a:spLocks noGrp="1" noChangeArrowheads="1"/>
          </p:cNvSpPr>
          <p:nvPr>
            <p:ph type="title"/>
          </p:nvPr>
        </p:nvSpPr>
        <p:spPr>
          <a:xfrm>
            <a:off x="457200" y="274638"/>
            <a:ext cx="8458200" cy="868362"/>
          </a:xfrm>
        </p:spPr>
        <p:txBody>
          <a:bodyPr/>
          <a:lstStyle/>
          <a:p>
            <a:pPr eaLnBrk="1" hangingPunct="1"/>
            <a:r>
              <a:rPr lang="en-US" altLang="en-US" sz="3200" b="1" u="sng" smtClean="0">
                <a:solidFill>
                  <a:srgbClr val="800000"/>
                </a:solidFill>
              </a:rPr>
              <a:t>Task Breakdown (</a:t>
            </a:r>
            <a:r>
              <a:rPr lang="en-US" altLang="en-US" sz="3200" b="1" u="sng" smtClean="0">
                <a:solidFill>
                  <a:srgbClr val="0000CC"/>
                </a:solidFill>
              </a:rPr>
              <a:t>Macro</a:t>
            </a:r>
            <a:r>
              <a:rPr lang="en-US" altLang="en-US" sz="3200" b="1" u="sng" smtClean="0">
                <a:solidFill>
                  <a:srgbClr val="800000"/>
                </a:solidFill>
              </a:rPr>
              <a:t>)</a:t>
            </a:r>
            <a:r>
              <a:rPr lang="en-US" altLang="en-US" sz="3200" b="1" smtClean="0"/>
              <a:t> Example (</a:t>
            </a:r>
            <a:r>
              <a:rPr lang="en-US" altLang="en-US" sz="3200" b="1" smtClean="0">
                <a:solidFill>
                  <a:srgbClr val="0000CC"/>
                </a:solidFill>
              </a:rPr>
              <a:t>Handling Complexity)</a:t>
            </a:r>
          </a:p>
        </p:txBody>
      </p:sp>
      <p:sp>
        <p:nvSpPr>
          <p:cNvPr id="12296" name="Text Box 10"/>
          <p:cNvSpPr txBox="1">
            <a:spLocks noChangeArrowheads="1"/>
          </p:cNvSpPr>
          <p:nvPr/>
        </p:nvSpPr>
        <p:spPr bwMode="auto">
          <a:xfrm>
            <a:off x="1609725" y="4876800"/>
            <a:ext cx="665177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l" eaLnBrk="1" hangingPunct="1"/>
            <a:r>
              <a:rPr lang="en-US" altLang="en-US" b="1" i="1">
                <a:solidFill>
                  <a:srgbClr val="0000CC"/>
                </a:solidFill>
              </a:rPr>
              <a:t>1. </a:t>
            </a:r>
            <a:r>
              <a:rPr lang="en-US" altLang="en-US" b="1" i="1" u="sng">
                <a:solidFill>
                  <a:srgbClr val="0000CC"/>
                </a:solidFill>
              </a:rPr>
              <a:t>Who</a:t>
            </a:r>
            <a:r>
              <a:rPr lang="en-US" altLang="en-US" b="1" i="1">
                <a:solidFill>
                  <a:srgbClr val="0000CC"/>
                </a:solidFill>
              </a:rPr>
              <a:t> </a:t>
            </a:r>
            <a:r>
              <a:rPr lang="en-US" altLang="en-US" b="1" i="1" smtClean="0">
                <a:solidFill>
                  <a:srgbClr val="0000CC"/>
                </a:solidFill>
              </a:rPr>
              <a:t>performs </a:t>
            </a:r>
            <a:r>
              <a:rPr lang="en-US" altLang="en-US" b="1" i="1">
                <a:solidFill>
                  <a:srgbClr val="0000CC"/>
                </a:solidFill>
              </a:rPr>
              <a:t>what task?</a:t>
            </a:r>
          </a:p>
          <a:p>
            <a:pPr algn="l" eaLnBrk="1" hangingPunct="1"/>
            <a:r>
              <a:rPr lang="en-US" altLang="en-US" b="1" i="1">
                <a:solidFill>
                  <a:srgbClr val="0000CC"/>
                </a:solidFill>
              </a:rPr>
              <a:t>2. </a:t>
            </a:r>
            <a:r>
              <a:rPr lang="en-US" altLang="en-US" b="1" i="1" u="sng" smtClean="0">
                <a:solidFill>
                  <a:srgbClr val="0000CC"/>
                </a:solidFill>
              </a:rPr>
              <a:t>How</a:t>
            </a:r>
            <a:r>
              <a:rPr lang="en-US" altLang="en-US" b="1" i="1">
                <a:solidFill>
                  <a:srgbClr val="0000CC"/>
                </a:solidFill>
              </a:rPr>
              <a:t> </a:t>
            </a:r>
            <a:r>
              <a:rPr lang="en-US" altLang="en-US" b="1" i="1" smtClean="0">
                <a:solidFill>
                  <a:srgbClr val="0000CC"/>
                </a:solidFill>
              </a:rPr>
              <a:t>is </a:t>
            </a:r>
            <a:r>
              <a:rPr lang="en-US" altLang="en-US" b="1" i="1">
                <a:solidFill>
                  <a:srgbClr val="0000CC"/>
                </a:solidFill>
              </a:rPr>
              <a:t>the task completed with what technique or tool?</a:t>
            </a:r>
          </a:p>
          <a:p>
            <a:pPr algn="l" eaLnBrk="1" hangingPunct="1"/>
            <a:r>
              <a:rPr lang="en-US" altLang="en-US" b="1" i="1">
                <a:solidFill>
                  <a:srgbClr val="0000CC"/>
                </a:solidFill>
              </a:rPr>
              <a:t>3. </a:t>
            </a:r>
            <a:r>
              <a:rPr lang="en-US" altLang="en-US" b="1" i="1" u="sng">
                <a:solidFill>
                  <a:srgbClr val="0000CC"/>
                </a:solidFill>
              </a:rPr>
              <a:t>When</a:t>
            </a:r>
            <a:r>
              <a:rPr lang="en-US" altLang="en-US" b="1" i="1">
                <a:solidFill>
                  <a:srgbClr val="0000CC"/>
                </a:solidFill>
              </a:rPr>
              <a:t> </a:t>
            </a:r>
            <a:r>
              <a:rPr lang="en-US" altLang="en-US" b="1" i="1" smtClean="0">
                <a:solidFill>
                  <a:srgbClr val="0000CC"/>
                </a:solidFill>
              </a:rPr>
              <a:t>should </a:t>
            </a:r>
            <a:r>
              <a:rPr lang="en-US" altLang="en-US" b="1" i="1">
                <a:solidFill>
                  <a:srgbClr val="0000CC"/>
                </a:solidFill>
              </a:rPr>
              <a:t>which task start and end?</a:t>
            </a:r>
          </a:p>
          <a:p>
            <a:pPr algn="l" eaLnBrk="1" hangingPunct="1"/>
            <a:r>
              <a:rPr lang="en-US" altLang="en-US" b="1" i="1">
                <a:solidFill>
                  <a:srgbClr val="0000CC"/>
                </a:solidFill>
              </a:rPr>
              <a:t>4. </a:t>
            </a:r>
            <a:r>
              <a:rPr lang="en-US" altLang="en-US" b="1" i="1" u="sng">
                <a:solidFill>
                  <a:srgbClr val="0000CC"/>
                </a:solidFill>
              </a:rPr>
              <a:t>Who</a:t>
            </a:r>
            <a:r>
              <a:rPr lang="en-US" altLang="en-US" b="1" i="1">
                <a:solidFill>
                  <a:srgbClr val="0000CC"/>
                </a:solidFill>
              </a:rPr>
              <a:t> </a:t>
            </a:r>
            <a:r>
              <a:rPr lang="en-US" altLang="en-US" b="1" i="1" smtClean="0">
                <a:solidFill>
                  <a:srgbClr val="0000CC"/>
                </a:solidFill>
              </a:rPr>
              <a:t>should </a:t>
            </a:r>
            <a:r>
              <a:rPr lang="en-US" altLang="en-US" b="1" i="1">
                <a:solidFill>
                  <a:srgbClr val="0000CC"/>
                </a:solidFill>
              </a:rPr>
              <a:t>coordinate the people and the tasks?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566552"/>
            <a:ext cx="5738678" cy="3064467"/>
          </a:xfrm>
          <a:prstGeom prst="rect">
            <a:avLst/>
          </a:prstGeom>
        </p:spPr>
      </p:pic>
    </p:spTree>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Rectangle 2"/>
          <p:cNvSpPr>
            <a:spLocks noGrp="1" noChangeArrowheads="1"/>
          </p:cNvSpPr>
          <p:nvPr>
            <p:ph type="title"/>
          </p:nvPr>
        </p:nvSpPr>
        <p:spPr>
          <a:xfrm>
            <a:off x="228600" y="152400"/>
            <a:ext cx="8610600" cy="1143000"/>
          </a:xfrm>
        </p:spPr>
        <p:txBody>
          <a:bodyPr/>
          <a:lstStyle/>
          <a:p>
            <a:pPr eaLnBrk="1" hangingPunct="1"/>
            <a:r>
              <a:rPr lang="en-US" altLang="en-US" sz="3200" b="1" smtClean="0"/>
              <a:t>Iterative Process Example </a:t>
            </a:r>
            <a:br>
              <a:rPr lang="en-US" altLang="en-US" sz="3200" b="1" smtClean="0"/>
            </a:br>
            <a:r>
              <a:rPr lang="en-US" altLang="en-US" sz="3200" b="1" smtClean="0"/>
              <a:t>(</a:t>
            </a:r>
            <a:r>
              <a:rPr lang="en-US" altLang="en-US" sz="3200" b="1" smtClean="0">
                <a:solidFill>
                  <a:srgbClr val="0000CC"/>
                </a:solidFill>
              </a:rPr>
              <a:t>Handling Complexity</a:t>
            </a:r>
            <a:r>
              <a:rPr lang="en-US" altLang="en-US" sz="3200" b="1" smtClean="0"/>
              <a:t>)</a:t>
            </a:r>
          </a:p>
        </p:txBody>
      </p:sp>
      <p:sp>
        <p:nvSpPr>
          <p:cNvPr id="13326" name="Line 15"/>
          <p:cNvSpPr>
            <a:spLocks noChangeShapeType="1"/>
          </p:cNvSpPr>
          <p:nvPr/>
        </p:nvSpPr>
        <p:spPr bwMode="auto">
          <a:xfrm flipH="1">
            <a:off x="4648200" y="5410200"/>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524000"/>
            <a:ext cx="5873971" cy="4580145"/>
          </a:xfrm>
          <a:prstGeom prst="rect">
            <a:avLst/>
          </a:prstGeom>
        </p:spPr>
      </p:pic>
    </p:spTree>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Rectangle 2"/>
          <p:cNvSpPr>
            <a:spLocks noGrp="1" noChangeArrowheads="1"/>
          </p:cNvSpPr>
          <p:nvPr>
            <p:ph type="title"/>
          </p:nvPr>
        </p:nvSpPr>
        <p:spPr>
          <a:xfrm>
            <a:off x="457200" y="152400"/>
            <a:ext cx="8229600" cy="868363"/>
          </a:xfrm>
        </p:spPr>
        <p:txBody>
          <a:bodyPr/>
          <a:lstStyle/>
          <a:p>
            <a:pPr eaLnBrk="1" hangingPunct="1"/>
            <a:r>
              <a:rPr lang="en-US" altLang="en-US" sz="3800" b="1" smtClean="0"/>
              <a:t>Handling the “Details” Separately</a:t>
            </a:r>
          </a:p>
        </p:txBody>
      </p:sp>
      <p:sp>
        <p:nvSpPr>
          <p:cNvPr id="14339" name="Rectangle 12"/>
          <p:cNvSpPr>
            <a:spLocks noGrp="1" noChangeArrowheads="1"/>
          </p:cNvSpPr>
          <p:nvPr>
            <p:ph type="body" idx="4294967295"/>
          </p:nvPr>
        </p:nvSpPr>
        <p:spPr>
          <a:xfrm>
            <a:off x="0" y="3200400"/>
            <a:ext cx="8991600" cy="3581400"/>
          </a:xfrm>
        </p:spPr>
        <p:txBody>
          <a:bodyPr/>
          <a:lstStyle/>
          <a:p>
            <a:pPr eaLnBrk="1" hangingPunct="1">
              <a:lnSpc>
                <a:spcPct val="90000"/>
              </a:lnSpc>
            </a:pPr>
            <a:r>
              <a:rPr lang="en-US" altLang="en-US" sz="2400" b="1" i="1" smtClean="0">
                <a:solidFill>
                  <a:srgbClr val="0000CC"/>
                </a:solidFill>
              </a:rPr>
              <a:t>Seemingly “simple” test/fix and integrate steps:</a:t>
            </a:r>
          </a:p>
          <a:p>
            <a:pPr eaLnBrk="1" hangingPunct="1">
              <a:lnSpc>
                <a:spcPct val="90000"/>
              </a:lnSpc>
            </a:pPr>
            <a:endParaRPr lang="en-US" altLang="en-US" sz="1000" b="1" i="1" smtClean="0">
              <a:solidFill>
                <a:srgbClr val="0000CC"/>
              </a:solidFill>
            </a:endParaRPr>
          </a:p>
          <a:p>
            <a:pPr lvl="1" eaLnBrk="1" hangingPunct="1">
              <a:lnSpc>
                <a:spcPct val="90000"/>
              </a:lnSpc>
            </a:pPr>
            <a:r>
              <a:rPr lang="en-US" altLang="en-US" sz="1800" b="1" i="1" smtClean="0"/>
              <a:t>Should there be separate and independent test group?</a:t>
            </a:r>
          </a:p>
          <a:p>
            <a:pPr lvl="1" eaLnBrk="1" hangingPunct="1">
              <a:lnSpc>
                <a:spcPct val="90000"/>
              </a:lnSpc>
            </a:pPr>
            <a:r>
              <a:rPr lang="en-US" altLang="en-US" sz="1800" b="1" i="1" smtClean="0"/>
              <a:t>How should problem be reported and to whom?</a:t>
            </a:r>
          </a:p>
          <a:p>
            <a:pPr lvl="1" eaLnBrk="1" hangingPunct="1">
              <a:lnSpc>
                <a:spcPct val="90000"/>
              </a:lnSpc>
            </a:pPr>
            <a:r>
              <a:rPr lang="en-US" altLang="en-US" sz="1800" b="1" i="1" smtClean="0"/>
              <a:t>How much information must accompany a problem report?</a:t>
            </a:r>
          </a:p>
          <a:p>
            <a:pPr lvl="1" eaLnBrk="1" hangingPunct="1">
              <a:lnSpc>
                <a:spcPct val="90000"/>
              </a:lnSpc>
            </a:pPr>
            <a:r>
              <a:rPr lang="en-US" altLang="en-US" sz="1800" b="1" i="1" smtClean="0"/>
              <a:t>Who decides on the priority of the problem?</a:t>
            </a:r>
          </a:p>
          <a:p>
            <a:pPr lvl="1" eaLnBrk="1" hangingPunct="1">
              <a:lnSpc>
                <a:spcPct val="90000"/>
              </a:lnSpc>
            </a:pPr>
            <a:r>
              <a:rPr lang="en-US" altLang="en-US" sz="1800" b="1" i="1" smtClean="0"/>
              <a:t>How is the problem fix returned?</a:t>
            </a:r>
          </a:p>
          <a:p>
            <a:pPr lvl="1" eaLnBrk="1" hangingPunct="1">
              <a:lnSpc>
                <a:spcPct val="90000"/>
              </a:lnSpc>
            </a:pPr>
            <a:r>
              <a:rPr lang="en-US" altLang="en-US" sz="1800" b="1" i="1" smtClean="0"/>
              <a:t>Should all problems be fixed?</a:t>
            </a:r>
          </a:p>
          <a:p>
            <a:pPr lvl="1" eaLnBrk="1" hangingPunct="1">
              <a:lnSpc>
                <a:spcPct val="90000"/>
              </a:lnSpc>
            </a:pPr>
            <a:r>
              <a:rPr lang="en-US" altLang="en-US" sz="1800" b="1" i="1" smtClean="0"/>
              <a:t>What should we do with non-fixed problem?</a:t>
            </a:r>
          </a:p>
          <a:p>
            <a:pPr lvl="1" eaLnBrk="1" hangingPunct="1">
              <a:lnSpc>
                <a:spcPct val="90000"/>
              </a:lnSpc>
            </a:pPr>
            <a:r>
              <a:rPr lang="en-US" altLang="en-US" sz="1800" b="1" i="1" smtClean="0"/>
              <a:t>How are fixes integrated back to the system?</a:t>
            </a:r>
          </a:p>
          <a:p>
            <a:pPr lvl="1" eaLnBrk="1" hangingPunct="1">
              <a:lnSpc>
                <a:spcPct val="90000"/>
              </a:lnSpc>
              <a:buFontTx/>
              <a:buNone/>
            </a:pPr>
            <a:r>
              <a:rPr lang="en-US" altLang="en-US" sz="1800" b="1" i="1" smtClean="0"/>
              <a:t> </a:t>
            </a:r>
          </a:p>
        </p:txBody>
      </p:sp>
      <p:pic>
        <p:nvPicPr>
          <p:cNvPr id="5" name="Picture 2" descr="\\10.1.1.17\productions\ART\ART PROCESS\PPT Projects\Tsui_PPT_163567\9781284106008_PPTx_CH02_FIG05.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71600" y="1219200"/>
            <a:ext cx="6273800" cy="1448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57200" y="228600"/>
            <a:ext cx="8229600" cy="868362"/>
          </a:xfrm>
        </p:spPr>
        <p:txBody>
          <a:bodyPr/>
          <a:lstStyle/>
          <a:p>
            <a:r>
              <a:rPr lang="en-US" smtClean="0"/>
              <a:t>Considerations and Decisions</a:t>
            </a:r>
            <a:endParaRPr lang="en-US"/>
          </a:p>
        </p:txBody>
      </p:sp>
      <p:sp>
        <p:nvSpPr>
          <p:cNvPr id="3" name="Content Placeholder 2"/>
          <p:cNvSpPr>
            <a:spLocks noGrp="1"/>
          </p:cNvSpPr>
          <p:nvPr>
            <p:ph idx="1"/>
          </p:nvPr>
        </p:nvSpPr>
        <p:spPr>
          <a:xfrm>
            <a:off x="381000" y="1143000"/>
            <a:ext cx="8229600" cy="3733800"/>
          </a:xfrm>
        </p:spPr>
        <p:txBody>
          <a:bodyPr/>
          <a:lstStyle/>
          <a:p>
            <a:pPr marL="0" indent="0">
              <a:buNone/>
            </a:pPr>
            <a:r>
              <a:rPr lang="en-US" sz="2800" smtClean="0"/>
              <a:t>Problem Statement</a:t>
            </a:r>
          </a:p>
          <a:p>
            <a:pPr marL="400050" lvl="1" indent="0">
              <a:buNone/>
            </a:pPr>
            <a:r>
              <a:rPr lang="en-US" sz="2400" smtClean="0"/>
              <a:t>“Given a collection of lines of text (strings) stored in a file, sort them in alphabetical order, and write them to another file.”</a:t>
            </a:r>
          </a:p>
          <a:p>
            <a:pPr marL="0" indent="0">
              <a:buNone/>
            </a:pPr>
            <a:r>
              <a:rPr lang="en-US" sz="2800" smtClean="0"/>
              <a:t>What Are the Program Requirements?</a:t>
            </a:r>
          </a:p>
          <a:p>
            <a:pPr marL="400050" lvl="1" indent="0">
              <a:buNone/>
            </a:pPr>
            <a:r>
              <a:rPr lang="en-US" sz="2400" smtClean="0"/>
              <a:t>Input formats?		Sorting?</a:t>
            </a:r>
          </a:p>
          <a:p>
            <a:pPr marL="400050" lvl="1" indent="0">
              <a:buNone/>
            </a:pPr>
            <a:r>
              <a:rPr lang="en-US" sz="2400" smtClean="0"/>
              <a:t>Special cases, boundaries, and error conditions?</a:t>
            </a:r>
          </a:p>
          <a:p>
            <a:pPr marL="400050" lvl="1" indent="0">
              <a:buNone/>
            </a:pPr>
            <a:r>
              <a:rPr lang="en-US" sz="2400" smtClean="0"/>
              <a:t>Performance? 		Real time?		Security?</a:t>
            </a:r>
          </a:p>
          <a:p>
            <a:pPr marL="0" indent="0">
              <a:buNone/>
            </a:pPr>
            <a:r>
              <a:rPr lang="en-US" sz="2800" smtClean="0"/>
              <a:t>What Are the Design Constraints?</a:t>
            </a:r>
          </a:p>
          <a:p>
            <a:pPr marL="400050" lvl="1" indent="0">
              <a:buNone/>
            </a:pPr>
            <a:r>
              <a:rPr lang="en-US" sz="2400" smtClean="0"/>
              <a:t>User interface?     Typical and maximum input sizes?</a:t>
            </a:r>
          </a:p>
          <a:p>
            <a:pPr marL="400050" lvl="1" indent="0">
              <a:buNone/>
            </a:pPr>
            <a:r>
              <a:rPr lang="en-US" sz="2400" smtClean="0"/>
              <a:t>Platforms?	  Schedule?</a:t>
            </a:r>
            <a:endParaRPr lang="en-US" sz="2400"/>
          </a:p>
        </p:txBody>
      </p:sp>
    </p:spTree>
    <p:extLst>
      <p:ext uri="{BB962C8B-B14F-4D97-AF65-F5344CB8AC3E}">
        <p14:creationId xmlns:p14="http://schemas.microsoft.com/office/powerpoint/2010/main" val="612283044"/>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Rectangle 2"/>
          <p:cNvSpPr>
            <a:spLocks noGrp="1" noChangeArrowheads="1"/>
          </p:cNvSpPr>
          <p:nvPr>
            <p:ph type="title"/>
          </p:nvPr>
        </p:nvSpPr>
        <p:spPr>
          <a:xfrm>
            <a:off x="152400" y="228600"/>
            <a:ext cx="8686800" cy="1600200"/>
          </a:xfrm>
        </p:spPr>
        <p:txBody>
          <a:bodyPr/>
          <a:lstStyle/>
          <a:p>
            <a:pPr eaLnBrk="1" hangingPunct="1"/>
            <a:r>
              <a:rPr lang="en-US" altLang="en-US" sz="3200" b="1" smtClean="0">
                <a:solidFill>
                  <a:srgbClr val="006600"/>
                </a:solidFill>
              </a:rPr>
              <a:t>Some </a:t>
            </a:r>
            <a:r>
              <a:rPr lang="en-US" altLang="en-US" sz="3200" b="1" i="1" smtClean="0">
                <a:solidFill>
                  <a:srgbClr val="006600"/>
                </a:solidFill>
              </a:rPr>
              <a:t>“Non-Technical”</a:t>
            </a:r>
            <a:r>
              <a:rPr lang="en-US" altLang="en-US" sz="3200" b="1" smtClean="0">
                <a:solidFill>
                  <a:srgbClr val="006600"/>
                </a:solidFill>
              </a:rPr>
              <a:t> Considerations</a:t>
            </a:r>
            <a:r>
              <a:rPr lang="en-US" altLang="en-US" sz="3200" b="1" smtClean="0"/>
              <a:t> for Developing &amp; Supporting a </a:t>
            </a:r>
            <a:r>
              <a:rPr lang="en-US" altLang="en-US" sz="3200" b="1" smtClean="0">
                <a:solidFill>
                  <a:srgbClr val="0000CC"/>
                </a:solidFill>
              </a:rPr>
              <a:t>System </a:t>
            </a:r>
            <a:r>
              <a:rPr lang="en-US" altLang="en-US" sz="2800" b="1" smtClean="0">
                <a:solidFill>
                  <a:srgbClr val="800000"/>
                </a:solidFill>
              </a:rPr>
              <a:t>(requiring more effort, more resources, etc.)</a:t>
            </a:r>
          </a:p>
        </p:txBody>
      </p:sp>
      <p:sp>
        <p:nvSpPr>
          <p:cNvPr id="15363" name="Rectangle 3"/>
          <p:cNvSpPr>
            <a:spLocks noGrp="1" noChangeArrowheads="1"/>
          </p:cNvSpPr>
          <p:nvPr>
            <p:ph type="body" idx="4294967295"/>
          </p:nvPr>
        </p:nvSpPr>
        <p:spPr>
          <a:xfrm>
            <a:off x="304800" y="2362200"/>
            <a:ext cx="8610600" cy="3352800"/>
          </a:xfrm>
        </p:spPr>
        <p:txBody>
          <a:bodyPr/>
          <a:lstStyle/>
          <a:p>
            <a:pPr eaLnBrk="1" hangingPunct="1"/>
            <a:r>
              <a:rPr lang="en-US" altLang="en-US" sz="2800" b="1" smtClean="0">
                <a:solidFill>
                  <a:srgbClr val="0000CC"/>
                </a:solidFill>
              </a:rPr>
              <a:t>Effort and Schedule Expansion </a:t>
            </a:r>
            <a:endParaRPr lang="en-US" altLang="en-US" sz="2400" b="1" smtClean="0">
              <a:solidFill>
                <a:srgbClr val="0000CC"/>
              </a:solidFill>
            </a:endParaRPr>
          </a:p>
          <a:p>
            <a:pPr lvl="1" eaLnBrk="1" hangingPunct="1"/>
            <a:r>
              <a:rPr lang="en-US" altLang="en-US" sz="2400" b="1" smtClean="0"/>
              <a:t>How does one estimate and handle this?</a:t>
            </a:r>
          </a:p>
          <a:p>
            <a:pPr lvl="1" eaLnBrk="1" hangingPunct="1">
              <a:buFontTx/>
              <a:buNone/>
            </a:pPr>
            <a:endParaRPr lang="en-US" altLang="en-US" sz="2400" b="1" smtClean="0"/>
          </a:p>
          <a:p>
            <a:pPr eaLnBrk="1" hangingPunct="1"/>
            <a:r>
              <a:rPr lang="en-US" altLang="en-US" sz="2800" b="1" smtClean="0">
                <a:solidFill>
                  <a:srgbClr val="0000CC"/>
                </a:solidFill>
              </a:rPr>
              <a:t>Assignment and Communications Expansion</a:t>
            </a:r>
            <a:r>
              <a:rPr lang="en-US" altLang="en-US" sz="2800" b="1" smtClean="0"/>
              <a:t>?</a:t>
            </a:r>
          </a:p>
          <a:p>
            <a:pPr lvl="1" eaLnBrk="1" hangingPunct="1"/>
            <a:r>
              <a:rPr lang="en-US" altLang="en-US" sz="2400" b="1" smtClean="0"/>
              <a:t>Do we need some process?</a:t>
            </a:r>
          </a:p>
          <a:p>
            <a:pPr lvl="1" eaLnBrk="1" hangingPunct="1"/>
            <a:r>
              <a:rPr lang="en-US" altLang="en-US" sz="2400" b="1" smtClean="0"/>
              <a:t>Do we need some tools?</a:t>
            </a:r>
          </a:p>
        </p:txBody>
      </p:sp>
    </p:spTree>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Rectangle 2"/>
          <p:cNvSpPr>
            <a:spLocks noGrp="1" noChangeArrowheads="1"/>
          </p:cNvSpPr>
          <p:nvPr>
            <p:ph type="title"/>
          </p:nvPr>
        </p:nvSpPr>
        <p:spPr>
          <a:xfrm>
            <a:off x="152400" y="5257800"/>
            <a:ext cx="8820150" cy="762000"/>
          </a:xfrm>
          <a:solidFill>
            <a:srgbClr val="FFFF99"/>
          </a:solidFill>
        </p:spPr>
        <p:txBody>
          <a:bodyPr/>
          <a:lstStyle/>
          <a:p>
            <a:pPr eaLnBrk="1" hangingPunct="1"/>
            <a:r>
              <a:rPr lang="en-US" altLang="en-US" sz="2000" b="1" smtClean="0"/>
              <a:t>Increase in amount of communications as # of people increases. </a:t>
            </a:r>
            <a:br>
              <a:rPr lang="en-US" altLang="en-US" sz="2000" b="1" smtClean="0"/>
            </a:br>
            <a:r>
              <a:rPr lang="en-US" altLang="en-US" sz="2000" b="1" smtClean="0"/>
              <a:t> Also, an increase in the </a:t>
            </a:r>
            <a:r>
              <a:rPr lang="en-US" altLang="en-US" sz="2000" b="1" smtClean="0">
                <a:solidFill>
                  <a:srgbClr val="800000"/>
                </a:solidFill>
              </a:rPr>
              <a:t>number of communications errors committed.</a:t>
            </a:r>
            <a:r>
              <a:rPr lang="en-US" altLang="en-US" sz="2000" b="1" smtClean="0"/>
              <a:t> </a:t>
            </a:r>
          </a:p>
        </p:txBody>
      </p:sp>
      <p:sp>
        <p:nvSpPr>
          <p:cNvPr id="16424" name="Text Box 40"/>
          <p:cNvSpPr txBox="1">
            <a:spLocks noChangeArrowheads="1"/>
          </p:cNvSpPr>
          <p:nvPr/>
        </p:nvSpPr>
        <p:spPr bwMode="auto">
          <a:xfrm>
            <a:off x="152400" y="381000"/>
            <a:ext cx="89154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l" eaLnBrk="1" hangingPunct="1"/>
            <a:r>
              <a:rPr lang="en-US" altLang="en-US" sz="2200" b="1"/>
              <a:t>With the increase in system complexity, there is a </a:t>
            </a:r>
            <a:r>
              <a:rPr lang="en-US" altLang="en-US" sz="2200" b="1" smtClean="0"/>
              <a:t>corresponding increase </a:t>
            </a:r>
            <a:r>
              <a:rPr lang="en-US" altLang="en-US" sz="2200" b="1"/>
              <a:t>in the “manpower” or human resources.</a:t>
            </a:r>
          </a:p>
        </p:txBody>
      </p:sp>
      <p:sp>
        <p:nvSpPr>
          <p:cNvPr id="16425" name="Text Box 41"/>
          <p:cNvSpPr txBox="1">
            <a:spLocks noChangeArrowheads="1"/>
          </p:cNvSpPr>
          <p:nvPr/>
        </p:nvSpPr>
        <p:spPr bwMode="auto">
          <a:xfrm>
            <a:off x="76200" y="4876800"/>
            <a:ext cx="9045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l" eaLnBrk="1" hangingPunct="1"/>
            <a:r>
              <a:rPr lang="en-US" altLang="en-US" b="1">
                <a:solidFill>
                  <a:srgbClr val="800000"/>
                </a:solidFill>
              </a:rPr>
              <a:t>For n people, number of potential communications paths = </a:t>
            </a:r>
            <a:r>
              <a:rPr lang="en-US" altLang="en-US" b="1">
                <a:solidFill>
                  <a:srgbClr val="800000"/>
                </a:solidFill>
                <a:cs typeface="Arial" pitchFamily="34" charset="0"/>
              </a:rPr>
              <a:t>∑ (</a:t>
            </a:r>
            <a:r>
              <a:rPr lang="en-US" altLang="en-US" b="1" smtClean="0">
                <a:solidFill>
                  <a:srgbClr val="800000"/>
                </a:solidFill>
                <a:cs typeface="Arial" pitchFamily="34" charset="0"/>
              </a:rPr>
              <a:t>n−1</a:t>
            </a:r>
            <a:r>
              <a:rPr lang="en-US" altLang="en-US" b="1">
                <a:solidFill>
                  <a:srgbClr val="800000"/>
                </a:solidFill>
                <a:cs typeface="Arial" pitchFamily="34" charset="0"/>
              </a:rPr>
              <a:t>) = [nx(n−1)] / 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840" y="1219200"/>
            <a:ext cx="6614160" cy="3523488"/>
          </a:xfrm>
          <a:prstGeom prst="rect">
            <a:avLst/>
          </a:prstGeom>
        </p:spPr>
      </p:pic>
    </p:spTree>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Rectangle 2"/>
          <p:cNvSpPr>
            <a:spLocks noGrp="1" noChangeArrowheads="1"/>
          </p:cNvSpPr>
          <p:nvPr>
            <p:ph type="title"/>
          </p:nvPr>
        </p:nvSpPr>
        <p:spPr>
          <a:xfrm>
            <a:off x="457200" y="274638"/>
            <a:ext cx="8229600" cy="639762"/>
          </a:xfrm>
        </p:spPr>
        <p:txBody>
          <a:bodyPr/>
          <a:lstStyle/>
          <a:p>
            <a:pPr eaLnBrk="1" hangingPunct="1"/>
            <a:r>
              <a:rPr lang="en-US" altLang="en-US" sz="4000" b="1" smtClean="0">
                <a:solidFill>
                  <a:srgbClr val="0000CC"/>
                </a:solidFill>
              </a:rPr>
              <a:t>A Large, Complex System</a:t>
            </a:r>
          </a:p>
        </p:txBody>
      </p:sp>
      <p:sp>
        <p:nvSpPr>
          <p:cNvPr id="17411" name="Rectangle 3"/>
          <p:cNvSpPr>
            <a:spLocks noGrp="1" noChangeArrowheads="1"/>
          </p:cNvSpPr>
          <p:nvPr>
            <p:ph type="body" idx="4294967295"/>
          </p:nvPr>
        </p:nvSpPr>
        <p:spPr>
          <a:xfrm>
            <a:off x="381000" y="1066800"/>
            <a:ext cx="8534400" cy="5486400"/>
          </a:xfrm>
        </p:spPr>
        <p:txBody>
          <a:bodyPr/>
          <a:lstStyle/>
          <a:p>
            <a:pPr eaLnBrk="1" hangingPunct="1">
              <a:lnSpc>
                <a:spcPct val="80000"/>
              </a:lnSpc>
            </a:pPr>
            <a:r>
              <a:rPr lang="en-US" altLang="en-US" sz="2800" b="1" i="1" smtClean="0">
                <a:solidFill>
                  <a:srgbClr val="0000CC"/>
                </a:solidFill>
              </a:rPr>
              <a:t>Building “mission-critical” or “business- critical” system (e.g., </a:t>
            </a:r>
            <a:r>
              <a:rPr lang="en-US" altLang="en-US" sz="2800" b="1" i="1" smtClean="0">
                <a:solidFill>
                  <a:srgbClr val="800000"/>
                </a:solidFill>
              </a:rPr>
              <a:t>payroll </a:t>
            </a:r>
            <a:r>
              <a:rPr lang="en-US" altLang="en-US" sz="2800" b="1">
                <a:solidFill>
                  <a:srgbClr val="800000"/>
                </a:solidFill>
                <a:cs typeface="Arial" pitchFamily="34" charset="0"/>
              </a:rPr>
              <a:t>−</a:t>
            </a:r>
            <a:r>
              <a:rPr lang="en-US" altLang="en-US" sz="2800" b="1" i="1" smtClean="0">
                <a:solidFill>
                  <a:srgbClr val="800000"/>
                </a:solidFill>
              </a:rPr>
              <a:t> in textbook</a:t>
            </a:r>
            <a:r>
              <a:rPr lang="en-US" altLang="en-US" sz="2800" b="1" i="1" smtClean="0">
                <a:solidFill>
                  <a:srgbClr val="0000CC"/>
                </a:solidFill>
              </a:rPr>
              <a:t>) requires </a:t>
            </a:r>
            <a:r>
              <a:rPr lang="en-US" altLang="en-US" sz="2800" b="1" i="1" smtClean="0">
                <a:solidFill>
                  <a:srgbClr val="006600"/>
                </a:solidFill>
              </a:rPr>
              <a:t>(1) </a:t>
            </a:r>
            <a:r>
              <a:rPr lang="en-US" altLang="en-US" sz="2800" b="1" i="1" u="sng" smtClean="0">
                <a:solidFill>
                  <a:srgbClr val="006600"/>
                </a:solidFill>
              </a:rPr>
              <a:t>several separate activities</a:t>
            </a:r>
            <a:r>
              <a:rPr lang="en-US" altLang="en-US" sz="2800" b="1" i="1" smtClean="0">
                <a:solidFill>
                  <a:srgbClr val="0000CC"/>
                </a:solidFill>
              </a:rPr>
              <a:t> performed by </a:t>
            </a:r>
            <a:r>
              <a:rPr lang="en-US" altLang="en-US" sz="2800" b="1" i="1" smtClean="0">
                <a:solidFill>
                  <a:srgbClr val="006600"/>
                </a:solidFill>
              </a:rPr>
              <a:t>(2) </a:t>
            </a:r>
            <a:r>
              <a:rPr lang="en-US" altLang="en-US" sz="2800" b="1" i="1" u="sng" smtClean="0">
                <a:solidFill>
                  <a:srgbClr val="006600"/>
                </a:solidFill>
              </a:rPr>
              <a:t>more than one person </a:t>
            </a:r>
            <a:br>
              <a:rPr lang="en-US" altLang="en-US" sz="2800" b="1" i="1" u="sng" smtClean="0">
                <a:solidFill>
                  <a:srgbClr val="006600"/>
                </a:solidFill>
              </a:rPr>
            </a:br>
            <a:r>
              <a:rPr lang="en-US" altLang="en-US" sz="2800" b="1" i="1" u="sng" smtClean="0">
                <a:solidFill>
                  <a:srgbClr val="006600"/>
                </a:solidFill>
              </a:rPr>
              <a:t>(e.g., 50 ~ 100)</a:t>
            </a:r>
            <a:r>
              <a:rPr lang="en-US" altLang="en-US" sz="2800" b="1" i="1" smtClean="0">
                <a:solidFill>
                  <a:srgbClr val="006600"/>
                </a:solidFill>
              </a:rPr>
              <a:t>:</a:t>
            </a:r>
          </a:p>
          <a:p>
            <a:pPr lvl="1" eaLnBrk="1" hangingPunct="1">
              <a:lnSpc>
                <a:spcPct val="80000"/>
              </a:lnSpc>
            </a:pPr>
            <a:endParaRPr lang="en-US" altLang="en-US" sz="1000" b="1" i="1" smtClean="0">
              <a:solidFill>
                <a:srgbClr val="006600"/>
              </a:solidFill>
            </a:endParaRPr>
          </a:p>
          <a:p>
            <a:pPr lvl="1" eaLnBrk="1" hangingPunct="1">
              <a:lnSpc>
                <a:spcPct val="80000"/>
              </a:lnSpc>
            </a:pPr>
            <a:r>
              <a:rPr lang="en-US" altLang="en-US" sz="2400" b="1" u="sng" smtClean="0">
                <a:solidFill>
                  <a:srgbClr val="0000CC"/>
                </a:solidFill>
              </a:rPr>
              <a:t>Requirements</a:t>
            </a:r>
            <a:r>
              <a:rPr lang="en-US" altLang="en-US" sz="2400" b="1" smtClean="0"/>
              <a:t>: gathering, analysis, specification, and agreement </a:t>
            </a:r>
          </a:p>
          <a:p>
            <a:pPr lvl="1" eaLnBrk="1" hangingPunct="1">
              <a:lnSpc>
                <a:spcPct val="80000"/>
              </a:lnSpc>
            </a:pPr>
            <a:r>
              <a:rPr lang="en-US" altLang="en-US" sz="2400" b="1" u="sng" smtClean="0">
                <a:solidFill>
                  <a:srgbClr val="0000CC"/>
                </a:solidFill>
              </a:rPr>
              <a:t>Design</a:t>
            </a:r>
            <a:r>
              <a:rPr lang="en-US" altLang="en-US" sz="2400" b="1" smtClean="0">
                <a:solidFill>
                  <a:srgbClr val="0000CC"/>
                </a:solidFill>
              </a:rPr>
              <a:t>:</a:t>
            </a:r>
            <a:r>
              <a:rPr lang="en-US" altLang="en-US" sz="2400" b="1" smtClean="0"/>
              <a:t> abstraction, decomposition, cohesion,  interaction, and coupling analysis</a:t>
            </a:r>
          </a:p>
          <a:p>
            <a:pPr lvl="1" eaLnBrk="1" hangingPunct="1">
              <a:lnSpc>
                <a:spcPct val="80000"/>
              </a:lnSpc>
            </a:pPr>
            <a:r>
              <a:rPr lang="en-US" altLang="en-US" sz="2400" b="1" u="sng" smtClean="0">
                <a:solidFill>
                  <a:srgbClr val="0000CC"/>
                </a:solidFill>
              </a:rPr>
              <a:t>Implementation</a:t>
            </a:r>
            <a:r>
              <a:rPr lang="en-US" altLang="en-US" sz="2400" b="1" smtClean="0">
                <a:solidFill>
                  <a:srgbClr val="0000CC"/>
                </a:solidFill>
              </a:rPr>
              <a:t>:</a:t>
            </a:r>
            <a:r>
              <a:rPr lang="en-US" altLang="en-US" sz="2400" b="1" smtClean="0"/>
              <a:t> coding and unit testing</a:t>
            </a:r>
          </a:p>
          <a:p>
            <a:pPr lvl="1" eaLnBrk="1" hangingPunct="1">
              <a:lnSpc>
                <a:spcPct val="80000"/>
              </a:lnSpc>
            </a:pPr>
            <a:r>
              <a:rPr lang="en-US" altLang="en-US" sz="2400" b="1" u="sng" smtClean="0">
                <a:solidFill>
                  <a:srgbClr val="0000CC"/>
                </a:solidFill>
              </a:rPr>
              <a:t>Integration</a:t>
            </a:r>
            <a:r>
              <a:rPr lang="en-US" altLang="en-US" sz="2400" b="1" smtClean="0"/>
              <a:t> and tracking of pieces and parts</a:t>
            </a:r>
          </a:p>
          <a:p>
            <a:pPr lvl="1" eaLnBrk="1" hangingPunct="1">
              <a:lnSpc>
                <a:spcPct val="80000"/>
              </a:lnSpc>
            </a:pPr>
            <a:r>
              <a:rPr lang="en-US" altLang="en-US" sz="2400" b="1" u="sng" smtClean="0">
                <a:solidFill>
                  <a:srgbClr val="0000CC"/>
                </a:solidFill>
              </a:rPr>
              <a:t>Separate testing</a:t>
            </a:r>
            <a:r>
              <a:rPr lang="en-US" altLang="en-US" sz="2400" b="1" smtClean="0">
                <a:solidFill>
                  <a:srgbClr val="0000CC"/>
                </a:solidFill>
              </a:rPr>
              <a:t>:</a:t>
            </a:r>
            <a:r>
              <a:rPr lang="en-US" altLang="en-US" sz="2400" b="1" smtClean="0"/>
              <a:t> functional testing, component testing, system testing, and performance testing</a:t>
            </a:r>
          </a:p>
          <a:p>
            <a:pPr lvl="1" eaLnBrk="1" hangingPunct="1">
              <a:lnSpc>
                <a:spcPct val="80000"/>
              </a:lnSpc>
            </a:pPr>
            <a:r>
              <a:rPr lang="en-US" altLang="en-US" sz="2400" b="1" u="sng" smtClean="0">
                <a:solidFill>
                  <a:srgbClr val="0000CC"/>
                </a:solidFill>
              </a:rPr>
              <a:t>Packaging</a:t>
            </a:r>
            <a:r>
              <a:rPr lang="en-US" altLang="en-US" sz="2400" b="1" smtClean="0"/>
              <a:t> and </a:t>
            </a:r>
            <a:r>
              <a:rPr lang="en-US" altLang="en-US" sz="2400" b="1" u="sng" smtClean="0">
                <a:solidFill>
                  <a:srgbClr val="0000CC"/>
                </a:solidFill>
              </a:rPr>
              <a:t>releasing</a:t>
            </a:r>
            <a:r>
              <a:rPr lang="en-US" altLang="en-US" sz="2400" b="1" smtClean="0"/>
              <a:t> the system</a:t>
            </a:r>
          </a:p>
        </p:txBody>
      </p:sp>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Rectangle 2"/>
          <p:cNvSpPr>
            <a:spLocks noGrp="1" noChangeArrowheads="1"/>
          </p:cNvSpPr>
          <p:nvPr>
            <p:ph type="title"/>
          </p:nvPr>
        </p:nvSpPr>
        <p:spPr>
          <a:xfrm>
            <a:off x="457200" y="274638"/>
            <a:ext cx="8382000" cy="868362"/>
          </a:xfrm>
        </p:spPr>
        <p:txBody>
          <a:bodyPr/>
          <a:lstStyle/>
          <a:p>
            <a:pPr eaLnBrk="1" hangingPunct="1"/>
            <a:r>
              <a:rPr lang="en-US" altLang="en-US" sz="3200" b="1" smtClean="0">
                <a:solidFill>
                  <a:srgbClr val="0000CC"/>
                </a:solidFill>
              </a:rPr>
              <a:t>Also, Need to “</a:t>
            </a:r>
            <a:r>
              <a:rPr lang="en-US" altLang="en-US" sz="3200" b="1" u="sng" smtClean="0">
                <a:solidFill>
                  <a:srgbClr val="800000"/>
                </a:solidFill>
              </a:rPr>
              <a:t>Support</a:t>
            </a:r>
            <a:r>
              <a:rPr lang="en-US" altLang="en-US" sz="3200" b="1" smtClean="0">
                <a:solidFill>
                  <a:srgbClr val="0000CC"/>
                </a:solidFill>
              </a:rPr>
              <a:t>” the “Payroll” System in Text (for </a:t>
            </a:r>
            <a:r>
              <a:rPr lang="en-US" altLang="en-US" sz="3200" b="1" i="1" smtClean="0">
                <a:solidFill>
                  <a:srgbClr val="006600"/>
                </a:solidFill>
              </a:rPr>
              <a:t>real production</a:t>
            </a:r>
            <a:r>
              <a:rPr lang="en-US" altLang="en-US" sz="3200" b="1" smtClean="0">
                <a:solidFill>
                  <a:srgbClr val="0000CC"/>
                </a:solidFill>
              </a:rPr>
              <a:t>)</a:t>
            </a:r>
            <a:br>
              <a:rPr lang="en-US" altLang="en-US" sz="3200" b="1" smtClean="0">
                <a:solidFill>
                  <a:srgbClr val="0000CC"/>
                </a:solidFill>
              </a:rPr>
            </a:br>
            <a:r>
              <a:rPr lang="en-US" altLang="en-US" sz="2400" b="1" smtClean="0">
                <a:solidFill>
                  <a:srgbClr val="800000"/>
                </a:solidFill>
              </a:rPr>
              <a:t>(</a:t>
            </a:r>
            <a:r>
              <a:rPr lang="en-US" altLang="en-US" sz="2400" b="1" u="sng" smtClean="0">
                <a:solidFill>
                  <a:srgbClr val="800000"/>
                </a:solidFill>
              </a:rPr>
              <a:t>oftentimes</a:t>
            </a:r>
            <a:r>
              <a:rPr lang="en-US" altLang="en-US" sz="2400" b="1" smtClean="0">
                <a:solidFill>
                  <a:srgbClr val="800000"/>
                </a:solidFill>
              </a:rPr>
              <a:t> complex systems are not </a:t>
            </a:r>
            <a:r>
              <a:rPr lang="en-US" altLang="en-US" sz="2400" b="1" u="sng" smtClean="0">
                <a:solidFill>
                  <a:srgbClr val="800000"/>
                </a:solidFill>
              </a:rPr>
              <a:t>“perfect”</a:t>
            </a:r>
            <a:r>
              <a:rPr lang="en-US" altLang="en-US" sz="2400" b="1" smtClean="0">
                <a:solidFill>
                  <a:srgbClr val="800000"/>
                </a:solidFill>
              </a:rPr>
              <a:t>)</a:t>
            </a:r>
            <a:r>
              <a:rPr lang="en-US" altLang="en-US" sz="3200" b="1" smtClean="0"/>
              <a:t> </a:t>
            </a:r>
          </a:p>
        </p:txBody>
      </p:sp>
      <p:sp>
        <p:nvSpPr>
          <p:cNvPr id="18435" name="Rectangle 3"/>
          <p:cNvSpPr>
            <a:spLocks noGrp="1" noChangeArrowheads="1"/>
          </p:cNvSpPr>
          <p:nvPr>
            <p:ph type="body" idx="4294967295"/>
          </p:nvPr>
        </p:nvSpPr>
        <p:spPr>
          <a:xfrm>
            <a:off x="228600" y="1752600"/>
            <a:ext cx="8686800" cy="4572000"/>
          </a:xfrm>
        </p:spPr>
        <p:txBody>
          <a:bodyPr/>
          <a:lstStyle/>
          <a:p>
            <a:pPr eaLnBrk="1" hangingPunct="1">
              <a:lnSpc>
                <a:spcPct val="90000"/>
              </a:lnSpc>
            </a:pPr>
            <a:r>
              <a:rPr lang="en-US" altLang="en-US" sz="2800" b="1" smtClean="0">
                <a:solidFill>
                  <a:srgbClr val="006600"/>
                </a:solidFill>
              </a:rPr>
              <a:t>Pre-release:</a:t>
            </a:r>
            <a:r>
              <a:rPr lang="en-US" altLang="en-US" sz="2800" b="1" smtClean="0"/>
              <a:t> preparation for education and support: </a:t>
            </a:r>
            <a:endParaRPr lang="en-US" altLang="en-US" sz="2400" b="1" smtClean="0"/>
          </a:p>
          <a:p>
            <a:pPr lvl="1" eaLnBrk="1" hangingPunct="1">
              <a:lnSpc>
                <a:spcPct val="90000"/>
              </a:lnSpc>
            </a:pPr>
            <a:r>
              <a:rPr lang="en-US" altLang="en-US" sz="2400" b="1" smtClean="0"/>
              <a:t>Number of expected users</a:t>
            </a:r>
          </a:p>
          <a:p>
            <a:pPr lvl="1" eaLnBrk="1" hangingPunct="1">
              <a:lnSpc>
                <a:spcPct val="90000"/>
              </a:lnSpc>
            </a:pPr>
            <a:r>
              <a:rPr lang="en-US" altLang="en-US" sz="2400" b="1" smtClean="0"/>
              <a:t>Number of “known problems” and expected quality</a:t>
            </a:r>
          </a:p>
          <a:p>
            <a:pPr lvl="1" eaLnBrk="1" hangingPunct="1">
              <a:lnSpc>
                <a:spcPct val="90000"/>
              </a:lnSpc>
            </a:pPr>
            <a:r>
              <a:rPr lang="en-US" altLang="en-US" sz="2400" b="1" smtClean="0"/>
              <a:t>Amount of user and support personnel training</a:t>
            </a:r>
          </a:p>
          <a:p>
            <a:pPr lvl="1" eaLnBrk="1" hangingPunct="1">
              <a:lnSpc>
                <a:spcPct val="90000"/>
              </a:lnSpc>
            </a:pPr>
            <a:r>
              <a:rPr lang="en-US" altLang="en-US" sz="2400" b="1" smtClean="0"/>
              <a:t>Number of fix and maintenance cycle</a:t>
            </a:r>
          </a:p>
          <a:p>
            <a:pPr eaLnBrk="1" hangingPunct="1">
              <a:lnSpc>
                <a:spcPct val="90000"/>
              </a:lnSpc>
            </a:pPr>
            <a:r>
              <a:rPr lang="en-US" altLang="en-US" sz="2800" b="1" smtClean="0">
                <a:solidFill>
                  <a:srgbClr val="006600"/>
                </a:solidFill>
              </a:rPr>
              <a:t>Post-release:</a:t>
            </a:r>
            <a:r>
              <a:rPr lang="en-US" altLang="en-US" sz="2800" b="1" smtClean="0">
                <a:solidFill>
                  <a:srgbClr val="0000CC"/>
                </a:solidFill>
              </a:rPr>
              <a:t> </a:t>
            </a:r>
            <a:r>
              <a:rPr lang="en-US" altLang="en-US" sz="2800" b="1" smtClean="0"/>
              <a:t>preparation for</a:t>
            </a:r>
            <a:r>
              <a:rPr lang="en-US" altLang="en-US" sz="2800" b="1" smtClean="0">
                <a:solidFill>
                  <a:srgbClr val="0000CC"/>
                </a:solidFill>
              </a:rPr>
              <a:t> </a:t>
            </a:r>
            <a:r>
              <a:rPr lang="en-US" altLang="en-US" sz="2800" b="1" smtClean="0"/>
              <a:t>user and customer support:</a:t>
            </a:r>
          </a:p>
          <a:p>
            <a:pPr lvl="1" eaLnBrk="1" hangingPunct="1">
              <a:lnSpc>
                <a:spcPct val="90000"/>
              </a:lnSpc>
            </a:pPr>
            <a:r>
              <a:rPr lang="en-US" altLang="en-US" sz="2400" b="1" smtClean="0"/>
              <a:t>Call center and problem resolutions</a:t>
            </a:r>
          </a:p>
          <a:p>
            <a:pPr lvl="1" eaLnBrk="1" hangingPunct="1">
              <a:lnSpc>
                <a:spcPct val="90000"/>
              </a:lnSpc>
            </a:pPr>
            <a:r>
              <a:rPr lang="en-US" altLang="en-US" sz="2400" b="1" smtClean="0"/>
              <a:t>Major problem fixes and code changes</a:t>
            </a:r>
          </a:p>
          <a:p>
            <a:pPr lvl="1" eaLnBrk="1" hangingPunct="1">
              <a:lnSpc>
                <a:spcPct val="90000"/>
              </a:lnSpc>
            </a:pPr>
            <a:r>
              <a:rPr lang="en-US" altLang="en-US" sz="2400" b="1" smtClean="0"/>
              <a:t>Functional modifications and enhancements</a:t>
            </a:r>
          </a:p>
          <a:p>
            <a:pPr eaLnBrk="1" hangingPunct="1">
              <a:lnSpc>
                <a:spcPct val="90000"/>
              </a:lnSpc>
            </a:pPr>
            <a:endParaRPr lang="en-US" altLang="en-US" sz="2800" b="1" smtClean="0"/>
          </a:p>
        </p:txBody>
      </p:sp>
    </p:spTree>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Rectangle 2"/>
          <p:cNvSpPr>
            <a:spLocks noGrp="1" noChangeArrowheads="1"/>
          </p:cNvSpPr>
          <p:nvPr>
            <p:ph type="title"/>
          </p:nvPr>
        </p:nvSpPr>
        <p:spPr>
          <a:xfrm>
            <a:off x="457200" y="304800"/>
            <a:ext cx="8229600" cy="944563"/>
          </a:xfrm>
        </p:spPr>
        <p:txBody>
          <a:bodyPr/>
          <a:lstStyle/>
          <a:p>
            <a:pPr eaLnBrk="1" hangingPunct="1"/>
            <a:r>
              <a:rPr lang="en-US" altLang="en-US" sz="3600" b="1" u="sng" smtClean="0">
                <a:solidFill>
                  <a:srgbClr val="0000CC"/>
                </a:solidFill>
              </a:rPr>
              <a:t>Coordination</a:t>
            </a:r>
            <a:r>
              <a:rPr lang="en-US" altLang="en-US" sz="3600" b="1" smtClean="0"/>
              <a:t> Efforts Required in </a:t>
            </a:r>
            <a:r>
              <a:rPr lang="en-US" altLang="en-US" sz="3600" b="1" u="sng" smtClean="0"/>
              <a:t>Systems</a:t>
            </a:r>
            <a:r>
              <a:rPr lang="en-US" altLang="en-US" sz="3600" b="1" smtClean="0"/>
              <a:t> Development and Support</a:t>
            </a:r>
          </a:p>
        </p:txBody>
      </p:sp>
      <p:sp>
        <p:nvSpPr>
          <p:cNvPr id="19459" name="Rectangle 3"/>
          <p:cNvSpPr>
            <a:spLocks noGrp="1" noChangeArrowheads="1"/>
          </p:cNvSpPr>
          <p:nvPr>
            <p:ph type="body" idx="4294967295"/>
          </p:nvPr>
        </p:nvSpPr>
        <p:spPr>
          <a:xfrm>
            <a:off x="381000" y="1676400"/>
            <a:ext cx="8534400" cy="4495800"/>
          </a:xfrm>
        </p:spPr>
        <p:txBody>
          <a:bodyPr/>
          <a:lstStyle/>
          <a:p>
            <a:pPr eaLnBrk="1" hangingPunct="1"/>
            <a:r>
              <a:rPr lang="en-US" altLang="en-US" sz="2600" b="1" smtClean="0"/>
              <a:t>Because there are </a:t>
            </a:r>
            <a:r>
              <a:rPr lang="en-US" altLang="en-US" sz="2600" b="1">
                <a:solidFill>
                  <a:srgbClr val="800000"/>
                </a:solidFill>
              </a:rPr>
              <a:t>(i</a:t>
            </a:r>
            <a:r>
              <a:rPr lang="en-US" altLang="en-US" sz="2600" b="1" smtClean="0">
                <a:solidFill>
                  <a:srgbClr val="800000"/>
                </a:solidFill>
              </a:rPr>
              <a:t>) </a:t>
            </a:r>
            <a:r>
              <a:rPr lang="en-US" altLang="en-US" sz="2600" b="1" u="sng" smtClean="0">
                <a:solidFill>
                  <a:srgbClr val="800000"/>
                </a:solidFill>
              </a:rPr>
              <a:t>more parts,</a:t>
            </a:r>
            <a:r>
              <a:rPr lang="en-US" altLang="en-US" sz="2600" b="1" smtClean="0">
                <a:solidFill>
                  <a:srgbClr val="800000"/>
                </a:solidFill>
              </a:rPr>
              <a:t> (ii) </a:t>
            </a:r>
            <a:r>
              <a:rPr lang="en-US" altLang="en-US" sz="2600" b="1" u="sng" smtClean="0">
                <a:solidFill>
                  <a:srgbClr val="800000"/>
                </a:solidFill>
              </a:rPr>
              <a:t>more developers</a:t>
            </a:r>
            <a:r>
              <a:rPr lang="en-US" altLang="en-US" sz="2600" b="1" smtClean="0">
                <a:solidFill>
                  <a:srgbClr val="800000"/>
                </a:solidFill>
              </a:rPr>
              <a:t>, and (iii) </a:t>
            </a:r>
            <a:r>
              <a:rPr lang="en-US" altLang="en-US" sz="2600" b="1" u="sng" smtClean="0">
                <a:solidFill>
                  <a:srgbClr val="800000"/>
                </a:solidFill>
              </a:rPr>
              <a:t>more users</a:t>
            </a:r>
            <a:r>
              <a:rPr lang="en-US" altLang="en-US" sz="2600" b="1" smtClean="0">
                <a:solidFill>
                  <a:srgbClr val="800000"/>
                </a:solidFill>
              </a:rPr>
              <a:t> to consider in “large systems”</a:t>
            </a:r>
            <a:r>
              <a:rPr lang="en-US" altLang="en-US" sz="2600" b="1" smtClean="0"/>
              <a:t> than </a:t>
            </a:r>
            <a:r>
              <a:rPr lang="en-US" altLang="en-US" sz="2600" b="1" smtClean="0">
                <a:solidFill>
                  <a:srgbClr val="006600"/>
                </a:solidFill>
              </a:rPr>
              <a:t>a </a:t>
            </a:r>
            <a:r>
              <a:rPr lang="en-US" altLang="en-US" sz="2600" b="1" u="sng" smtClean="0">
                <a:solidFill>
                  <a:srgbClr val="006600"/>
                </a:solidFill>
              </a:rPr>
              <a:t>single program</a:t>
            </a:r>
            <a:r>
              <a:rPr lang="en-US" altLang="en-US" sz="2600" b="1" smtClean="0">
                <a:solidFill>
                  <a:srgbClr val="006600"/>
                </a:solidFill>
              </a:rPr>
              <a:t> developed by a </a:t>
            </a:r>
            <a:r>
              <a:rPr lang="en-US" altLang="en-US" sz="2600" b="1" u="sng" smtClean="0">
                <a:solidFill>
                  <a:srgbClr val="006600"/>
                </a:solidFill>
              </a:rPr>
              <a:t>single person</a:t>
            </a:r>
            <a:r>
              <a:rPr lang="en-US" altLang="en-US" sz="2600" b="1" smtClean="0">
                <a:solidFill>
                  <a:srgbClr val="006600"/>
                </a:solidFill>
              </a:rPr>
              <a:t> for a </a:t>
            </a:r>
            <a:r>
              <a:rPr lang="en-US" altLang="en-US" sz="2600" b="1" u="sng" smtClean="0">
                <a:solidFill>
                  <a:srgbClr val="006600"/>
                </a:solidFill>
              </a:rPr>
              <a:t>limited number of users</a:t>
            </a:r>
            <a:r>
              <a:rPr lang="en-US" altLang="en-US" sz="2600" b="1" smtClean="0"/>
              <a:t>, there is the need for </a:t>
            </a:r>
            <a:r>
              <a:rPr lang="en-US" altLang="en-US" sz="2600" b="1" u="sng" smtClean="0"/>
              <a:t>coordination</a:t>
            </a:r>
            <a:r>
              <a:rPr lang="en-US" altLang="en-US" sz="2600" b="1" smtClean="0"/>
              <a:t> of (3P’s):</a:t>
            </a:r>
          </a:p>
          <a:p>
            <a:pPr eaLnBrk="1" hangingPunct="1">
              <a:buFontTx/>
              <a:buNone/>
            </a:pPr>
            <a:endParaRPr lang="en-US" altLang="en-US" sz="1000" b="1" smtClean="0"/>
          </a:p>
          <a:p>
            <a:pPr lvl="1" eaLnBrk="1" hangingPunct="1"/>
            <a:r>
              <a:rPr lang="en-US" altLang="en-US" sz="2200" b="1" i="1" u="sng" smtClean="0">
                <a:solidFill>
                  <a:srgbClr val="0000CC"/>
                </a:solidFill>
              </a:rPr>
              <a:t>“Processes</a:t>
            </a:r>
            <a:r>
              <a:rPr lang="en-US" altLang="en-US" sz="2200" b="1" i="1" smtClean="0">
                <a:solidFill>
                  <a:srgbClr val="0000CC"/>
                </a:solidFill>
              </a:rPr>
              <a:t>” and methodologies to be used</a:t>
            </a:r>
          </a:p>
          <a:p>
            <a:pPr lvl="1" eaLnBrk="1" hangingPunct="1"/>
            <a:r>
              <a:rPr lang="en-US" altLang="en-US" sz="2200" b="1" i="1" smtClean="0">
                <a:solidFill>
                  <a:srgbClr val="0000CC"/>
                </a:solidFill>
              </a:rPr>
              <a:t>Final “</a:t>
            </a:r>
            <a:r>
              <a:rPr lang="en-US" altLang="en-US" sz="2200" b="1" i="1" u="sng" smtClean="0">
                <a:solidFill>
                  <a:srgbClr val="0000CC"/>
                </a:solidFill>
              </a:rPr>
              <a:t>product</a:t>
            </a:r>
            <a:r>
              <a:rPr lang="en-US" altLang="en-US" sz="2200" b="1" i="1" smtClean="0">
                <a:solidFill>
                  <a:srgbClr val="0000CC"/>
                </a:solidFill>
              </a:rPr>
              <a:t>” and intermediate artifacts</a:t>
            </a:r>
          </a:p>
          <a:p>
            <a:pPr lvl="1" eaLnBrk="1" hangingPunct="1"/>
            <a:r>
              <a:rPr lang="en-US" altLang="en-US" sz="2200" b="1" i="1" u="sng" smtClean="0">
                <a:solidFill>
                  <a:srgbClr val="0000CC"/>
                </a:solidFill>
              </a:rPr>
              <a:t>“People</a:t>
            </a:r>
            <a:r>
              <a:rPr lang="en-US" altLang="en-US" sz="2200" b="1" i="1" smtClean="0">
                <a:solidFill>
                  <a:srgbClr val="0000CC"/>
                </a:solidFill>
              </a:rPr>
              <a:t>” (developers, support personnel, and users</a:t>
            </a:r>
            <a:r>
              <a:rPr lang="en-US" altLang="en-US" sz="2200" b="1" i="1" smtClean="0">
                <a:solidFill>
                  <a:srgbClr val="0000FF"/>
                </a:solidFill>
              </a:rPr>
              <a:t>)</a:t>
            </a:r>
          </a:p>
          <a:p>
            <a:pPr eaLnBrk="1" hangingPunct="1"/>
            <a:endParaRPr lang="en-US" altLang="en-US" sz="2800" b="1" smtClean="0"/>
          </a:p>
        </p:txBody>
      </p:sp>
      <p:sp>
        <p:nvSpPr>
          <p:cNvPr id="19460" name="Text Box 4"/>
          <p:cNvSpPr txBox="1">
            <a:spLocks noChangeArrowheads="1"/>
          </p:cNvSpPr>
          <p:nvPr/>
        </p:nvSpPr>
        <p:spPr bwMode="auto">
          <a:xfrm>
            <a:off x="304800" y="5378450"/>
            <a:ext cx="8604250" cy="6413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l" eaLnBrk="1" hangingPunct="1"/>
            <a:r>
              <a:rPr lang="en-US" altLang="en-US" b="1" i="1"/>
              <a:t>The previous diagram on people increase and potential communication paths</a:t>
            </a:r>
          </a:p>
          <a:p>
            <a:pPr algn="l" eaLnBrk="1" hangingPunct="1"/>
            <a:r>
              <a:rPr lang="en-US" altLang="en-US" b="1" i="1"/>
              <a:t>increase provides a clue to the importance of </a:t>
            </a:r>
            <a:r>
              <a:rPr lang="en-US" altLang="en-US" b="1" i="1" u="sng">
                <a:solidFill>
                  <a:srgbClr val="800000"/>
                </a:solidFill>
              </a:rPr>
              <a:t>coordination </a:t>
            </a:r>
            <a:r>
              <a:rPr lang="en-US" altLang="en-US" b="1" i="1"/>
              <a:t>efforts.</a:t>
            </a:r>
          </a:p>
        </p:txBody>
      </p:sp>
    </p:spTree>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le 3"/>
          <p:cNvSpPr>
            <a:spLocks noGrp="1"/>
          </p:cNvSpPr>
          <p:nvPr>
            <p:ph type="title"/>
          </p:nvPr>
        </p:nvSpPr>
        <p:spPr>
          <a:xfrm>
            <a:off x="152400" y="274638"/>
            <a:ext cx="8915400" cy="1143000"/>
          </a:xfrm>
        </p:spPr>
        <p:txBody>
          <a:bodyPr rtlCol="0">
            <a:noAutofit/>
          </a:bodyPr>
          <a:lstStyle/>
          <a:p>
            <a:pPr eaLnBrk="1" fontAlgn="auto" hangingPunct="1">
              <a:spcAft>
                <a:spcPct val="0"/>
              </a:spcAft>
              <a:defRPr/>
            </a:pPr>
            <a:r>
              <a:rPr lang="en-US" sz="3800" b="1" u="sng" smtClean="0">
                <a:solidFill>
                  <a:srgbClr val="0000CC"/>
                </a:solidFill>
              </a:rPr>
              <a:t>Effort</a:t>
            </a:r>
            <a:r>
              <a:rPr lang="en-US" sz="3800" b="1" smtClean="0">
                <a:solidFill>
                  <a:srgbClr val="0000CC"/>
                </a:solidFill>
              </a:rPr>
              <a:t> vs. </a:t>
            </a:r>
            <a:r>
              <a:rPr lang="en-US" sz="3800" b="1" u="sng" smtClean="0">
                <a:solidFill>
                  <a:srgbClr val="0000CC"/>
                </a:solidFill>
              </a:rPr>
              <a:t>Software Product “Quality”</a:t>
            </a:r>
          </a:p>
        </p:txBody>
      </p:sp>
      <p:pic>
        <p:nvPicPr>
          <p:cNvPr id="1026" name="Picture 2" descr="\\10.1.1.17\productions\ART\ART PROCESS\PPT Projects\Tsui_PPT_163567\9781284106008_PPTx_CH02_FIG06.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80227" y="1524000"/>
            <a:ext cx="7034359"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381000" y="152400"/>
            <a:ext cx="8534400" cy="3200400"/>
          </a:xfrm>
        </p:spPr>
        <p:txBody>
          <a:bodyPr rtlCol="0">
            <a:normAutofit fontScale="90000"/>
          </a:bodyPr>
          <a:lstStyle/>
          <a:p>
            <a:pPr eaLnBrk="1" fontAlgn="auto" hangingPunct="1">
              <a:spcAft>
                <a:spcPct val="0"/>
              </a:spcAft>
              <a:defRPr/>
            </a:pPr>
            <a:r>
              <a:rPr lang="en-US" sz="3600" b="1" u="sng" smtClean="0">
                <a:solidFill>
                  <a:srgbClr val="0000CC"/>
                </a:solidFill>
              </a:rPr>
              <a:t>Complexity</a:t>
            </a:r>
            <a:r>
              <a:rPr lang="en-US" sz="3600" b="1" smtClean="0">
                <a:solidFill>
                  <a:srgbClr val="0000CC"/>
                </a:solidFill>
              </a:rPr>
              <a:t> vs. </a:t>
            </a:r>
            <a:r>
              <a:rPr lang="en-US" sz="3600" b="1" u="sng" smtClean="0">
                <a:solidFill>
                  <a:srgbClr val="0000CC"/>
                </a:solidFill>
              </a:rPr>
              <a:t>Software Product Quality?</a:t>
            </a:r>
            <a:br>
              <a:rPr lang="en-US" sz="3600" b="1" smtClean="0">
                <a:solidFill>
                  <a:srgbClr val="0000CC"/>
                </a:solidFill>
              </a:rPr>
            </a:br>
            <a:br>
              <a:rPr lang="en-US" sz="1300" b="1" smtClean="0">
                <a:solidFill>
                  <a:srgbClr val="0000CC"/>
                </a:solidFill>
              </a:rPr>
            </a:br>
            <a:r>
              <a:rPr lang="en-US" sz="3600" b="1" u="sng" smtClean="0">
                <a:solidFill>
                  <a:srgbClr val="0000CC"/>
                </a:solidFill>
              </a:rPr>
              <a:t>Complexity</a:t>
            </a:r>
            <a:r>
              <a:rPr lang="en-US" sz="3600" b="1" smtClean="0">
                <a:solidFill>
                  <a:srgbClr val="0000CC"/>
                </a:solidFill>
              </a:rPr>
              <a:t> vs. </a:t>
            </a:r>
            <a:r>
              <a:rPr lang="en-US" sz="3600" b="1" u="sng" smtClean="0">
                <a:solidFill>
                  <a:srgbClr val="0000CC"/>
                </a:solidFill>
              </a:rPr>
              <a:t>Software Dev. Effort?</a:t>
            </a:r>
            <a:br>
              <a:rPr lang="en-US" sz="3600" b="1" u="sng" smtClean="0">
                <a:solidFill>
                  <a:srgbClr val="0000CC"/>
                </a:solidFill>
              </a:rPr>
            </a:br>
            <a:br>
              <a:rPr lang="en-US" sz="3600" b="1" smtClean="0">
                <a:solidFill>
                  <a:srgbClr val="0000CC"/>
                </a:solidFill>
              </a:rPr>
            </a:br>
            <a:r>
              <a:rPr lang="en-US" sz="3100" b="1" smtClean="0">
                <a:solidFill>
                  <a:srgbClr val="006600"/>
                </a:solidFill>
              </a:rPr>
              <a:t>What type of “relationship” can we expect?</a:t>
            </a:r>
            <a:br>
              <a:rPr lang="en-US" sz="3100" b="1" smtClean="0">
                <a:solidFill>
                  <a:srgbClr val="006600"/>
                </a:solidFill>
              </a:rPr>
            </a:br>
            <a:endParaRPr lang="en-US" sz="3100" b="1" smtClean="0">
              <a:solidFill>
                <a:srgbClr val="006600"/>
              </a:solidFill>
            </a:endParaRPr>
          </a:p>
        </p:txBody>
      </p:sp>
      <p:cxnSp>
        <p:nvCxnSpPr>
          <p:cNvPr id="20483" name="Straight Arrow Connector 5"/>
          <p:cNvCxnSpPr>
            <a:cxnSpLocks noChangeShapeType="1"/>
          </p:cNvCxnSpPr>
          <p:nvPr/>
        </p:nvCxnSpPr>
        <p:spPr bwMode="auto">
          <a:xfrm flipH="1" flipV="1">
            <a:off x="1443038" y="3124200"/>
            <a:ext cx="0" cy="2286000"/>
          </a:xfrm>
          <a:prstGeom prst="straightConnector1">
            <a:avLst/>
          </a:prstGeom>
          <a:noFill/>
          <a:ln w="28575" algn="ctr">
            <a:solidFill>
              <a:schemeClr val="tx1"/>
            </a:solidFill>
            <a:rou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84" name="Straight Arrow Connector 6"/>
          <p:cNvCxnSpPr>
            <a:cxnSpLocks noChangeShapeType="1"/>
          </p:cNvCxnSpPr>
          <p:nvPr/>
        </p:nvCxnSpPr>
        <p:spPr bwMode="auto">
          <a:xfrm>
            <a:off x="1443038" y="5400675"/>
            <a:ext cx="2667000" cy="0"/>
          </a:xfrm>
          <a:prstGeom prst="straightConnector1">
            <a:avLst/>
          </a:prstGeom>
          <a:noFill/>
          <a:ln w="28575" algn="ctr">
            <a:solidFill>
              <a:schemeClr val="tx1"/>
            </a:solidFill>
            <a:rou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85" name="Straight Arrow Connector 8"/>
          <p:cNvCxnSpPr>
            <a:cxnSpLocks noChangeShapeType="1"/>
          </p:cNvCxnSpPr>
          <p:nvPr/>
        </p:nvCxnSpPr>
        <p:spPr bwMode="auto">
          <a:xfrm flipH="1" flipV="1">
            <a:off x="5943600" y="3132137"/>
            <a:ext cx="0" cy="2286000"/>
          </a:xfrm>
          <a:prstGeom prst="straightConnector1">
            <a:avLst/>
          </a:prstGeom>
          <a:noFill/>
          <a:ln w="28575" algn="ctr">
            <a:solidFill>
              <a:schemeClr val="tx1"/>
            </a:solidFill>
            <a:rou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86" name="Straight Arrow Connector 9"/>
          <p:cNvCxnSpPr>
            <a:cxnSpLocks noChangeShapeType="1"/>
          </p:cNvCxnSpPr>
          <p:nvPr/>
        </p:nvCxnSpPr>
        <p:spPr bwMode="auto">
          <a:xfrm>
            <a:off x="5943600" y="5410200"/>
            <a:ext cx="2667000" cy="0"/>
          </a:xfrm>
          <a:prstGeom prst="straightConnector1">
            <a:avLst/>
          </a:prstGeom>
          <a:noFill/>
          <a:ln w="28575" algn="ctr">
            <a:solidFill>
              <a:schemeClr val="tx1"/>
            </a:solidFill>
            <a:rou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87" name="TextBox 10"/>
          <p:cNvSpPr txBox="1">
            <a:spLocks noChangeArrowheads="1"/>
          </p:cNvSpPr>
          <p:nvPr/>
        </p:nvSpPr>
        <p:spPr bwMode="auto">
          <a:xfrm>
            <a:off x="152400" y="3903662"/>
            <a:ext cx="1290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1600" b="1"/>
              <a:t>Complexity</a:t>
            </a:r>
          </a:p>
        </p:txBody>
      </p:sp>
      <p:sp>
        <p:nvSpPr>
          <p:cNvPr id="20488" name="TextBox 11"/>
          <p:cNvSpPr txBox="1">
            <a:spLocks noChangeArrowheads="1"/>
          </p:cNvSpPr>
          <p:nvPr/>
        </p:nvSpPr>
        <p:spPr bwMode="auto">
          <a:xfrm>
            <a:off x="4495800" y="3946525"/>
            <a:ext cx="12906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1600" b="1"/>
              <a:t>Complexity</a:t>
            </a:r>
          </a:p>
        </p:txBody>
      </p:sp>
      <p:sp>
        <p:nvSpPr>
          <p:cNvPr id="20489" name="TextBox 12"/>
          <p:cNvSpPr txBox="1">
            <a:spLocks noChangeArrowheads="1"/>
          </p:cNvSpPr>
          <p:nvPr/>
        </p:nvSpPr>
        <p:spPr bwMode="auto">
          <a:xfrm>
            <a:off x="1154113" y="5580062"/>
            <a:ext cx="26400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1600" b="1"/>
              <a:t>Software Product Quality</a:t>
            </a:r>
          </a:p>
        </p:txBody>
      </p:sp>
      <p:sp>
        <p:nvSpPr>
          <p:cNvPr id="20490" name="TextBox 13"/>
          <p:cNvSpPr txBox="1">
            <a:spLocks noChangeArrowheads="1"/>
          </p:cNvSpPr>
          <p:nvPr/>
        </p:nvSpPr>
        <p:spPr bwMode="auto">
          <a:xfrm>
            <a:off x="5697538" y="5580062"/>
            <a:ext cx="30019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1600" b="1"/>
              <a:t>Software Development Effort</a:t>
            </a:r>
          </a:p>
        </p:txBody>
      </p:sp>
      <p:sp>
        <p:nvSpPr>
          <p:cNvPr id="15" name="TextBox 14"/>
          <p:cNvSpPr txBox="1"/>
          <p:nvPr/>
        </p:nvSpPr>
        <p:spPr>
          <a:xfrm>
            <a:off x="2292350" y="4284662"/>
            <a:ext cx="325438" cy="369888"/>
          </a:xfrm>
          <a:prstGeom prst="rect">
            <a:avLst/>
          </a:prstGeom>
          <a:noFill/>
          <a:ln>
            <a:solidFill>
              <a:schemeClr val="bg1">
                <a:lumMod val="95000"/>
              </a:schemeClr>
            </a:solidFill>
          </a:ln>
        </p:spPr>
        <p:txBody>
          <a:bodyPr wrap="none">
            <a:spAutoFit/>
          </a:bodyPr>
          <a:lstStyle>
            <a:defPPr>
              <a:defRPr lang="en-US"/>
            </a:defPPr>
            <a:lvl1pPr algn="ctr" rtl="0" fontAlgn="base">
              <a:spcBef>
                <a:spcPct val="0"/>
              </a:spcBef>
              <a:spcAft>
                <a:spcPct val="0"/>
              </a:spcAft>
              <a:defRPr kern="1200">
                <a:solidFill>
                  <a:schemeClr val="tx1"/>
                </a:solidFill>
                <a:latin typeface="Arial" pitchFamily="34" charset="0"/>
                <a:ea typeface="+mn-ea"/>
                <a:cs typeface="+mn-cs"/>
              </a:defRPr>
            </a:lvl1pPr>
            <a:lvl2pPr marL="457200" algn="ctr" rtl="0" fontAlgn="base">
              <a:spcBef>
                <a:spcPct val="0"/>
              </a:spcBef>
              <a:spcAft>
                <a:spcPct val="0"/>
              </a:spcAft>
              <a:defRPr kern="1200">
                <a:solidFill>
                  <a:schemeClr val="tx1"/>
                </a:solidFill>
                <a:latin typeface="Arial" pitchFamily="34" charset="0"/>
                <a:ea typeface="+mn-ea"/>
                <a:cs typeface="+mn-cs"/>
              </a:defRPr>
            </a:lvl2pPr>
            <a:lvl3pPr marL="914400" algn="ctr" rtl="0" fontAlgn="base">
              <a:spcBef>
                <a:spcPct val="0"/>
              </a:spcBef>
              <a:spcAft>
                <a:spcPct val="0"/>
              </a:spcAft>
              <a:defRPr kern="1200">
                <a:solidFill>
                  <a:schemeClr val="tx1"/>
                </a:solidFill>
                <a:latin typeface="Arial" pitchFamily="34" charset="0"/>
                <a:ea typeface="+mn-ea"/>
                <a:cs typeface="+mn-cs"/>
              </a:defRPr>
            </a:lvl3pPr>
            <a:lvl4pPr marL="1371600" algn="ctr" rtl="0" fontAlgn="base">
              <a:spcBef>
                <a:spcPct val="0"/>
              </a:spcBef>
              <a:spcAft>
                <a:spcPct val="0"/>
              </a:spcAft>
              <a:defRPr kern="1200">
                <a:solidFill>
                  <a:schemeClr val="tx1"/>
                </a:solidFill>
                <a:latin typeface="Arial" pitchFamily="34" charset="0"/>
                <a:ea typeface="+mn-ea"/>
                <a:cs typeface="+mn-cs"/>
              </a:defRPr>
            </a:lvl4pPr>
            <a:lvl5pPr marL="1828800" algn="ctr"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en-US" b="1">
                <a:solidFill>
                  <a:srgbClr val="006600"/>
                </a:solidFill>
              </a:rPr>
              <a:t>?</a:t>
            </a:r>
          </a:p>
        </p:txBody>
      </p:sp>
      <p:sp>
        <p:nvSpPr>
          <p:cNvPr id="20492" name="TextBox 15"/>
          <p:cNvSpPr txBox="1">
            <a:spLocks noChangeArrowheads="1"/>
          </p:cNvSpPr>
          <p:nvPr/>
        </p:nvSpPr>
        <p:spPr bwMode="auto">
          <a:xfrm>
            <a:off x="6818313" y="4241800"/>
            <a:ext cx="325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ctr"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ctr"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ctr"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ctr"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ctr"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b="1">
                <a:solidFill>
                  <a:srgbClr val="006600"/>
                </a:solidFill>
              </a:rPr>
              <a:t>?</a:t>
            </a:r>
          </a:p>
        </p:txBody>
      </p:sp>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3">
            <a:lum/>
          </a:blip>
          <a:stretch>
            <a:fillRect/>
          </a:stretch>
        </a:blipFill>
        <a:effectLst/>
      </p:bgPr>
    </p:bg>
    <p:spTree>
      <p:nvGrpSpPr>
        <p:cNvPr id="1" name=""/>
        <p:cNvGrpSpPr/>
        <p:nvPr/>
      </p:nvGrpSpPr>
      <p:grpSpPr>
        <a:xfrm>
          <a:off x="0" y="0"/>
          <a:ext cx="0" cy="0"/>
        </a:xfrm>
      </p:grpSpPr>
      <p:sp>
        <p:nvSpPr>
          <p:cNvPr id="2050" name="Title 1"/>
          <p:cNvSpPr>
            <a:spLocks noGrp="1"/>
          </p:cNvSpPr>
          <p:nvPr>
            <p:ph type="ctrTitle"/>
          </p:nvPr>
        </p:nvSpPr>
        <p:spPr>
          <a:xfrm>
            <a:off x="-304800" y="1524000"/>
            <a:ext cx="4724400" cy="1219200"/>
          </a:xfrm>
        </p:spPr>
        <p:txBody>
          <a:bodyPr/>
          <a:lstStyle/>
          <a:p>
            <a:r>
              <a:rPr lang="en-US" altLang="en-US" u="sng" smtClean="0">
                <a:solidFill>
                  <a:schemeClr val="bg1"/>
                </a:solidFill>
              </a:rPr>
              <a:t>Chapter 3</a:t>
            </a:r>
            <a:r>
              <a:rPr lang="en-US" altLang="en-US" smtClean="0">
                <a:solidFill>
                  <a:schemeClr val="bg1"/>
                </a:solidFill>
              </a:rPr>
              <a:t>:</a:t>
            </a:r>
            <a:br>
              <a:rPr lang="en-US" altLang="en-US">
                <a:solidFill>
                  <a:schemeClr val="bg1"/>
                </a:solidFill>
              </a:rPr>
            </a:br>
            <a:r>
              <a:rPr lang="en-US" altLang="en-US" smtClean="0">
                <a:solidFill>
                  <a:schemeClr val="bg1"/>
                </a:solidFill>
              </a:rPr>
              <a:t>Engineering</a:t>
            </a:r>
            <a:br>
              <a:rPr lang="en-US" altLang="en-US" smtClean="0">
                <a:solidFill>
                  <a:schemeClr val="bg1"/>
                </a:solidFill>
              </a:rPr>
            </a:br>
            <a:r>
              <a:rPr lang="en-US" altLang="en-US" smtClean="0">
                <a:solidFill>
                  <a:schemeClr val="bg1"/>
                </a:solidFill>
              </a:rPr>
              <a:t> </a:t>
            </a:r>
            <a:r>
              <a:rPr lang="en-US" altLang="en-US">
                <a:solidFill>
                  <a:schemeClr val="bg1"/>
                </a:solidFill>
              </a:rPr>
              <a:t>Software</a:t>
            </a:r>
            <a:br>
              <a:rPr lang="en-US" altLang="en-US">
                <a:solidFill>
                  <a:schemeClr val="bg1"/>
                </a:solidFill>
              </a:rPr>
            </a:br>
            <a:endParaRPr lang="en-US" altLang="en-US" smtClean="0">
              <a:solidFill>
                <a:schemeClr val="bg1"/>
              </a:solidFill>
            </a:endParaRPr>
          </a:p>
        </p:txBody>
      </p:sp>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4" name="Rectangle 4"/>
          <p:cNvSpPr>
            <a:spLocks noGrp="1" noChangeArrowheads="1"/>
          </p:cNvSpPr>
          <p:nvPr>
            <p:ph type="title"/>
          </p:nvPr>
        </p:nvSpPr>
        <p:spPr>
          <a:xfrm>
            <a:off x="457200" y="274638"/>
            <a:ext cx="8229600" cy="792162"/>
          </a:xfrm>
        </p:spPr>
        <p:txBody>
          <a:bodyPr/>
          <a:lstStyle/>
          <a:p>
            <a:pPr eaLnBrk="1" hangingPunct="1"/>
            <a:r>
              <a:rPr lang="en-US" altLang="en-US" sz="4000" b="1" smtClean="0"/>
              <a:t>Engineering Software</a:t>
            </a:r>
          </a:p>
        </p:txBody>
      </p:sp>
      <p:sp>
        <p:nvSpPr>
          <p:cNvPr id="2051" name="Rectangle 5"/>
          <p:cNvSpPr>
            <a:spLocks noGrp="1" noChangeArrowheads="1"/>
          </p:cNvSpPr>
          <p:nvPr>
            <p:ph type="body" idx="4294967295"/>
          </p:nvPr>
        </p:nvSpPr>
        <p:spPr>
          <a:xfrm>
            <a:off x="228600" y="1447800"/>
            <a:ext cx="8763000" cy="5105400"/>
          </a:xfrm>
        </p:spPr>
        <p:txBody>
          <a:bodyPr/>
          <a:lstStyle/>
          <a:p>
            <a:pPr marL="346075" indent="-323850" eaLnBrk="1" hangingPunct="1">
              <a:lnSpc>
                <a:spcPct val="90000"/>
              </a:lnSpc>
              <a:defRPr/>
            </a:pPr>
            <a:r>
              <a:rPr lang="en-US" sz="2800" b="1" smtClean="0">
                <a:solidFill>
                  <a:srgbClr val="660066"/>
                </a:solidFill>
              </a:rPr>
              <a:t>As </a:t>
            </a:r>
            <a:r>
              <a:rPr lang="en-US" sz="2800" b="1" u="sng" smtClean="0">
                <a:solidFill>
                  <a:srgbClr val="660066"/>
                </a:solidFill>
              </a:rPr>
              <a:t>size</a:t>
            </a:r>
            <a:r>
              <a:rPr lang="en-US" sz="2800" b="1" smtClean="0">
                <a:solidFill>
                  <a:srgbClr val="660066"/>
                </a:solidFill>
              </a:rPr>
              <a:t> and </a:t>
            </a:r>
            <a:r>
              <a:rPr lang="en-US" sz="2800" b="1" u="sng" smtClean="0">
                <a:solidFill>
                  <a:srgbClr val="660066"/>
                </a:solidFill>
              </a:rPr>
              <a:t>complexity</a:t>
            </a:r>
            <a:r>
              <a:rPr lang="en-US" sz="2800" b="1" smtClean="0">
                <a:solidFill>
                  <a:srgbClr val="660066"/>
                </a:solidFill>
              </a:rPr>
              <a:t> of software projects increased, so did the </a:t>
            </a:r>
            <a:r>
              <a:rPr lang="en-US" sz="2800" b="1" u="sng" smtClean="0">
                <a:solidFill>
                  <a:srgbClr val="660066"/>
                </a:solidFill>
              </a:rPr>
              <a:t>number of </a:t>
            </a:r>
            <a:r>
              <a:rPr lang="en-US" sz="2800" b="1" u="sng" smtClean="0">
                <a:solidFill>
                  <a:srgbClr val="CC0000"/>
                </a:solidFill>
              </a:rPr>
              <a:t>failed</a:t>
            </a:r>
            <a:r>
              <a:rPr lang="en-US" sz="2800" b="1" u="sng" smtClean="0">
                <a:solidFill>
                  <a:srgbClr val="660066"/>
                </a:solidFill>
              </a:rPr>
              <a:t> projects</a:t>
            </a:r>
            <a:r>
              <a:rPr lang="en-US" sz="2800" b="1" smtClean="0">
                <a:solidFill>
                  <a:srgbClr val="660066"/>
                </a:solidFill>
              </a:rPr>
              <a:t>.</a:t>
            </a:r>
          </a:p>
          <a:p>
            <a:pPr marL="609600" indent="-441325" eaLnBrk="1" hangingPunct="1">
              <a:lnSpc>
                <a:spcPct val="90000"/>
              </a:lnSpc>
              <a:buFontTx/>
              <a:buNone/>
              <a:defRPr/>
            </a:pPr>
            <a:endParaRPr lang="en-US" sz="1200" b="1" smtClean="0">
              <a:solidFill>
                <a:srgbClr val="800000"/>
              </a:solidFill>
            </a:endParaRPr>
          </a:p>
          <a:p>
            <a:pPr marL="346075" indent="-346075" eaLnBrk="1" hangingPunct="1">
              <a:lnSpc>
                <a:spcPct val="90000"/>
              </a:lnSpc>
              <a:defRPr/>
            </a:pPr>
            <a:r>
              <a:rPr lang="en-US" sz="2800" b="1" smtClean="0"/>
              <a:t>“Engineering” software was thought to be the cure:</a:t>
            </a:r>
          </a:p>
          <a:p>
            <a:pPr marL="990600" lvl="1" indent="-533400" eaLnBrk="1" hangingPunct="1">
              <a:lnSpc>
                <a:spcPct val="90000"/>
              </a:lnSpc>
              <a:buFontTx/>
              <a:buAutoNum type="arabicPeriod"/>
              <a:defRPr/>
            </a:pPr>
            <a:r>
              <a:rPr lang="en-US" b="1" smtClean="0">
                <a:solidFill>
                  <a:srgbClr val="336600"/>
                </a:solidFill>
              </a:rPr>
              <a:t>Put some </a:t>
            </a:r>
            <a:r>
              <a:rPr lang="en-US" b="1" u="sng" smtClean="0">
                <a:solidFill>
                  <a:srgbClr val="336600"/>
                </a:solidFill>
              </a:rPr>
              <a:t>discipline</a:t>
            </a:r>
            <a:r>
              <a:rPr lang="en-US" b="1" smtClean="0">
                <a:solidFill>
                  <a:srgbClr val="336600"/>
                </a:solidFill>
              </a:rPr>
              <a:t> into “programming.”</a:t>
            </a:r>
          </a:p>
          <a:p>
            <a:pPr marL="990600" lvl="1" indent="-533400" eaLnBrk="1" hangingPunct="1">
              <a:lnSpc>
                <a:spcPct val="90000"/>
              </a:lnSpc>
              <a:buFontTx/>
              <a:buAutoNum type="arabicPeriod"/>
              <a:defRPr/>
            </a:pPr>
            <a:r>
              <a:rPr lang="en-US" b="1" smtClean="0">
                <a:solidFill>
                  <a:srgbClr val="0000CC"/>
                </a:solidFill>
              </a:rPr>
              <a:t>Do </a:t>
            </a:r>
            <a:r>
              <a:rPr lang="en-US" b="1" u="sng" smtClean="0">
                <a:solidFill>
                  <a:srgbClr val="0000CC"/>
                </a:solidFill>
              </a:rPr>
              <a:t>more than</a:t>
            </a:r>
            <a:r>
              <a:rPr lang="en-US" b="1" smtClean="0">
                <a:solidFill>
                  <a:srgbClr val="0000CC"/>
                </a:solidFill>
              </a:rPr>
              <a:t> just coding/programming.</a:t>
            </a:r>
          </a:p>
          <a:p>
            <a:pPr marL="990600" lvl="1" indent="-533400" eaLnBrk="1" hangingPunct="1">
              <a:lnSpc>
                <a:spcPct val="90000"/>
              </a:lnSpc>
              <a:buFontTx/>
              <a:buAutoNum type="arabicPeriod"/>
              <a:defRPr/>
            </a:pPr>
            <a:r>
              <a:rPr lang="en-US" b="1" smtClean="0">
                <a:solidFill>
                  <a:srgbClr val="800000"/>
                </a:solidFill>
              </a:rPr>
              <a:t>“Study” (</a:t>
            </a:r>
            <a:r>
              <a:rPr lang="en-US" b="1" u="sng" smtClean="0">
                <a:solidFill>
                  <a:srgbClr val="800000"/>
                </a:solidFill>
              </a:rPr>
              <a:t>model/measure</a:t>
            </a:r>
            <a:r>
              <a:rPr lang="en-US" b="1" smtClean="0">
                <a:solidFill>
                  <a:srgbClr val="800000"/>
                </a:solidFill>
              </a:rPr>
              <a:t>), “Understand” (</a:t>
            </a:r>
            <a:r>
              <a:rPr lang="en-US" b="1" u="sng" smtClean="0">
                <a:solidFill>
                  <a:srgbClr val="800000"/>
                </a:solidFill>
              </a:rPr>
              <a:t>analyze</a:t>
            </a:r>
            <a:r>
              <a:rPr lang="en-US" b="1" smtClean="0">
                <a:solidFill>
                  <a:srgbClr val="800000"/>
                </a:solidFill>
              </a:rPr>
              <a:t>), and “Improve” (</a:t>
            </a:r>
            <a:r>
              <a:rPr lang="en-US" b="1" u="sng" smtClean="0">
                <a:solidFill>
                  <a:srgbClr val="800000"/>
                </a:solidFill>
              </a:rPr>
              <a:t>change</a:t>
            </a:r>
            <a:r>
              <a:rPr lang="en-US" b="1" smtClean="0">
                <a:solidFill>
                  <a:srgbClr val="800000"/>
                </a:solidFill>
              </a:rPr>
              <a:t>) this field!</a:t>
            </a:r>
          </a:p>
          <a:p>
            <a:pPr marL="990600" lvl="1" indent="-533400" eaLnBrk="1" hangingPunct="1">
              <a:lnSpc>
                <a:spcPct val="90000"/>
              </a:lnSpc>
              <a:defRPr/>
            </a:pPr>
            <a:endParaRPr lang="en-US" b="1" smtClean="0">
              <a:solidFill>
                <a:srgbClr val="800000"/>
              </a:solidFill>
            </a:endParaRPr>
          </a:p>
        </p:txBody>
      </p:sp>
    </p:spTree>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2"/>
          <p:cNvSpPr>
            <a:spLocks noGrp="1" noChangeArrowheads="1"/>
          </p:cNvSpPr>
          <p:nvPr>
            <p:ph type="title"/>
          </p:nvPr>
        </p:nvSpPr>
        <p:spPr>
          <a:xfrm>
            <a:off x="457200" y="274638"/>
            <a:ext cx="8305800" cy="1020762"/>
          </a:xfrm>
        </p:spPr>
        <p:txBody>
          <a:bodyPr/>
          <a:lstStyle/>
          <a:p>
            <a:pPr eaLnBrk="1" hangingPunct="1"/>
            <a:r>
              <a:rPr lang="en-US" altLang="en-US" sz="3200" b="1" smtClean="0"/>
              <a:t>Chaos Report and Software Project Success/Failures</a:t>
            </a:r>
          </a:p>
        </p:txBody>
      </p:sp>
      <p:sp>
        <p:nvSpPr>
          <p:cNvPr id="4099" name="Rectangle 3"/>
          <p:cNvSpPr>
            <a:spLocks noGrp="1" noChangeArrowheads="1"/>
          </p:cNvSpPr>
          <p:nvPr>
            <p:ph type="body" idx="4294967295"/>
          </p:nvPr>
        </p:nvSpPr>
        <p:spPr>
          <a:xfrm>
            <a:off x="304800" y="1676400"/>
            <a:ext cx="8610600" cy="4343400"/>
          </a:xfrm>
        </p:spPr>
        <p:txBody>
          <a:bodyPr/>
          <a:lstStyle/>
          <a:p>
            <a:pPr eaLnBrk="1" hangingPunct="1"/>
            <a:r>
              <a:rPr lang="en-US" altLang="en-US" sz="2400" b="1" smtClean="0">
                <a:solidFill>
                  <a:srgbClr val="660066"/>
                </a:solidFill>
              </a:rPr>
              <a:t>Chaos Report</a:t>
            </a:r>
            <a:r>
              <a:rPr lang="en-US" altLang="en-US" sz="2400" b="1" smtClean="0"/>
              <a:t> </a:t>
            </a:r>
            <a:r>
              <a:rPr lang="en-US" altLang="en-US" sz="2400" b="1" smtClean="0">
                <a:solidFill>
                  <a:srgbClr val="0000CC"/>
                </a:solidFill>
              </a:rPr>
              <a:t>(1995)</a:t>
            </a:r>
            <a:r>
              <a:rPr lang="en-US" altLang="en-US" sz="2400" b="1" smtClean="0"/>
              <a:t> sampled some </a:t>
            </a:r>
            <a:r>
              <a:rPr lang="en-US" altLang="en-US" sz="2400" b="1" u="sng" smtClean="0"/>
              <a:t>300</a:t>
            </a:r>
            <a:r>
              <a:rPr lang="en-US" altLang="en-US" sz="2400" b="1" smtClean="0"/>
              <a:t> software projects and reported that </a:t>
            </a:r>
            <a:r>
              <a:rPr lang="en-US" altLang="en-US" sz="2400" b="1" smtClean="0">
                <a:solidFill>
                  <a:srgbClr val="0000CC"/>
                </a:solidFill>
              </a:rPr>
              <a:t>only about</a:t>
            </a:r>
            <a:r>
              <a:rPr lang="en-US" altLang="en-US" sz="2400" b="1" smtClean="0"/>
              <a:t> </a:t>
            </a:r>
            <a:r>
              <a:rPr lang="en-US" altLang="en-US" sz="2400" b="1" u="sng" smtClean="0">
                <a:solidFill>
                  <a:srgbClr val="0000CC"/>
                </a:solidFill>
              </a:rPr>
              <a:t>16%</a:t>
            </a:r>
            <a:r>
              <a:rPr lang="en-US" altLang="en-US" sz="2400" b="1" smtClean="0"/>
              <a:t> of those projects “</a:t>
            </a:r>
            <a:r>
              <a:rPr lang="en-US" altLang="en-US" sz="2400" b="1" u="sng" smtClean="0"/>
              <a:t>completed</a:t>
            </a:r>
            <a:r>
              <a:rPr lang="en-US" altLang="en-US" sz="2400" b="1" smtClean="0"/>
              <a:t>,” “</a:t>
            </a:r>
            <a:r>
              <a:rPr lang="en-US" altLang="en-US" sz="2400" b="1" u="sng" smtClean="0"/>
              <a:t>on time</a:t>
            </a:r>
            <a:r>
              <a:rPr lang="en-US" altLang="en-US" sz="2400" b="1" smtClean="0"/>
              <a:t>,” and “</a:t>
            </a:r>
            <a:r>
              <a:rPr lang="en-US" altLang="en-US" sz="2400" b="1" u="sng" smtClean="0"/>
              <a:t>within budget</a:t>
            </a:r>
            <a:r>
              <a:rPr lang="en-US" altLang="en-US" sz="2400" b="1" smtClean="0"/>
              <a:t>”!  </a:t>
            </a:r>
            <a:endParaRPr lang="en-US" altLang="en-US" sz="2400" b="1" smtClean="0">
              <a:solidFill>
                <a:srgbClr val="800000"/>
              </a:solidFill>
            </a:endParaRPr>
          </a:p>
          <a:p>
            <a:pPr lvl="1" eaLnBrk="1" hangingPunct="1"/>
            <a:endParaRPr lang="en-US" altLang="en-US" sz="1000" b="1" smtClean="0"/>
          </a:p>
          <a:p>
            <a:pPr lvl="1" eaLnBrk="1" hangingPunct="1">
              <a:buFontTx/>
              <a:buNone/>
            </a:pPr>
            <a:r>
              <a:rPr lang="en-US" altLang="en-US" sz="2000" b="1" smtClean="0">
                <a:solidFill>
                  <a:srgbClr val="CC0000"/>
                </a:solidFill>
              </a:rPr>
              <a:t>                          </a:t>
            </a:r>
            <a:r>
              <a:rPr lang="en-US" altLang="en-US" sz="2000" b="1" i="1" u="sng" smtClean="0">
                <a:solidFill>
                  <a:srgbClr val="CC0000"/>
                </a:solidFill>
              </a:rPr>
              <a:t>That is 84% of projects failed!</a:t>
            </a:r>
          </a:p>
          <a:p>
            <a:pPr lvl="1" eaLnBrk="1" hangingPunct="1">
              <a:buFontTx/>
              <a:buNone/>
            </a:pPr>
            <a:endParaRPr lang="en-US" altLang="en-US" sz="2000" b="1" i="1" u="sng" smtClean="0">
              <a:solidFill>
                <a:srgbClr val="CC0000"/>
              </a:solidFill>
            </a:endParaRPr>
          </a:p>
          <a:p>
            <a:pPr eaLnBrk="1" hangingPunct="1"/>
            <a:r>
              <a:rPr lang="en-US" altLang="en-US" sz="2400" b="1" smtClean="0">
                <a:solidFill>
                  <a:srgbClr val="660066"/>
                </a:solidFill>
              </a:rPr>
              <a:t>Chaos Report</a:t>
            </a:r>
            <a:r>
              <a:rPr lang="en-US" altLang="en-US" sz="2400" b="1" smtClean="0"/>
              <a:t> </a:t>
            </a:r>
            <a:r>
              <a:rPr lang="en-US" altLang="en-US" sz="2400" b="1" smtClean="0">
                <a:solidFill>
                  <a:srgbClr val="0000CC"/>
                </a:solidFill>
              </a:rPr>
              <a:t>(2009)</a:t>
            </a:r>
            <a:r>
              <a:rPr lang="en-US" altLang="en-US" sz="2400" b="1" smtClean="0"/>
              <a:t> stated that software projects have improved with </a:t>
            </a:r>
            <a:r>
              <a:rPr lang="en-US" altLang="en-US" sz="2400" b="1" u="sng" smtClean="0">
                <a:solidFill>
                  <a:srgbClr val="0000CC"/>
                </a:solidFill>
              </a:rPr>
              <a:t>32%</a:t>
            </a:r>
            <a:r>
              <a:rPr lang="en-US" altLang="en-US" sz="2400" b="1" smtClean="0"/>
              <a:t> “</a:t>
            </a:r>
            <a:r>
              <a:rPr lang="en-US" altLang="en-US" sz="2400" b="1" u="sng" smtClean="0"/>
              <a:t>completed</a:t>
            </a:r>
            <a:r>
              <a:rPr lang="en-US" altLang="en-US" sz="2400" b="1" smtClean="0"/>
              <a:t>,”  “</a:t>
            </a:r>
            <a:r>
              <a:rPr lang="en-US" altLang="en-US" sz="2400" b="1" u="sng" smtClean="0"/>
              <a:t>on time</a:t>
            </a:r>
            <a:r>
              <a:rPr lang="en-US" altLang="en-US" sz="2400" b="1" smtClean="0"/>
              <a:t>,” and “</a:t>
            </a:r>
            <a:r>
              <a:rPr lang="en-US" altLang="en-US" sz="2400" b="1" u="sng" smtClean="0"/>
              <a:t>within budget</a:t>
            </a:r>
            <a:r>
              <a:rPr lang="en-US" altLang="en-US" sz="2400" b="1" smtClean="0"/>
              <a:t>.” </a:t>
            </a:r>
          </a:p>
          <a:p>
            <a:pPr lvl="1" eaLnBrk="1" hangingPunct="1">
              <a:buFontTx/>
              <a:buNone/>
            </a:pPr>
            <a:endParaRPr lang="en-US" altLang="en-US" sz="1000" b="1" smtClean="0"/>
          </a:p>
          <a:p>
            <a:pPr lvl="1" eaLnBrk="1" hangingPunct="1">
              <a:buFontTx/>
              <a:buNone/>
            </a:pPr>
            <a:r>
              <a:rPr lang="en-US" altLang="en-US" sz="2000" b="1" smtClean="0"/>
              <a:t>                       </a:t>
            </a:r>
            <a:r>
              <a:rPr lang="en-US" altLang="en-US" sz="2000" b="1" i="1" u="sng" smtClean="0">
                <a:solidFill>
                  <a:srgbClr val="CC0000"/>
                </a:solidFill>
              </a:rPr>
              <a:t>That is still 68% of projects—failure!</a:t>
            </a:r>
          </a:p>
          <a:p>
            <a:pPr eaLnBrk="1" hangingPunct="1"/>
            <a:endParaRPr lang="en-US" altLang="en-US" sz="2400" b="1" i="1" u="sng" smtClean="0">
              <a:solidFill>
                <a:srgbClr val="CC0000"/>
              </a:solidFill>
            </a:endParaRPr>
          </a:p>
          <a:p>
            <a:pPr eaLnBrk="1" hangingPunct="1">
              <a:buFontTx/>
              <a:buNone/>
            </a:pPr>
            <a:endParaRPr lang="en-US" altLang="en-US" sz="2400" b="1" smtClean="0"/>
          </a:p>
          <a:p>
            <a:pPr eaLnBrk="1" hangingPunct="1"/>
            <a:endParaRPr lang="en-US" altLang="en-US" sz="2400" b="1" smtClean="0"/>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28600" y="152400"/>
            <a:ext cx="8686800" cy="1143000"/>
          </a:xfrm>
        </p:spPr>
        <p:txBody>
          <a:bodyPr/>
          <a:lstStyle/>
          <a:p>
            <a:r>
              <a:rPr lang="en-US" smtClean="0"/>
              <a:t>More to Consider and Decide on</a:t>
            </a:r>
            <a:endParaRPr lang="en-US"/>
          </a:p>
        </p:txBody>
      </p:sp>
      <p:sp>
        <p:nvSpPr>
          <p:cNvPr id="3" name="Content Placeholder 2"/>
          <p:cNvSpPr>
            <a:spLocks noGrp="1"/>
          </p:cNvSpPr>
          <p:nvPr>
            <p:ph idx="1"/>
          </p:nvPr>
        </p:nvSpPr>
        <p:spPr>
          <a:xfrm>
            <a:off x="457200" y="1219200"/>
            <a:ext cx="8229600" cy="4525963"/>
          </a:xfrm>
        </p:spPr>
        <p:txBody>
          <a:bodyPr/>
          <a:lstStyle/>
          <a:p>
            <a:pPr marL="0" indent="0">
              <a:buNone/>
            </a:pPr>
            <a:r>
              <a:rPr lang="en-US" smtClean="0"/>
              <a:t>Testing Time</a:t>
            </a:r>
          </a:p>
          <a:p>
            <a:pPr marL="400050" lvl="1" indent="0">
              <a:buNone/>
            </a:pPr>
            <a:r>
              <a:rPr lang="en-US" smtClean="0"/>
              <a:t>While program is defined</a:t>
            </a:r>
          </a:p>
          <a:p>
            <a:pPr marL="400050" lvl="1" indent="0">
              <a:buNone/>
            </a:pPr>
            <a:r>
              <a:rPr lang="en-US" smtClean="0"/>
              <a:t>While program is developed</a:t>
            </a:r>
          </a:p>
          <a:p>
            <a:pPr marL="400050" lvl="1" indent="0">
              <a:buNone/>
            </a:pPr>
            <a:r>
              <a:rPr lang="en-US" smtClean="0"/>
              <a:t>After program is completed</a:t>
            </a:r>
          </a:p>
          <a:p>
            <a:pPr marL="0" indent="0">
              <a:buNone/>
            </a:pPr>
            <a:r>
              <a:rPr lang="en-US" smtClean="0"/>
              <a:t>Kinds of Tests</a:t>
            </a:r>
          </a:p>
          <a:p>
            <a:pPr marL="400050" lvl="1" indent="0">
              <a:buNone/>
            </a:pPr>
            <a:r>
              <a:rPr lang="en-US" smtClean="0"/>
              <a:t>Acceptance (validation)</a:t>
            </a:r>
          </a:p>
          <a:p>
            <a:pPr marL="400050" lvl="1" indent="0">
              <a:buNone/>
            </a:pPr>
            <a:r>
              <a:rPr lang="en-US" smtClean="0"/>
              <a:t>Verification</a:t>
            </a:r>
          </a:p>
          <a:p>
            <a:pPr marL="800100" lvl="2" indent="0">
              <a:buNone/>
            </a:pPr>
            <a:r>
              <a:rPr lang="en-US" smtClean="0"/>
              <a:t>Unit testing</a:t>
            </a:r>
          </a:p>
          <a:p>
            <a:pPr marL="800100" lvl="2" indent="0">
              <a:buNone/>
            </a:pPr>
            <a:r>
              <a:rPr lang="en-US" smtClean="0"/>
              <a:t>Black</a:t>
            </a:r>
            <a:r>
              <a:rPr lang="en-US"/>
              <a:t> </a:t>
            </a:r>
            <a:r>
              <a:rPr lang="en-US" smtClean="0"/>
              <a:t>box</a:t>
            </a:r>
          </a:p>
          <a:p>
            <a:pPr marL="800100" lvl="2" indent="0">
              <a:buNone/>
            </a:pPr>
            <a:r>
              <a:rPr lang="en-US" smtClean="0"/>
              <a:t>White</a:t>
            </a:r>
            <a:r>
              <a:rPr lang="en-US"/>
              <a:t> </a:t>
            </a:r>
            <a:r>
              <a:rPr lang="en-US" smtClean="0"/>
              <a:t>box</a:t>
            </a:r>
            <a:endParaRPr lang="en-US"/>
          </a:p>
        </p:txBody>
      </p:sp>
    </p:spTree>
    <p:extLst>
      <p:ext uri="{BB962C8B-B14F-4D97-AF65-F5344CB8AC3E}">
        <p14:creationId xmlns:p14="http://schemas.microsoft.com/office/powerpoint/2010/main" val="942030296"/>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Title 3"/>
          <p:cNvSpPr>
            <a:spLocks noGrp="1"/>
          </p:cNvSpPr>
          <p:nvPr>
            <p:ph type="title"/>
          </p:nvPr>
        </p:nvSpPr>
        <p:spPr/>
        <p:txBody>
          <a:bodyPr/>
          <a:lstStyle/>
          <a:p>
            <a:pPr eaLnBrk="1" hangingPunct="1"/>
            <a:r>
              <a:rPr lang="en-US" altLang="en-US" sz="4000" b="1" u="sng" smtClean="0">
                <a:solidFill>
                  <a:srgbClr val="0000CC"/>
                </a:solidFill>
              </a:rPr>
              <a:t>Chaos 2014 Report </a:t>
            </a:r>
          </a:p>
        </p:txBody>
      </p:sp>
      <p:sp>
        <p:nvSpPr>
          <p:cNvPr id="4099" name="Content Placeholder 4"/>
          <p:cNvSpPr>
            <a:spLocks noGrp="1"/>
          </p:cNvSpPr>
          <p:nvPr>
            <p:ph idx="1"/>
          </p:nvPr>
        </p:nvSpPr>
        <p:spPr>
          <a:xfrm>
            <a:off x="457200" y="1600200"/>
            <a:ext cx="8534400" cy="4525963"/>
          </a:xfrm>
        </p:spPr>
        <p:txBody>
          <a:bodyPr/>
          <a:lstStyle/>
          <a:p>
            <a:pPr eaLnBrk="1" hangingPunct="1"/>
            <a:r>
              <a:rPr lang="en-US" altLang="en-US" b="1" u="sng" smtClean="0">
                <a:solidFill>
                  <a:srgbClr val="006600"/>
                </a:solidFill>
              </a:rPr>
              <a:t>39% successful </a:t>
            </a:r>
            <a:r>
              <a:rPr lang="en-US" altLang="en-US" b="1" u="sng" smtClean="0"/>
              <a:t>software projects </a:t>
            </a:r>
          </a:p>
          <a:p>
            <a:pPr eaLnBrk="1" hangingPunct="1"/>
            <a:r>
              <a:rPr lang="en-US" altLang="en-US" b="1" smtClean="0">
                <a:solidFill>
                  <a:srgbClr val="7030A0"/>
                </a:solidFill>
              </a:rPr>
              <a:t>43% challenged</a:t>
            </a:r>
            <a:r>
              <a:rPr lang="en-US" altLang="en-US" b="1" smtClean="0"/>
              <a:t> software projects</a:t>
            </a:r>
          </a:p>
          <a:p>
            <a:pPr lvl="1" eaLnBrk="1" hangingPunct="1">
              <a:buFontTx/>
              <a:buNone/>
            </a:pPr>
            <a:r>
              <a:rPr lang="en-US" altLang="en-US" b="1" smtClean="0"/>
              <a:t>  </a:t>
            </a:r>
            <a:r>
              <a:rPr lang="en-US" altLang="en-US" b="1" smtClean="0">
                <a:solidFill>
                  <a:srgbClr val="7030A0"/>
                </a:solidFill>
              </a:rPr>
              <a:t>(late, over budget, or less functionality)</a:t>
            </a:r>
          </a:p>
          <a:p>
            <a:pPr eaLnBrk="1" hangingPunct="1"/>
            <a:r>
              <a:rPr lang="en-US" altLang="en-US" b="1" smtClean="0">
                <a:solidFill>
                  <a:srgbClr val="C00000"/>
                </a:solidFill>
              </a:rPr>
              <a:t>18% failed </a:t>
            </a:r>
            <a:r>
              <a:rPr lang="en-US" altLang="en-US" b="1" smtClean="0"/>
              <a:t>software projects</a:t>
            </a:r>
          </a:p>
          <a:p>
            <a:pPr lvl="1" eaLnBrk="1" hangingPunct="1">
              <a:buFontTx/>
              <a:buNone/>
            </a:pPr>
            <a:r>
              <a:rPr lang="en-US" altLang="en-US" b="1" smtClean="0"/>
              <a:t>  </a:t>
            </a:r>
            <a:r>
              <a:rPr lang="en-US" altLang="en-US" b="1" smtClean="0">
                <a:solidFill>
                  <a:srgbClr val="C00000"/>
                </a:solidFill>
              </a:rPr>
              <a:t>(cancelled or never used)</a:t>
            </a:r>
          </a:p>
          <a:p>
            <a:pPr lvl="1" eaLnBrk="1" hangingPunct="1">
              <a:buFontTx/>
              <a:buNone/>
            </a:pPr>
            <a:endParaRPr lang="en-US" altLang="en-US" b="1" smtClean="0"/>
          </a:p>
          <a:p>
            <a:pPr lvl="1" eaLnBrk="1" hangingPunct="1">
              <a:buFontTx/>
              <a:buNone/>
            </a:pPr>
            <a:r>
              <a:rPr lang="en-US" altLang="en-US" sz="2400" b="1" smtClean="0"/>
              <a:t>This means we </a:t>
            </a:r>
            <a:r>
              <a:rPr lang="en-US" altLang="en-US" sz="2400" b="1" u="sng" smtClean="0">
                <a:solidFill>
                  <a:srgbClr val="FF0000"/>
                </a:solidFill>
              </a:rPr>
              <a:t>still have </a:t>
            </a:r>
            <a:r>
              <a:rPr lang="en-US" altLang="en-US" sz="2400" b="1" i="1" u="sng" smtClean="0">
                <a:solidFill>
                  <a:srgbClr val="FF0000"/>
                </a:solidFill>
              </a:rPr>
              <a:t>61% project failures</a:t>
            </a:r>
            <a:r>
              <a:rPr lang="en-US" altLang="en-US" sz="2400" b="1" i="1" smtClean="0">
                <a:solidFill>
                  <a:srgbClr val="FF0000"/>
                </a:solidFill>
              </a:rPr>
              <a:t>. </a:t>
            </a:r>
          </a:p>
        </p:txBody>
      </p:sp>
    </p:spTree>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noChangeArrowheads="1"/>
          </p:cNvSpPr>
          <p:nvPr>
            <p:ph type="title"/>
          </p:nvPr>
        </p:nvSpPr>
        <p:spPr>
          <a:xfrm>
            <a:off x="76200" y="228600"/>
            <a:ext cx="8991600" cy="609600"/>
          </a:xfrm>
        </p:spPr>
        <p:txBody>
          <a:bodyPr/>
          <a:lstStyle/>
          <a:p>
            <a:pPr eaLnBrk="1" hangingPunct="1"/>
            <a:r>
              <a:rPr lang="en-US" altLang="en-US" sz="3200" b="1" smtClean="0"/>
              <a:t>Software Project Success &amp; Failure Factors</a:t>
            </a:r>
            <a:br>
              <a:rPr lang="en-US" altLang="en-US" sz="3200" b="1" smtClean="0"/>
            </a:br>
            <a:r>
              <a:rPr lang="en-US" altLang="en-US" sz="2800" b="1" smtClean="0"/>
              <a:t>(Chaos Report)</a:t>
            </a:r>
          </a:p>
        </p:txBody>
      </p:sp>
      <p:sp>
        <p:nvSpPr>
          <p:cNvPr id="5123" name="Rectangle 3"/>
          <p:cNvSpPr>
            <a:spLocks noGrp="1" noChangeArrowheads="1"/>
          </p:cNvSpPr>
          <p:nvPr>
            <p:ph type="body" idx="4294967295"/>
          </p:nvPr>
        </p:nvSpPr>
        <p:spPr>
          <a:xfrm>
            <a:off x="457200" y="1143000"/>
            <a:ext cx="8458200" cy="5715000"/>
          </a:xfrm>
        </p:spPr>
        <p:txBody>
          <a:bodyPr/>
          <a:lstStyle/>
          <a:p>
            <a:pPr eaLnBrk="1" hangingPunct="1"/>
            <a:r>
              <a:rPr lang="en-US" altLang="en-US" sz="2200" b="1" smtClean="0"/>
              <a:t>Profiling attributes for </a:t>
            </a:r>
            <a:r>
              <a:rPr lang="en-US" altLang="en-US" sz="2200" b="1" smtClean="0">
                <a:solidFill>
                  <a:srgbClr val="0000CC"/>
                </a:solidFill>
              </a:rPr>
              <a:t>projects that “</a:t>
            </a:r>
            <a:r>
              <a:rPr lang="en-US" altLang="en-US" sz="2200" b="1" i="1" u="sng" smtClean="0">
                <a:solidFill>
                  <a:srgbClr val="0000CC"/>
                </a:solidFill>
              </a:rPr>
              <a:t>succeeded</a:t>
            </a:r>
            <a:r>
              <a:rPr lang="en-US" altLang="en-US" sz="2200" b="1" i="1" smtClean="0">
                <a:solidFill>
                  <a:srgbClr val="0000CC"/>
                </a:solidFill>
              </a:rPr>
              <a:t>”</a:t>
            </a:r>
            <a:endParaRPr lang="en-US" altLang="en-US" sz="2200" b="1" smtClean="0">
              <a:solidFill>
                <a:srgbClr val="0000CC"/>
              </a:solidFill>
            </a:endParaRPr>
          </a:p>
          <a:p>
            <a:pPr lvl="1" eaLnBrk="1" hangingPunct="1"/>
            <a:r>
              <a:rPr lang="en-US" altLang="en-US" sz="1800" b="1" smtClean="0">
                <a:solidFill>
                  <a:srgbClr val="0000CC"/>
                </a:solidFill>
              </a:rPr>
              <a:t>User involvement</a:t>
            </a:r>
          </a:p>
          <a:p>
            <a:pPr lvl="1" eaLnBrk="1" hangingPunct="1"/>
            <a:r>
              <a:rPr lang="en-US" altLang="en-US" sz="1800" b="1" smtClean="0">
                <a:solidFill>
                  <a:srgbClr val="0000CC"/>
                </a:solidFill>
              </a:rPr>
              <a:t>Executive management support</a:t>
            </a:r>
          </a:p>
          <a:p>
            <a:pPr lvl="1" eaLnBrk="1" hangingPunct="1"/>
            <a:r>
              <a:rPr lang="en-US" altLang="en-US" sz="1800" b="1" smtClean="0">
                <a:solidFill>
                  <a:srgbClr val="0000CC"/>
                </a:solidFill>
              </a:rPr>
              <a:t>Clear requirements</a:t>
            </a:r>
          </a:p>
          <a:p>
            <a:pPr lvl="1" eaLnBrk="1" hangingPunct="1"/>
            <a:r>
              <a:rPr lang="en-US" altLang="en-US" sz="1800" b="1" smtClean="0">
                <a:solidFill>
                  <a:srgbClr val="0000CC"/>
                </a:solidFill>
              </a:rPr>
              <a:t>Proper planning</a:t>
            </a:r>
          </a:p>
          <a:p>
            <a:pPr lvl="1" eaLnBrk="1" hangingPunct="1"/>
            <a:endParaRPr lang="en-US" altLang="en-US" sz="1000" b="1" smtClean="0">
              <a:solidFill>
                <a:srgbClr val="0000CC"/>
              </a:solidFill>
            </a:endParaRPr>
          </a:p>
          <a:p>
            <a:pPr eaLnBrk="1" hangingPunct="1"/>
            <a:r>
              <a:rPr lang="en-US" altLang="en-US" sz="2200" b="1" smtClean="0"/>
              <a:t>Profiling attributes for </a:t>
            </a:r>
            <a:r>
              <a:rPr lang="en-US" altLang="en-US" sz="2200" b="1" i="1" smtClean="0">
                <a:solidFill>
                  <a:srgbClr val="660066"/>
                </a:solidFill>
              </a:rPr>
              <a:t>“</a:t>
            </a:r>
            <a:r>
              <a:rPr lang="en-US" altLang="en-US" sz="2200" b="1" i="1" u="sng" smtClean="0">
                <a:solidFill>
                  <a:srgbClr val="660066"/>
                </a:solidFill>
              </a:rPr>
              <a:t>challenged</a:t>
            </a:r>
            <a:r>
              <a:rPr lang="en-US" altLang="en-US" sz="2200" b="1" i="1" smtClean="0">
                <a:solidFill>
                  <a:srgbClr val="660066"/>
                </a:solidFill>
              </a:rPr>
              <a:t>”</a:t>
            </a:r>
            <a:r>
              <a:rPr lang="en-US" altLang="en-US" sz="2200" b="1" smtClean="0"/>
              <a:t> (completed &amp; operational – but over budget and over time estimate)</a:t>
            </a:r>
          </a:p>
          <a:p>
            <a:pPr lvl="1" eaLnBrk="1" hangingPunct="1"/>
            <a:r>
              <a:rPr lang="en-US" altLang="en-US" sz="1800" b="1" smtClean="0">
                <a:solidFill>
                  <a:srgbClr val="660066"/>
                </a:solidFill>
              </a:rPr>
              <a:t>Lack of user input</a:t>
            </a:r>
          </a:p>
          <a:p>
            <a:pPr lvl="1" eaLnBrk="1" hangingPunct="1"/>
            <a:r>
              <a:rPr lang="en-US" altLang="en-US" sz="1800" b="1" smtClean="0">
                <a:solidFill>
                  <a:srgbClr val="660066"/>
                </a:solidFill>
              </a:rPr>
              <a:t>Incomplete user requirements and specification</a:t>
            </a:r>
          </a:p>
          <a:p>
            <a:pPr lvl="1" eaLnBrk="1" hangingPunct="1"/>
            <a:r>
              <a:rPr lang="en-US" altLang="en-US" sz="1800" b="1" smtClean="0">
                <a:solidFill>
                  <a:srgbClr val="660066"/>
                </a:solidFill>
              </a:rPr>
              <a:t>Changing requirements and specifications</a:t>
            </a:r>
          </a:p>
          <a:p>
            <a:pPr lvl="1" eaLnBrk="1" hangingPunct="1"/>
            <a:endParaRPr lang="en-US" altLang="en-US" sz="1000" b="1" smtClean="0">
              <a:solidFill>
                <a:srgbClr val="660066"/>
              </a:solidFill>
            </a:endParaRPr>
          </a:p>
          <a:p>
            <a:pPr eaLnBrk="1" hangingPunct="1"/>
            <a:r>
              <a:rPr lang="en-US" altLang="en-US" sz="2200" b="1" smtClean="0"/>
              <a:t>Profiling attributes for </a:t>
            </a:r>
            <a:r>
              <a:rPr lang="en-US" altLang="en-US" sz="2200" b="1" smtClean="0">
                <a:solidFill>
                  <a:srgbClr val="CC0000"/>
                </a:solidFill>
              </a:rPr>
              <a:t>“</a:t>
            </a:r>
            <a:r>
              <a:rPr lang="en-US" altLang="en-US" sz="2200" b="1" i="1" u="sng" smtClean="0">
                <a:solidFill>
                  <a:srgbClr val="CC0000"/>
                </a:solidFill>
              </a:rPr>
              <a:t>impaired and ultimately cancelled</a:t>
            </a:r>
            <a:r>
              <a:rPr lang="en-US" altLang="en-US" sz="2200" b="1" smtClean="0">
                <a:solidFill>
                  <a:srgbClr val="CC0000"/>
                </a:solidFill>
              </a:rPr>
              <a:t>”</a:t>
            </a:r>
          </a:p>
          <a:p>
            <a:pPr lvl="1" eaLnBrk="1" hangingPunct="1"/>
            <a:r>
              <a:rPr lang="en-US" altLang="en-US" sz="1800" b="1" smtClean="0">
                <a:solidFill>
                  <a:srgbClr val="CC0000"/>
                </a:solidFill>
              </a:rPr>
              <a:t>Incomplete requirements</a:t>
            </a:r>
          </a:p>
          <a:p>
            <a:pPr lvl="1" eaLnBrk="1" hangingPunct="1"/>
            <a:r>
              <a:rPr lang="en-US" altLang="en-US" sz="1800" b="1" smtClean="0">
                <a:solidFill>
                  <a:srgbClr val="CC0000"/>
                </a:solidFill>
              </a:rPr>
              <a:t>Lack of user involvement</a:t>
            </a:r>
          </a:p>
          <a:p>
            <a:pPr lvl="1" eaLnBrk="1" hangingPunct="1"/>
            <a:r>
              <a:rPr lang="en-US" altLang="en-US" sz="1800" b="1" smtClean="0">
                <a:solidFill>
                  <a:srgbClr val="CC0000"/>
                </a:solidFill>
              </a:rPr>
              <a:t>Lack of resources</a:t>
            </a:r>
          </a:p>
          <a:p>
            <a:pPr eaLnBrk="1" hangingPunct="1"/>
            <a:endParaRPr lang="en-US" altLang="en-US" sz="2000" b="1" smtClean="0">
              <a:solidFill>
                <a:srgbClr val="CC0000"/>
              </a:solidFill>
            </a:endParaRPr>
          </a:p>
          <a:p>
            <a:pPr eaLnBrk="1" hangingPunct="1"/>
            <a:endParaRPr lang="en-US" altLang="en-US" sz="2800" smtClean="0">
              <a:solidFill>
                <a:srgbClr val="CC0000"/>
              </a:solidFill>
            </a:endParaRPr>
          </a:p>
        </p:txBody>
      </p:sp>
    </p:spTree>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Rectangle 2"/>
          <p:cNvSpPr>
            <a:spLocks noGrp="1" noChangeArrowheads="1"/>
          </p:cNvSpPr>
          <p:nvPr>
            <p:ph type="title"/>
          </p:nvPr>
        </p:nvSpPr>
        <p:spPr>
          <a:xfrm>
            <a:off x="457200" y="274638"/>
            <a:ext cx="8458200" cy="868362"/>
          </a:xfrm>
        </p:spPr>
        <p:txBody>
          <a:bodyPr/>
          <a:lstStyle/>
          <a:p>
            <a:pPr eaLnBrk="1" hangingPunct="1"/>
            <a:r>
              <a:rPr lang="en-US" altLang="en-US" sz="3200" b="1" smtClean="0"/>
              <a:t>Software Product Failures </a:t>
            </a:r>
            <a:br>
              <a:rPr lang="en-US" altLang="en-US" sz="3200" b="1" smtClean="0"/>
            </a:br>
            <a:r>
              <a:rPr lang="en-US" altLang="en-US" sz="2800" b="1" smtClean="0"/>
              <a:t>(Capers Jones Study)</a:t>
            </a:r>
          </a:p>
        </p:txBody>
      </p:sp>
      <p:sp>
        <p:nvSpPr>
          <p:cNvPr id="6147" name="Text Box 4"/>
          <p:cNvSpPr txBox="1">
            <a:spLocks noChangeArrowheads="1"/>
          </p:cNvSpPr>
          <p:nvPr/>
        </p:nvSpPr>
        <p:spPr bwMode="auto">
          <a:xfrm>
            <a:off x="0" y="4724400"/>
            <a:ext cx="9137763" cy="1384995"/>
          </a:xfrm>
          <a:prstGeom prst="rect">
            <a:avLst/>
          </a:prstGeom>
          <a:solidFill>
            <a:srgbClr val="FF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b="1">
                <a:solidFill>
                  <a:srgbClr val="CC0000"/>
                </a:solidFill>
              </a:rPr>
              <a:t>All errors can be serious and very costly </a:t>
            </a:r>
            <a:r>
              <a:rPr lang="en-US" altLang="en-US" b="1" smtClean="0">
                <a:solidFill>
                  <a:srgbClr val="CC0000"/>
                </a:solidFill>
              </a:rPr>
              <a:t>but</a:t>
            </a:r>
            <a:endParaRPr lang="en-US" altLang="en-US" b="1">
              <a:solidFill>
                <a:srgbClr val="CC0000"/>
              </a:solidFill>
            </a:endParaRPr>
          </a:p>
          <a:p>
            <a:pPr eaLnBrk="1" hangingPunct="1"/>
            <a:endParaRPr lang="en-US" altLang="en-US" b="1">
              <a:solidFill>
                <a:srgbClr val="800000"/>
              </a:solidFill>
            </a:endParaRPr>
          </a:p>
          <a:p>
            <a:pPr eaLnBrk="1" hangingPunct="1"/>
            <a:r>
              <a:rPr lang="en-US" altLang="en-US" b="1">
                <a:solidFill>
                  <a:srgbClr val="003300"/>
                </a:solidFill>
              </a:rPr>
              <a:t>Should we worry about </a:t>
            </a:r>
            <a:r>
              <a:rPr lang="en-US" altLang="en-US" b="1" u="sng">
                <a:solidFill>
                  <a:srgbClr val="003300"/>
                </a:solidFill>
              </a:rPr>
              <a:t>coding more</a:t>
            </a:r>
            <a:r>
              <a:rPr lang="en-US" altLang="en-US" b="1">
                <a:solidFill>
                  <a:srgbClr val="003300"/>
                </a:solidFill>
              </a:rPr>
              <a:t> or </a:t>
            </a:r>
            <a:r>
              <a:rPr lang="en-US" altLang="en-US" b="1" u="sng">
                <a:solidFill>
                  <a:srgbClr val="003300"/>
                </a:solidFill>
              </a:rPr>
              <a:t>requirements </a:t>
            </a:r>
            <a:r>
              <a:rPr lang="en-US" altLang="en-US" b="1" u="sng" smtClean="0">
                <a:solidFill>
                  <a:srgbClr val="003300"/>
                </a:solidFill>
              </a:rPr>
              <a:t>more</a:t>
            </a:r>
            <a:r>
              <a:rPr lang="en-US" altLang="en-US" b="1" smtClean="0">
                <a:solidFill>
                  <a:srgbClr val="003300"/>
                </a:solidFill>
              </a:rPr>
              <a:t> – Why</a:t>
            </a:r>
            <a:r>
              <a:rPr lang="en-US" altLang="en-US" b="1">
                <a:solidFill>
                  <a:srgbClr val="003300"/>
                </a:solidFill>
              </a:rPr>
              <a:t>?</a:t>
            </a:r>
          </a:p>
          <a:p>
            <a:pPr eaLnBrk="1" hangingPunct="1"/>
            <a:endParaRPr lang="en-US" altLang="en-US" sz="1200" b="1">
              <a:solidFill>
                <a:srgbClr val="003300"/>
              </a:solidFill>
            </a:endParaRPr>
          </a:p>
          <a:p>
            <a:pPr eaLnBrk="1" hangingPunct="1"/>
            <a:r>
              <a:rPr lang="en-US" altLang="en-US" b="1">
                <a:solidFill>
                  <a:srgbClr val="003300"/>
                </a:solidFill>
              </a:rPr>
              <a:t>Requirements errors are very “costly” if not detected &amp; left in the product </a:t>
            </a:r>
            <a:r>
              <a:rPr lang="en-US" altLang="en-US" b="1" smtClean="0">
                <a:solidFill>
                  <a:srgbClr val="003300"/>
                </a:solidFill>
              </a:rPr>
              <a:t>– Why</a:t>
            </a:r>
            <a:r>
              <a:rPr lang="en-US" altLang="en-US" b="1">
                <a:solidFill>
                  <a:srgbClr val="003300"/>
                </a:solidFill>
              </a:rPr>
              <a:t>?</a:t>
            </a:r>
          </a:p>
        </p:txBody>
      </p:sp>
      <p:sp>
        <p:nvSpPr>
          <p:cNvPr id="6148" name="Rectangle 5"/>
          <p:cNvSpPr>
            <a:spLocks noGrp="1" noChangeArrowheads="1"/>
          </p:cNvSpPr>
          <p:nvPr>
            <p:ph type="body" idx="4294967295"/>
          </p:nvPr>
        </p:nvSpPr>
        <p:spPr>
          <a:xfrm>
            <a:off x="838200" y="1524000"/>
            <a:ext cx="7848600" cy="2895600"/>
          </a:xfrm>
          <a:solidFill>
            <a:srgbClr val="FFCC99"/>
          </a:solidFill>
        </p:spPr>
        <p:txBody>
          <a:bodyPr/>
          <a:lstStyle/>
          <a:p>
            <a:pPr eaLnBrk="1" hangingPunct="1"/>
            <a:r>
              <a:rPr lang="en-US" altLang="en-US" sz="2800" b="1" smtClean="0"/>
              <a:t>Code errors                  :    38.33%</a:t>
            </a:r>
          </a:p>
          <a:p>
            <a:pPr eaLnBrk="1" hangingPunct="1"/>
            <a:r>
              <a:rPr lang="en-US" altLang="en-US" sz="2800" b="1" smtClean="0"/>
              <a:t>Design errors               :    24.17%</a:t>
            </a:r>
          </a:p>
          <a:p>
            <a:pPr eaLnBrk="1" hangingPunct="1"/>
            <a:r>
              <a:rPr lang="en-US" altLang="en-US" sz="2800" b="1" smtClean="0"/>
              <a:t>Documentation errors :    13.33%</a:t>
            </a:r>
          </a:p>
          <a:p>
            <a:pPr eaLnBrk="1" hangingPunct="1"/>
            <a:r>
              <a:rPr lang="en-US" altLang="en-US" sz="2800" b="1" smtClean="0"/>
              <a:t>Requirements errors   :    12.50%</a:t>
            </a:r>
          </a:p>
          <a:p>
            <a:pPr eaLnBrk="1" hangingPunct="1"/>
            <a:r>
              <a:rPr lang="en-US" altLang="en-US" sz="2800" b="1" smtClean="0"/>
              <a:t>Bad-fix errors               :    11.67%</a:t>
            </a:r>
            <a:r>
              <a:rPr lang="en-US" altLang="en-US" sz="2800" smtClean="0"/>
              <a:t> </a:t>
            </a:r>
          </a:p>
        </p:txBody>
      </p:sp>
    </p:spTree>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2"/>
          <p:cNvSpPr>
            <a:spLocks noGrp="1" noChangeArrowheads="1"/>
          </p:cNvSpPr>
          <p:nvPr>
            <p:ph type="title"/>
          </p:nvPr>
        </p:nvSpPr>
        <p:spPr>
          <a:xfrm>
            <a:off x="76200" y="274638"/>
            <a:ext cx="8915400" cy="639762"/>
          </a:xfrm>
        </p:spPr>
        <p:txBody>
          <a:bodyPr/>
          <a:lstStyle/>
          <a:p>
            <a:pPr eaLnBrk="1" hangingPunct="1"/>
            <a:r>
              <a:rPr lang="en-US" altLang="en-US" sz="3400" b="1" smtClean="0">
                <a:solidFill>
                  <a:srgbClr val="0000CC"/>
                </a:solidFill>
              </a:rPr>
              <a:t>Coordination &amp; Non-Technical Concerns</a:t>
            </a:r>
          </a:p>
        </p:txBody>
      </p:sp>
      <p:sp>
        <p:nvSpPr>
          <p:cNvPr id="7171" name="Rectangle 3"/>
          <p:cNvSpPr>
            <a:spLocks noGrp="1" noChangeArrowheads="1"/>
          </p:cNvSpPr>
          <p:nvPr>
            <p:ph type="body" idx="4294967295"/>
          </p:nvPr>
        </p:nvSpPr>
        <p:spPr>
          <a:xfrm>
            <a:off x="457200" y="1143000"/>
            <a:ext cx="8305800" cy="4876800"/>
          </a:xfrm>
        </p:spPr>
        <p:txBody>
          <a:bodyPr/>
          <a:lstStyle/>
          <a:p>
            <a:pPr marL="609600" indent="-609600" eaLnBrk="1" hangingPunct="1"/>
            <a:r>
              <a:rPr lang="en-US" altLang="en-US" sz="2800" b="1" smtClean="0"/>
              <a:t>As software projects grew in size and complexity, </a:t>
            </a:r>
            <a:r>
              <a:rPr lang="en-US" altLang="en-US" sz="2800" b="1" smtClean="0">
                <a:solidFill>
                  <a:srgbClr val="800000"/>
                </a:solidFill>
              </a:rPr>
              <a:t>problems went beyond just code</a:t>
            </a:r>
            <a:r>
              <a:rPr lang="en-US" altLang="en-US" sz="2800" b="1" smtClean="0"/>
              <a:t> </a:t>
            </a:r>
            <a:r>
              <a:rPr lang="en-US" altLang="en-US" sz="2800" b="1" smtClean="0">
                <a:solidFill>
                  <a:srgbClr val="800000"/>
                </a:solidFill>
              </a:rPr>
              <a:t>and software</a:t>
            </a:r>
            <a:r>
              <a:rPr lang="en-US" altLang="en-US" sz="2800" b="1" smtClean="0"/>
              <a:t>. </a:t>
            </a:r>
            <a:r>
              <a:rPr lang="en-US" altLang="en-US" sz="2800" b="1" u="sng" smtClean="0">
                <a:solidFill>
                  <a:srgbClr val="336600"/>
                </a:solidFill>
              </a:rPr>
              <a:t>Other “</a:t>
            </a:r>
            <a:r>
              <a:rPr lang="en-US" altLang="en-US" sz="2800" b="1" i="1" u="sng" smtClean="0">
                <a:solidFill>
                  <a:srgbClr val="336600"/>
                </a:solidFill>
              </a:rPr>
              <a:t>non-technical” </a:t>
            </a:r>
            <a:r>
              <a:rPr lang="en-US" altLang="en-US" sz="2800" b="1" u="sng" smtClean="0">
                <a:solidFill>
                  <a:srgbClr val="336600"/>
                </a:solidFill>
              </a:rPr>
              <a:t>issues became apparent:</a:t>
            </a:r>
          </a:p>
          <a:p>
            <a:pPr marL="990600" lvl="1" indent="-533400" eaLnBrk="1" hangingPunct="1"/>
            <a:endParaRPr lang="en-US" altLang="en-US" sz="1200" b="1" u="sng" smtClean="0"/>
          </a:p>
          <a:p>
            <a:pPr marL="990600" lvl="1" indent="-533400" eaLnBrk="1" hangingPunct="1">
              <a:buFontTx/>
              <a:buAutoNum type="arabicPeriod"/>
            </a:pPr>
            <a:r>
              <a:rPr lang="en-US" altLang="en-US" sz="2400" b="1" smtClean="0"/>
              <a:t>Executive </a:t>
            </a:r>
            <a:r>
              <a:rPr lang="en-US" altLang="en-US" sz="2400" b="1" u="sng" smtClean="0">
                <a:solidFill>
                  <a:srgbClr val="003300"/>
                </a:solidFill>
              </a:rPr>
              <a:t>commitment </a:t>
            </a:r>
            <a:r>
              <a:rPr lang="en-US" altLang="en-US" sz="2400" b="1" smtClean="0"/>
              <a:t>and leadership</a:t>
            </a:r>
          </a:p>
          <a:p>
            <a:pPr marL="990600" lvl="1" indent="-533400" eaLnBrk="1" hangingPunct="1">
              <a:buFontTx/>
              <a:buAutoNum type="arabicPeriod"/>
            </a:pPr>
            <a:r>
              <a:rPr lang="en-US" altLang="en-US" sz="2400" b="1" smtClean="0"/>
              <a:t>Thorough </a:t>
            </a:r>
            <a:r>
              <a:rPr lang="en-US" altLang="en-US" sz="2400" b="1" u="sng" smtClean="0">
                <a:solidFill>
                  <a:srgbClr val="003300"/>
                </a:solidFill>
              </a:rPr>
              <a:t>planning</a:t>
            </a:r>
            <a:r>
              <a:rPr lang="en-US" altLang="en-US" sz="2400" b="1" smtClean="0"/>
              <a:t> of both business and technical processes</a:t>
            </a:r>
          </a:p>
          <a:p>
            <a:pPr marL="990600" lvl="1" indent="-533400" eaLnBrk="1" hangingPunct="1">
              <a:buFontTx/>
              <a:buAutoNum type="arabicPeriod"/>
            </a:pPr>
            <a:r>
              <a:rPr lang="en-US" altLang="en-US" sz="2400" b="1" u="sng" smtClean="0">
                <a:solidFill>
                  <a:srgbClr val="003300"/>
                </a:solidFill>
              </a:rPr>
              <a:t>Skilled</a:t>
            </a:r>
            <a:r>
              <a:rPr lang="en-US" altLang="en-US" sz="2400" b="1" smtClean="0"/>
              <a:t> and </a:t>
            </a:r>
            <a:r>
              <a:rPr lang="en-US" altLang="en-US" sz="2400" b="1" u="sng" smtClean="0">
                <a:solidFill>
                  <a:srgbClr val="003300"/>
                </a:solidFill>
              </a:rPr>
              <a:t>experienced</a:t>
            </a:r>
            <a:r>
              <a:rPr lang="en-US" altLang="en-US" sz="2400" b="1" smtClean="0"/>
              <a:t> work force</a:t>
            </a:r>
          </a:p>
          <a:p>
            <a:pPr marL="990600" lvl="1" indent="-533400" eaLnBrk="1" hangingPunct="1">
              <a:buFontTx/>
              <a:buAutoNum type="arabicPeriod"/>
            </a:pPr>
            <a:r>
              <a:rPr lang="en-US" altLang="en-US" sz="2400" b="1" smtClean="0"/>
              <a:t>Management </a:t>
            </a:r>
            <a:r>
              <a:rPr lang="en-US" altLang="en-US" sz="2400" b="1" u="sng" smtClean="0">
                <a:solidFill>
                  <a:srgbClr val="003300"/>
                </a:solidFill>
              </a:rPr>
              <a:t>focus</a:t>
            </a:r>
            <a:r>
              <a:rPr lang="en-US" altLang="en-US" sz="2400" b="1" smtClean="0"/>
              <a:t> and project monitoring</a:t>
            </a:r>
          </a:p>
          <a:p>
            <a:pPr marL="990600" lvl="1" indent="-533400" eaLnBrk="1" hangingPunct="1">
              <a:buFontTx/>
              <a:buAutoNum type="arabicPeriod"/>
            </a:pPr>
            <a:r>
              <a:rPr lang="en-US" altLang="en-US" sz="2400" b="1" smtClean="0"/>
              <a:t>Willingness to </a:t>
            </a:r>
            <a:r>
              <a:rPr lang="en-US" altLang="en-US" sz="2400" b="1" u="sng" smtClean="0">
                <a:solidFill>
                  <a:srgbClr val="003300"/>
                </a:solidFill>
              </a:rPr>
              <a:t>make changes</a:t>
            </a:r>
            <a:r>
              <a:rPr lang="en-US" altLang="en-US" sz="2400" b="1" smtClean="0"/>
              <a:t> and </a:t>
            </a:r>
            <a:r>
              <a:rPr lang="en-US" altLang="en-US" sz="2400" b="1" u="sng" smtClean="0">
                <a:solidFill>
                  <a:srgbClr val="003300"/>
                </a:solidFill>
              </a:rPr>
              <a:t>adjustments</a:t>
            </a:r>
          </a:p>
        </p:txBody>
      </p:sp>
    </p:spTree>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lstStyle/>
          <a:p>
            <a:pPr eaLnBrk="1" hangingPunct="1"/>
            <a:r>
              <a:rPr lang="en-US" altLang="en-US" sz="3200" b="1" smtClean="0"/>
              <a:t>US General Accounting Office Report </a:t>
            </a:r>
            <a:br>
              <a:rPr lang="en-US" altLang="en-US" sz="3200" b="1" smtClean="0"/>
            </a:br>
            <a:r>
              <a:rPr lang="en-US" altLang="en-US" sz="3200" b="1" smtClean="0"/>
              <a:t>to US Senate (2004)</a:t>
            </a:r>
          </a:p>
        </p:txBody>
      </p:sp>
      <p:sp>
        <p:nvSpPr>
          <p:cNvPr id="8195" name="Rectangle 3"/>
          <p:cNvSpPr>
            <a:spLocks noGrp="1" noChangeArrowheads="1"/>
          </p:cNvSpPr>
          <p:nvPr>
            <p:ph type="body" idx="4294967295"/>
          </p:nvPr>
        </p:nvSpPr>
        <p:spPr>
          <a:xfrm>
            <a:off x="457200" y="1600200"/>
            <a:ext cx="8305800" cy="4800600"/>
          </a:xfrm>
        </p:spPr>
        <p:txBody>
          <a:bodyPr/>
          <a:lstStyle/>
          <a:p>
            <a:pPr marL="455613" indent="-455613" eaLnBrk="1" hangingPunct="1">
              <a:lnSpc>
                <a:spcPct val="90000"/>
              </a:lnSpc>
            </a:pPr>
            <a:r>
              <a:rPr lang="en-US" altLang="en-US" sz="2800" b="1" u="sng" smtClean="0">
                <a:solidFill>
                  <a:srgbClr val="336600"/>
                </a:solidFill>
              </a:rPr>
              <a:t>3 “key” strategies</a:t>
            </a:r>
            <a:r>
              <a:rPr lang="en-US" altLang="en-US" sz="2800" b="1" smtClean="0"/>
              <a:t> to ensuring </a:t>
            </a:r>
            <a:r>
              <a:rPr lang="en-US" altLang="en-US" sz="2800" b="1" smtClean="0">
                <a:solidFill>
                  <a:srgbClr val="0000CC"/>
                </a:solidFill>
              </a:rPr>
              <a:t>delivery of:</a:t>
            </a:r>
          </a:p>
          <a:p>
            <a:pPr marL="457200" lvl="1" indent="0" eaLnBrk="1" hangingPunct="1">
              <a:lnSpc>
                <a:spcPct val="90000"/>
              </a:lnSpc>
              <a:buNone/>
            </a:pPr>
            <a:r>
              <a:rPr lang="en-US" altLang="en-US" sz="2400" b="1" smtClean="0">
                <a:solidFill>
                  <a:srgbClr val="0000CC"/>
                </a:solidFill>
              </a:rPr>
              <a:t>(a) </a:t>
            </a:r>
            <a:r>
              <a:rPr lang="en-US" altLang="en-US" sz="2400" b="1" u="sng" smtClean="0">
                <a:solidFill>
                  <a:srgbClr val="0000CC"/>
                </a:solidFill>
              </a:rPr>
              <a:t>High-quality</a:t>
            </a:r>
            <a:r>
              <a:rPr lang="en-US" altLang="en-US" sz="2400" b="1" smtClean="0">
                <a:solidFill>
                  <a:srgbClr val="0000CC"/>
                </a:solidFill>
              </a:rPr>
              <a:t> software </a:t>
            </a:r>
          </a:p>
          <a:p>
            <a:pPr marL="457200" lvl="1" indent="0" eaLnBrk="1" hangingPunct="1">
              <a:lnSpc>
                <a:spcPct val="90000"/>
              </a:lnSpc>
              <a:buNone/>
            </a:pPr>
            <a:r>
              <a:rPr lang="en-US" altLang="en-US" sz="2400" b="1" smtClean="0">
                <a:solidFill>
                  <a:srgbClr val="0000CC"/>
                </a:solidFill>
              </a:rPr>
              <a:t>(b) </a:t>
            </a:r>
            <a:r>
              <a:rPr lang="en-US" altLang="en-US" sz="2400" b="1" u="sng" smtClean="0">
                <a:solidFill>
                  <a:srgbClr val="0000CC"/>
                </a:solidFill>
              </a:rPr>
              <a:t>On time</a:t>
            </a:r>
            <a:r>
              <a:rPr lang="en-US" altLang="en-US" sz="2400" b="1" smtClean="0">
                <a:solidFill>
                  <a:srgbClr val="0000CC"/>
                </a:solidFill>
              </a:rPr>
              <a:t> and </a:t>
            </a:r>
          </a:p>
          <a:p>
            <a:pPr marL="457200" lvl="1" indent="0" eaLnBrk="1" hangingPunct="1">
              <a:lnSpc>
                <a:spcPct val="90000"/>
              </a:lnSpc>
              <a:buNone/>
            </a:pPr>
            <a:r>
              <a:rPr lang="en-US" altLang="en-US" sz="2400" b="1" smtClean="0">
                <a:solidFill>
                  <a:srgbClr val="0000CC"/>
                </a:solidFill>
              </a:rPr>
              <a:t>(c) </a:t>
            </a:r>
            <a:r>
              <a:rPr lang="en-US" altLang="en-US" sz="2400" b="1" u="sng" smtClean="0">
                <a:solidFill>
                  <a:srgbClr val="0000CC"/>
                </a:solidFill>
              </a:rPr>
              <a:t>Within budget</a:t>
            </a:r>
          </a:p>
          <a:p>
            <a:pPr marL="990600" lvl="1" indent="-533400" eaLnBrk="1" hangingPunct="1">
              <a:lnSpc>
                <a:spcPct val="90000"/>
              </a:lnSpc>
            </a:pPr>
            <a:endParaRPr lang="en-US" altLang="en-US" sz="2400" b="1" u="sng" smtClean="0">
              <a:solidFill>
                <a:srgbClr val="0000CC"/>
              </a:solidFill>
            </a:endParaRPr>
          </a:p>
          <a:p>
            <a:pPr marL="990600" lvl="1" indent="-533400" eaLnBrk="1" hangingPunct="1">
              <a:lnSpc>
                <a:spcPct val="90000"/>
              </a:lnSpc>
              <a:buFontTx/>
              <a:buAutoNum type="arabicPeriod"/>
            </a:pPr>
            <a:r>
              <a:rPr lang="en-US" altLang="en-US" sz="2400" b="1" smtClean="0"/>
              <a:t>Focused attention on </a:t>
            </a:r>
            <a:r>
              <a:rPr lang="en-US" altLang="en-US" sz="2400" b="1" u="sng" smtClean="0">
                <a:solidFill>
                  <a:srgbClr val="800000"/>
                </a:solidFill>
              </a:rPr>
              <a:t>software development environment</a:t>
            </a:r>
            <a:r>
              <a:rPr lang="en-US" altLang="en-US" sz="2400" b="1" smtClean="0">
                <a:solidFill>
                  <a:srgbClr val="800000"/>
                </a:solidFill>
              </a:rPr>
              <a:t>  </a:t>
            </a:r>
            <a:r>
              <a:rPr lang="en-US" altLang="en-US" sz="2400" b="1" smtClean="0"/>
              <a:t>(people/tools/management/etc.)</a:t>
            </a:r>
            <a:endParaRPr lang="en-US" altLang="en-US" sz="2400" b="1" smtClean="0">
              <a:solidFill>
                <a:srgbClr val="800000"/>
              </a:solidFill>
            </a:endParaRPr>
          </a:p>
          <a:p>
            <a:pPr marL="990600" lvl="1" indent="-533400" eaLnBrk="1" hangingPunct="1">
              <a:lnSpc>
                <a:spcPct val="90000"/>
              </a:lnSpc>
              <a:buFontTx/>
              <a:buAutoNum type="arabicPeriod"/>
            </a:pPr>
            <a:endParaRPr lang="en-US" altLang="en-US" sz="1000" b="1" smtClean="0">
              <a:solidFill>
                <a:srgbClr val="800000"/>
              </a:solidFill>
            </a:endParaRPr>
          </a:p>
          <a:p>
            <a:pPr marL="990600" lvl="1" indent="-533400" eaLnBrk="1" hangingPunct="1">
              <a:lnSpc>
                <a:spcPct val="90000"/>
              </a:lnSpc>
              <a:buFontTx/>
              <a:buAutoNum type="arabicPeriod"/>
            </a:pPr>
            <a:r>
              <a:rPr lang="en-US" altLang="en-US" sz="2400" b="1" smtClean="0"/>
              <a:t>“Disciplined” </a:t>
            </a:r>
            <a:r>
              <a:rPr lang="en-US" altLang="en-US" sz="2400" b="1" u="sng" smtClean="0">
                <a:solidFill>
                  <a:srgbClr val="800000"/>
                </a:solidFill>
              </a:rPr>
              <a:t>development process</a:t>
            </a:r>
          </a:p>
          <a:p>
            <a:pPr marL="990600" lvl="1" indent="-533400" eaLnBrk="1" hangingPunct="1">
              <a:lnSpc>
                <a:spcPct val="90000"/>
              </a:lnSpc>
              <a:buFontTx/>
              <a:buAutoNum type="arabicPeriod"/>
            </a:pPr>
            <a:endParaRPr lang="en-US" altLang="en-US" sz="1000" b="1" u="sng" smtClean="0">
              <a:solidFill>
                <a:srgbClr val="800000"/>
              </a:solidFill>
            </a:endParaRPr>
          </a:p>
          <a:p>
            <a:pPr marL="990600" lvl="1" indent="-533400" eaLnBrk="1" hangingPunct="1">
              <a:lnSpc>
                <a:spcPct val="90000"/>
              </a:lnSpc>
              <a:buFontTx/>
              <a:buAutoNum type="arabicPeriod"/>
            </a:pPr>
            <a:r>
              <a:rPr lang="en-US" altLang="en-US" sz="2400" b="1" smtClean="0"/>
              <a:t>Methodical use of </a:t>
            </a:r>
            <a:r>
              <a:rPr lang="en-US" altLang="en-US" sz="2400" b="1" u="sng" smtClean="0">
                <a:solidFill>
                  <a:srgbClr val="800000"/>
                </a:solidFill>
              </a:rPr>
              <a:t>metrics</a:t>
            </a:r>
            <a:r>
              <a:rPr lang="en-US" altLang="en-US" sz="2400" b="1" smtClean="0">
                <a:solidFill>
                  <a:srgbClr val="800000"/>
                </a:solidFill>
              </a:rPr>
              <a:t> to gauge</a:t>
            </a:r>
            <a:r>
              <a:rPr lang="en-US" altLang="en-US" sz="2400" b="1" smtClean="0"/>
              <a:t> </a:t>
            </a:r>
            <a:r>
              <a:rPr lang="en-US" altLang="en-US" sz="2400" b="1" u="sng" smtClean="0">
                <a:solidFill>
                  <a:srgbClr val="0000CC"/>
                </a:solidFill>
              </a:rPr>
              <a:t>cost</a:t>
            </a:r>
            <a:r>
              <a:rPr lang="en-US" altLang="en-US" sz="2400" b="1" smtClean="0"/>
              <a:t>, </a:t>
            </a:r>
            <a:r>
              <a:rPr lang="en-US" altLang="en-US" sz="2400" b="1" u="sng" smtClean="0">
                <a:solidFill>
                  <a:srgbClr val="0000CC"/>
                </a:solidFill>
              </a:rPr>
              <a:t>schedule</a:t>
            </a:r>
            <a:r>
              <a:rPr lang="en-US" altLang="en-US" sz="2400" b="1" smtClean="0"/>
              <a:t>, and </a:t>
            </a:r>
            <a:r>
              <a:rPr lang="en-US" altLang="en-US" sz="2400" b="1" u="sng" smtClean="0">
                <a:solidFill>
                  <a:srgbClr val="0000CC"/>
                </a:solidFill>
              </a:rPr>
              <a:t>functional performance</a:t>
            </a:r>
            <a:r>
              <a:rPr lang="en-US" altLang="en-US" sz="2400" b="1" smtClean="0"/>
              <a:t> targets</a:t>
            </a:r>
          </a:p>
        </p:txBody>
      </p:sp>
    </p:spTree>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Rectangle 2"/>
          <p:cNvSpPr>
            <a:spLocks noGrp="1" noChangeArrowheads="1"/>
          </p:cNvSpPr>
          <p:nvPr>
            <p:ph type="title"/>
          </p:nvPr>
        </p:nvSpPr>
        <p:spPr>
          <a:xfrm>
            <a:off x="457200" y="228600"/>
            <a:ext cx="8229600" cy="792163"/>
          </a:xfrm>
        </p:spPr>
        <p:txBody>
          <a:bodyPr/>
          <a:lstStyle/>
          <a:p>
            <a:pPr eaLnBrk="1" hangingPunct="1"/>
            <a:r>
              <a:rPr lang="en-US" altLang="en-US" sz="3800" b="1" smtClean="0">
                <a:solidFill>
                  <a:srgbClr val="0000CC"/>
                </a:solidFill>
              </a:rPr>
              <a:t>“Birth” of Software Engineering</a:t>
            </a:r>
          </a:p>
        </p:txBody>
      </p:sp>
      <p:sp>
        <p:nvSpPr>
          <p:cNvPr id="9219" name="Rectangle 3"/>
          <p:cNvSpPr>
            <a:spLocks noGrp="1" noChangeArrowheads="1"/>
          </p:cNvSpPr>
          <p:nvPr>
            <p:ph type="body" idx="4294967295"/>
          </p:nvPr>
        </p:nvSpPr>
        <p:spPr>
          <a:xfrm>
            <a:off x="228600" y="1219200"/>
            <a:ext cx="8686800" cy="6019800"/>
          </a:xfrm>
        </p:spPr>
        <p:txBody>
          <a:bodyPr/>
          <a:lstStyle/>
          <a:p>
            <a:pPr eaLnBrk="1" hangingPunct="1">
              <a:lnSpc>
                <a:spcPct val="90000"/>
              </a:lnSpc>
            </a:pPr>
            <a:r>
              <a:rPr lang="en-US" altLang="en-US" sz="2800" b="1" smtClean="0"/>
              <a:t>The early experiences of writing </a:t>
            </a:r>
            <a:r>
              <a:rPr lang="en-US" altLang="en-US" sz="2800" b="1" u="sng" smtClean="0">
                <a:solidFill>
                  <a:srgbClr val="800000"/>
                </a:solidFill>
              </a:rPr>
              <a:t>difficult but “small programs</a:t>
            </a:r>
            <a:r>
              <a:rPr lang="en-US" altLang="en-US" sz="2800" b="1" smtClean="0">
                <a:solidFill>
                  <a:srgbClr val="800000"/>
                </a:solidFill>
              </a:rPr>
              <a:t>”</a:t>
            </a:r>
            <a:r>
              <a:rPr lang="en-US" altLang="en-US" sz="2800" b="1" smtClean="0"/>
              <a:t> did NOT provide us with the </a:t>
            </a:r>
            <a:r>
              <a:rPr lang="en-US" altLang="en-US" sz="2800" b="1" smtClean="0">
                <a:solidFill>
                  <a:srgbClr val="336600"/>
                </a:solidFill>
              </a:rPr>
              <a:t>road map</a:t>
            </a:r>
            <a:r>
              <a:rPr lang="en-US" altLang="en-US" sz="2800" b="1" smtClean="0"/>
              <a:t> when we started to build </a:t>
            </a:r>
            <a:r>
              <a:rPr lang="en-US" altLang="en-US" sz="2800" b="1" smtClean="0">
                <a:solidFill>
                  <a:srgbClr val="CC0000"/>
                </a:solidFill>
              </a:rPr>
              <a:t>“</a:t>
            </a:r>
            <a:r>
              <a:rPr lang="en-US" altLang="en-US" sz="2800" b="1" u="sng" smtClean="0">
                <a:solidFill>
                  <a:srgbClr val="CC0000"/>
                </a:solidFill>
              </a:rPr>
              <a:t>large</a:t>
            </a:r>
            <a:r>
              <a:rPr lang="en-US" altLang="en-US" sz="2800" b="1" smtClean="0">
                <a:solidFill>
                  <a:srgbClr val="CC0000"/>
                </a:solidFill>
              </a:rPr>
              <a:t>”</a:t>
            </a:r>
            <a:r>
              <a:rPr lang="en-US" altLang="en-US" sz="2800" b="1" smtClean="0"/>
              <a:t> operating system, database, commercial system, etc. </a:t>
            </a:r>
          </a:p>
          <a:p>
            <a:pPr eaLnBrk="1" hangingPunct="1">
              <a:lnSpc>
                <a:spcPct val="90000"/>
              </a:lnSpc>
            </a:pPr>
            <a:r>
              <a:rPr lang="en-US" altLang="en-US" sz="2800" b="1" smtClean="0"/>
              <a:t>What is needed to develop </a:t>
            </a:r>
            <a:r>
              <a:rPr lang="en-US" altLang="en-US" sz="2800" b="1" smtClean="0">
                <a:solidFill>
                  <a:srgbClr val="CC0000"/>
                </a:solidFill>
              </a:rPr>
              <a:t>large and complex</a:t>
            </a:r>
            <a:r>
              <a:rPr lang="en-US" altLang="en-US" sz="2800" b="1" smtClean="0">
                <a:solidFill>
                  <a:srgbClr val="800000"/>
                </a:solidFill>
              </a:rPr>
              <a:t> software </a:t>
            </a:r>
            <a:r>
              <a:rPr lang="en-US" altLang="en-US" sz="2800" b="1" smtClean="0">
                <a:solidFill>
                  <a:srgbClr val="CC0000"/>
                </a:solidFill>
              </a:rPr>
              <a:t>“</a:t>
            </a:r>
            <a:r>
              <a:rPr lang="en-US" altLang="en-US" sz="2800" b="1" u="sng" smtClean="0">
                <a:solidFill>
                  <a:srgbClr val="CC0000"/>
                </a:solidFill>
              </a:rPr>
              <a:t>products</a:t>
            </a:r>
            <a:r>
              <a:rPr lang="en-US" altLang="en-US" sz="2800" b="1" smtClean="0">
                <a:solidFill>
                  <a:srgbClr val="CC0000"/>
                </a:solidFill>
              </a:rPr>
              <a:t>”</a:t>
            </a:r>
            <a:r>
              <a:rPr lang="en-US" altLang="en-US" sz="2800" b="1" smtClean="0"/>
              <a:t> and what is needed to control such projects?</a:t>
            </a:r>
          </a:p>
          <a:p>
            <a:pPr eaLnBrk="1" hangingPunct="1">
              <a:lnSpc>
                <a:spcPct val="90000"/>
              </a:lnSpc>
            </a:pPr>
            <a:r>
              <a:rPr lang="en-US" altLang="en-US" sz="2800" b="1" smtClean="0">
                <a:solidFill>
                  <a:srgbClr val="0000CC"/>
                </a:solidFill>
              </a:rPr>
              <a:t>More </a:t>
            </a:r>
            <a:r>
              <a:rPr lang="en-US" altLang="en-US" sz="2800" b="1" i="1" smtClean="0">
                <a:solidFill>
                  <a:srgbClr val="0000CC"/>
                </a:solidFill>
              </a:rPr>
              <a:t>“</a:t>
            </a:r>
            <a:r>
              <a:rPr lang="en-US" altLang="en-US" sz="2800" b="1" i="1" u="sng" smtClean="0">
                <a:solidFill>
                  <a:srgbClr val="0000CC"/>
                </a:solidFill>
              </a:rPr>
              <a:t>discipline</a:t>
            </a:r>
            <a:r>
              <a:rPr lang="en-US" altLang="en-US" sz="2800" b="1" i="1" smtClean="0">
                <a:solidFill>
                  <a:srgbClr val="0000CC"/>
                </a:solidFill>
              </a:rPr>
              <a:t>”</a:t>
            </a:r>
            <a:r>
              <a:rPr lang="en-US" altLang="en-US" sz="2800" b="1" smtClean="0">
                <a:solidFill>
                  <a:srgbClr val="0000CC"/>
                </a:solidFill>
              </a:rPr>
              <a:t> is needed in this field.</a:t>
            </a:r>
          </a:p>
          <a:p>
            <a:pPr lvl="1" eaLnBrk="1" hangingPunct="1">
              <a:lnSpc>
                <a:spcPct val="90000"/>
              </a:lnSpc>
            </a:pPr>
            <a:r>
              <a:rPr lang="en-US" altLang="en-US" b="1" smtClean="0"/>
              <a:t> </a:t>
            </a:r>
            <a:r>
              <a:rPr lang="en-US" altLang="en-US" b="1" smtClean="0">
                <a:solidFill>
                  <a:srgbClr val="336600"/>
                </a:solidFill>
              </a:rPr>
              <a:t>“SOFTWARE  ENGINEERING!!!”</a:t>
            </a:r>
          </a:p>
          <a:p>
            <a:pPr eaLnBrk="1" hangingPunct="1">
              <a:lnSpc>
                <a:spcPct val="90000"/>
              </a:lnSpc>
              <a:buFontTx/>
              <a:buNone/>
            </a:pPr>
            <a:r>
              <a:rPr lang="en-US" altLang="en-US" b="1" smtClean="0"/>
              <a:t>            </a:t>
            </a:r>
            <a:r>
              <a:rPr lang="en-US" altLang="en-US" sz="2800" b="1" smtClean="0"/>
              <a:t>(</a:t>
            </a:r>
            <a:r>
              <a:rPr lang="en-US" altLang="en-US" sz="2800" b="1" i="1" smtClean="0"/>
              <a:t>NATO conference </a:t>
            </a:r>
            <a:r>
              <a:rPr lang="en-US" altLang="en-US" sz="2800" b="1" smtClean="0">
                <a:solidFill>
                  <a:srgbClr val="003300"/>
                </a:solidFill>
              </a:rPr>
              <a:t>–</a:t>
            </a:r>
            <a:r>
              <a:rPr lang="en-US" altLang="en-US" sz="2800" b="1" i="1" smtClean="0"/>
              <a:t> 1968)</a:t>
            </a:r>
            <a:r>
              <a:rPr lang="en-US" altLang="en-US" sz="2800" b="1" smtClean="0"/>
              <a:t> </a:t>
            </a:r>
          </a:p>
        </p:txBody>
      </p:sp>
    </p:spTree>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242" name="Rectangle 2"/>
          <p:cNvSpPr>
            <a:spLocks noGrp="1" noChangeArrowheads="1"/>
          </p:cNvSpPr>
          <p:nvPr>
            <p:ph type="title"/>
          </p:nvPr>
        </p:nvSpPr>
        <p:spPr>
          <a:xfrm>
            <a:off x="457200" y="274638"/>
            <a:ext cx="8229600" cy="487362"/>
          </a:xfrm>
        </p:spPr>
        <p:txBody>
          <a:bodyPr/>
          <a:lstStyle/>
          <a:p>
            <a:pPr eaLnBrk="1" hangingPunct="1"/>
            <a:r>
              <a:rPr lang="en-US" altLang="en-US" sz="3800" b="1" smtClean="0"/>
              <a:t>What Is Software Engineering?</a:t>
            </a:r>
          </a:p>
        </p:txBody>
      </p:sp>
      <p:sp>
        <p:nvSpPr>
          <p:cNvPr id="10243" name="Rectangle 3"/>
          <p:cNvSpPr>
            <a:spLocks noGrp="1" noChangeArrowheads="1"/>
          </p:cNvSpPr>
          <p:nvPr>
            <p:ph type="body" idx="4294967295"/>
          </p:nvPr>
        </p:nvSpPr>
        <p:spPr>
          <a:xfrm>
            <a:off x="533400" y="990600"/>
            <a:ext cx="8610600" cy="4648200"/>
          </a:xfrm>
        </p:spPr>
        <p:txBody>
          <a:bodyPr/>
          <a:lstStyle/>
          <a:p>
            <a:pPr eaLnBrk="1" hangingPunct="1"/>
            <a:r>
              <a:rPr lang="en-US" altLang="en-US" sz="2400" b="1" smtClean="0">
                <a:solidFill>
                  <a:srgbClr val="0000CC"/>
                </a:solidFill>
              </a:rPr>
              <a:t>David Parnas</a:t>
            </a:r>
            <a:r>
              <a:rPr lang="en-US" altLang="en-US" sz="2400" b="1" smtClean="0"/>
              <a:t> – </a:t>
            </a:r>
            <a:r>
              <a:rPr lang="en-US" altLang="en-US" sz="2000" b="1" u="sng" smtClean="0"/>
              <a:t>multi-person</a:t>
            </a:r>
            <a:r>
              <a:rPr lang="en-US" altLang="en-US" sz="2000" b="1" smtClean="0"/>
              <a:t> construction of </a:t>
            </a:r>
            <a:r>
              <a:rPr lang="en-US" altLang="en-US" sz="2000" b="1" u="sng" smtClean="0"/>
              <a:t>multi-version software.</a:t>
            </a:r>
          </a:p>
          <a:p>
            <a:pPr eaLnBrk="1" hangingPunct="1"/>
            <a:r>
              <a:rPr lang="en-US" altLang="en-US" sz="2400" b="1" err="1" smtClean="0">
                <a:solidFill>
                  <a:srgbClr val="0000CC"/>
                </a:solidFill>
              </a:rPr>
              <a:t>Sommerville</a:t>
            </a:r>
            <a:r>
              <a:rPr lang="en-US" altLang="en-US" sz="2400" b="1" smtClean="0"/>
              <a:t> – </a:t>
            </a:r>
            <a:r>
              <a:rPr lang="en-US" altLang="en-US" sz="2000" b="1" i="1" smtClean="0"/>
              <a:t>“an </a:t>
            </a:r>
            <a:r>
              <a:rPr lang="en-US" altLang="en-US" sz="2000" b="1" i="1" smtClean="0">
                <a:solidFill>
                  <a:srgbClr val="800000"/>
                </a:solidFill>
              </a:rPr>
              <a:t>engineering discipline</a:t>
            </a:r>
            <a:r>
              <a:rPr lang="en-US" altLang="en-US" sz="2000" b="1" i="1" smtClean="0"/>
              <a:t> whose focus is the </a:t>
            </a:r>
            <a:r>
              <a:rPr lang="en-US" altLang="en-US" sz="2000" b="1" i="1" u="sng" smtClean="0"/>
              <a:t>cost-effective </a:t>
            </a:r>
            <a:r>
              <a:rPr lang="en-US" altLang="en-US" sz="2000" b="1" i="1" smtClean="0"/>
              <a:t>development of </a:t>
            </a:r>
            <a:r>
              <a:rPr lang="en-US" altLang="en-US" sz="2000" b="1" i="1" u="sng" smtClean="0"/>
              <a:t>high-quality</a:t>
            </a:r>
            <a:r>
              <a:rPr lang="en-US" altLang="en-US" sz="2000" b="1" i="1" smtClean="0"/>
              <a:t> software system.</a:t>
            </a:r>
            <a:r>
              <a:rPr lang="en-US" altLang="en-US" sz="2400" b="1" i="1" smtClean="0"/>
              <a:t>”</a:t>
            </a:r>
          </a:p>
          <a:p>
            <a:pPr eaLnBrk="1" hangingPunct="1"/>
            <a:r>
              <a:rPr lang="en-US" altLang="en-US" sz="2400" b="1" err="1" smtClean="0">
                <a:solidFill>
                  <a:srgbClr val="0000CC"/>
                </a:solidFill>
              </a:rPr>
              <a:t>Pfleeger</a:t>
            </a:r>
            <a:r>
              <a:rPr lang="en-US" altLang="en-US" sz="2400" b="1" smtClean="0"/>
              <a:t> – </a:t>
            </a:r>
            <a:r>
              <a:rPr lang="en-US" altLang="en-US" sz="2000" b="1" i="1" u="sng" smtClean="0"/>
              <a:t>application of computing tools</a:t>
            </a:r>
            <a:r>
              <a:rPr lang="en-US" altLang="en-US" sz="2000" b="1" i="1" smtClean="0"/>
              <a:t> to solving problems.</a:t>
            </a:r>
          </a:p>
          <a:p>
            <a:pPr eaLnBrk="1" hangingPunct="1"/>
            <a:r>
              <a:rPr lang="en-US" altLang="en-US" sz="2400" b="1" smtClean="0">
                <a:solidFill>
                  <a:srgbClr val="0000CC"/>
                </a:solidFill>
              </a:rPr>
              <a:t>CMU/SEI-90-TR-003</a:t>
            </a:r>
            <a:r>
              <a:rPr lang="en-US" altLang="en-US" sz="2400" b="1" i="1" smtClean="0">
                <a:solidFill>
                  <a:srgbClr val="0000CC"/>
                </a:solidFill>
              </a:rPr>
              <a:t> </a:t>
            </a:r>
            <a:r>
              <a:rPr lang="en-US" altLang="en-US" sz="2400" b="1" i="1" smtClean="0"/>
              <a:t>– </a:t>
            </a:r>
            <a:r>
              <a:rPr lang="en-US" altLang="en-US" sz="2000" b="1" i="1" smtClean="0"/>
              <a:t>“form of engineering that applies the </a:t>
            </a:r>
            <a:r>
              <a:rPr lang="en-US" altLang="en-US" sz="2000" b="1" i="1" smtClean="0">
                <a:solidFill>
                  <a:srgbClr val="800000"/>
                </a:solidFill>
              </a:rPr>
              <a:t>principles of computer science and mathematics</a:t>
            </a:r>
            <a:r>
              <a:rPr lang="en-US" altLang="en-US" sz="2000" b="1" i="1" smtClean="0"/>
              <a:t> to achieving </a:t>
            </a:r>
            <a:r>
              <a:rPr lang="en-US" altLang="en-US" sz="2000" b="1" i="1" u="sng" smtClean="0"/>
              <a:t>cost-effective solutions</a:t>
            </a:r>
            <a:r>
              <a:rPr lang="en-US" altLang="en-US" sz="2000" b="1" i="1" smtClean="0"/>
              <a:t> to software problems.</a:t>
            </a:r>
          </a:p>
          <a:p>
            <a:pPr eaLnBrk="1" hangingPunct="1"/>
            <a:r>
              <a:rPr lang="en-US" altLang="en-US" sz="2400" b="1" smtClean="0">
                <a:solidFill>
                  <a:srgbClr val="0000CC"/>
                </a:solidFill>
              </a:rPr>
              <a:t>IEEE std 610-1990</a:t>
            </a:r>
            <a:r>
              <a:rPr lang="en-US" altLang="en-US" sz="2400" b="1" smtClean="0"/>
              <a:t> – </a:t>
            </a:r>
            <a:r>
              <a:rPr lang="en-US" altLang="en-US" sz="2000" b="1" i="1" smtClean="0"/>
              <a:t>“application of a systematic, disciplined, quantifiable approach to the i) </a:t>
            </a:r>
            <a:r>
              <a:rPr lang="en-US" altLang="en-US" sz="2000" b="1" i="1" u="sng" smtClean="0"/>
              <a:t>development of</a:t>
            </a:r>
            <a:r>
              <a:rPr lang="en-US" altLang="en-US" sz="2000" b="1" i="1" smtClean="0"/>
              <a:t>, ii) </a:t>
            </a:r>
            <a:r>
              <a:rPr lang="en-US" altLang="en-US" sz="2000" b="1" i="1" u="sng" smtClean="0"/>
              <a:t>operation of</a:t>
            </a:r>
            <a:r>
              <a:rPr lang="en-US" altLang="en-US" sz="2000" b="1" i="1" smtClean="0"/>
              <a:t>, and iii) </a:t>
            </a:r>
            <a:r>
              <a:rPr lang="en-US" altLang="en-US" sz="2000" b="1" i="1" u="sng" smtClean="0"/>
              <a:t>maintenance of</a:t>
            </a:r>
            <a:r>
              <a:rPr lang="en-US" altLang="en-US" sz="2000" b="1" i="1" smtClean="0"/>
              <a:t> software.</a:t>
            </a:r>
            <a:r>
              <a:rPr lang="en-US" altLang="en-US" sz="2400" b="1" i="1" smtClean="0"/>
              <a:t>”</a:t>
            </a:r>
            <a:endParaRPr lang="en-US" altLang="en-US" sz="2400" b="1" smtClean="0"/>
          </a:p>
        </p:txBody>
      </p:sp>
      <p:sp>
        <p:nvSpPr>
          <p:cNvPr id="10244" name="Text Box 4"/>
          <p:cNvSpPr txBox="1">
            <a:spLocks noChangeArrowheads="1"/>
          </p:cNvSpPr>
          <p:nvPr/>
        </p:nvSpPr>
        <p:spPr bwMode="auto">
          <a:xfrm>
            <a:off x="533400" y="5410200"/>
            <a:ext cx="7893050"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b="1">
                <a:solidFill>
                  <a:srgbClr val="0000CC"/>
                </a:solidFill>
              </a:rPr>
              <a:t> Curriculum Guideline: </a:t>
            </a:r>
            <a:r>
              <a:rPr lang="en-US" altLang="en-US" b="1" smtClean="0">
                <a:solidFill>
                  <a:srgbClr val="0000CC"/>
                </a:solidFill>
              </a:rPr>
              <a:t>“</a:t>
            </a:r>
            <a:r>
              <a:rPr lang="en-US" altLang="en-US" b="1" u="sng" smtClean="0">
                <a:solidFill>
                  <a:srgbClr val="0000CC"/>
                </a:solidFill>
              </a:rPr>
              <a:t>creating</a:t>
            </a:r>
            <a:r>
              <a:rPr lang="en-US" altLang="en-US" b="1" smtClean="0">
                <a:solidFill>
                  <a:srgbClr val="0000CC"/>
                </a:solidFill>
              </a:rPr>
              <a:t> </a:t>
            </a:r>
            <a:r>
              <a:rPr lang="en-US" altLang="en-US" b="1">
                <a:solidFill>
                  <a:srgbClr val="0000CC"/>
                </a:solidFill>
              </a:rPr>
              <a:t>high quality software in a systematic,</a:t>
            </a:r>
          </a:p>
          <a:p>
            <a:pPr eaLnBrk="1" hangingPunct="1"/>
            <a:r>
              <a:rPr lang="en-US" altLang="en-US" b="1">
                <a:solidFill>
                  <a:srgbClr val="0000CC"/>
                </a:solidFill>
              </a:rPr>
              <a:t> controlled, and efficient </a:t>
            </a:r>
            <a:r>
              <a:rPr lang="en-US" altLang="en-US" b="1" smtClean="0">
                <a:solidFill>
                  <a:srgbClr val="0000CC"/>
                </a:solidFill>
              </a:rPr>
              <a:t>manner.”</a:t>
            </a:r>
            <a:endParaRPr lang="en-US" altLang="en-US" b="1">
              <a:solidFill>
                <a:srgbClr val="0000CC"/>
              </a:solidFill>
            </a:endParaRPr>
          </a:p>
          <a:p>
            <a:pPr eaLnBrk="1" hangingPunct="1"/>
            <a:endParaRPr lang="en-US" altLang="en-US"/>
          </a:p>
        </p:txBody>
      </p:sp>
      <p:sp>
        <p:nvSpPr>
          <p:cNvPr id="10245" name="Text Box 5"/>
          <p:cNvSpPr txBox="1">
            <a:spLocks noChangeArrowheads="1"/>
          </p:cNvSpPr>
          <p:nvPr/>
        </p:nvSpPr>
        <p:spPr bwMode="auto">
          <a:xfrm>
            <a:off x="0" y="3276600"/>
            <a:ext cx="760144" cy="738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1400" b="1" i="1">
                <a:solidFill>
                  <a:srgbClr val="800000"/>
                </a:solidFill>
              </a:rPr>
              <a:t>What</a:t>
            </a:r>
          </a:p>
          <a:p>
            <a:pPr eaLnBrk="1" hangingPunct="1"/>
            <a:r>
              <a:rPr lang="en-US" altLang="en-US" sz="1400" b="1" i="1">
                <a:solidFill>
                  <a:srgbClr val="800000"/>
                </a:solidFill>
              </a:rPr>
              <a:t>are </a:t>
            </a:r>
          </a:p>
          <a:p>
            <a:pPr eaLnBrk="1" hangingPunct="1"/>
            <a:r>
              <a:rPr lang="en-US" altLang="en-US" sz="1400" b="1" i="1" smtClean="0">
                <a:solidFill>
                  <a:srgbClr val="800000"/>
                </a:solidFill>
              </a:rPr>
              <a:t>these?</a:t>
            </a:r>
            <a:endParaRPr lang="en-US" altLang="en-US" sz="1400" b="1" i="1">
              <a:solidFill>
                <a:srgbClr val="800000"/>
              </a:solidFill>
            </a:endParaRPr>
          </a:p>
        </p:txBody>
      </p:sp>
      <p:sp>
        <p:nvSpPr>
          <p:cNvPr id="10246" name="Line 6"/>
          <p:cNvSpPr>
            <a:spLocks noChangeShapeType="1"/>
          </p:cNvSpPr>
          <p:nvPr/>
        </p:nvSpPr>
        <p:spPr bwMode="auto">
          <a:xfrm flipV="1">
            <a:off x="609600" y="2057400"/>
            <a:ext cx="3962400" cy="1371600"/>
          </a:xfrm>
          <a:prstGeom prst="line">
            <a:avLst/>
          </a:prstGeom>
          <a:noFill/>
          <a:ln w="25400">
            <a:solidFill>
              <a:schemeClr val="tx1"/>
            </a:solidFill>
            <a:rou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0247" name="Line 7"/>
          <p:cNvSpPr>
            <a:spLocks noChangeShapeType="1"/>
          </p:cNvSpPr>
          <p:nvPr/>
        </p:nvSpPr>
        <p:spPr bwMode="auto">
          <a:xfrm>
            <a:off x="609600" y="3505200"/>
            <a:ext cx="3048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Tree>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Rectangle 2"/>
          <p:cNvSpPr>
            <a:spLocks noGrp="1" noChangeArrowheads="1"/>
          </p:cNvSpPr>
          <p:nvPr>
            <p:ph type="title"/>
          </p:nvPr>
        </p:nvSpPr>
        <p:spPr>
          <a:xfrm>
            <a:off x="457200" y="274638"/>
            <a:ext cx="8229600" cy="944562"/>
          </a:xfrm>
        </p:spPr>
        <p:txBody>
          <a:bodyPr/>
          <a:lstStyle/>
          <a:p>
            <a:pPr eaLnBrk="1" hangingPunct="1"/>
            <a:r>
              <a:rPr lang="en-US" altLang="en-US" sz="3200" b="1" smtClean="0"/>
              <a:t>Software Engineering</a:t>
            </a:r>
            <a:br>
              <a:rPr lang="en-US" altLang="en-US" sz="3200" b="1" smtClean="0"/>
            </a:br>
            <a:r>
              <a:rPr lang="en-US" altLang="en-US" sz="2800" b="1" smtClean="0"/>
              <a:t>(Tsui and Karam)</a:t>
            </a:r>
          </a:p>
        </p:txBody>
      </p:sp>
      <p:sp>
        <p:nvSpPr>
          <p:cNvPr id="11267" name="Rectangle 3"/>
          <p:cNvSpPr>
            <a:spLocks noGrp="1" noChangeArrowheads="1"/>
          </p:cNvSpPr>
          <p:nvPr>
            <p:ph type="body" idx="4294967295"/>
          </p:nvPr>
        </p:nvSpPr>
        <p:spPr>
          <a:xfrm>
            <a:off x="457200" y="1524000"/>
            <a:ext cx="8229600" cy="1981200"/>
          </a:xfrm>
        </p:spPr>
        <p:txBody>
          <a:bodyPr/>
          <a:lstStyle/>
          <a:p>
            <a:pPr eaLnBrk="1" hangingPunct="1"/>
            <a:r>
              <a:rPr lang="en-US" altLang="en-US" sz="2800" b="1" smtClean="0">
                <a:solidFill>
                  <a:srgbClr val="0000CC"/>
                </a:solidFill>
              </a:rPr>
              <a:t>Software engineering</a:t>
            </a:r>
            <a:r>
              <a:rPr lang="en-US" altLang="en-US" sz="2800" b="1" smtClean="0"/>
              <a:t> is a </a:t>
            </a:r>
            <a:r>
              <a:rPr lang="en-US" altLang="en-US" sz="2800" b="1" smtClean="0">
                <a:solidFill>
                  <a:srgbClr val="0000CC"/>
                </a:solidFill>
              </a:rPr>
              <a:t>broad field</a:t>
            </a:r>
            <a:r>
              <a:rPr lang="en-US" altLang="en-US" sz="2800" b="1" smtClean="0"/>
              <a:t> that touches upon all aspects of (a) </a:t>
            </a:r>
            <a:r>
              <a:rPr lang="en-US" altLang="en-US" sz="2800" b="1" u="sng" smtClean="0"/>
              <a:t>developing</a:t>
            </a:r>
            <a:r>
              <a:rPr lang="en-US" altLang="en-US" sz="2800" b="1" smtClean="0"/>
              <a:t> and (b) </a:t>
            </a:r>
            <a:r>
              <a:rPr lang="en-US" altLang="en-US" sz="2800" b="1" u="sng" smtClean="0"/>
              <a:t>supporting</a:t>
            </a:r>
            <a:r>
              <a:rPr lang="en-US" altLang="en-US" sz="2800" b="1" smtClean="0"/>
              <a:t> a software system, spanning across the following key areas:</a:t>
            </a:r>
          </a:p>
        </p:txBody>
      </p:sp>
      <p:sp>
        <p:nvSpPr>
          <p:cNvPr id="11268" name="Text Box 4"/>
          <p:cNvSpPr txBox="1">
            <a:spLocks noChangeArrowheads="1"/>
          </p:cNvSpPr>
          <p:nvPr/>
        </p:nvSpPr>
        <p:spPr bwMode="auto">
          <a:xfrm>
            <a:off x="990600" y="3505200"/>
            <a:ext cx="7205663" cy="2462213"/>
          </a:xfrm>
          <a:prstGeom prst="rect">
            <a:avLst/>
          </a:prstGeom>
          <a:solidFill>
            <a:srgbClr val="3399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lvl="1" eaLnBrk="1" hangingPunct="1"/>
            <a:r>
              <a:rPr lang="en-US" altLang="en-US" sz="2400" b="1" i="1"/>
              <a:t>1. Technical and business processes</a:t>
            </a:r>
          </a:p>
          <a:p>
            <a:pPr lvl="1" eaLnBrk="1" hangingPunct="1"/>
            <a:r>
              <a:rPr lang="en-US" altLang="en-US" sz="2400" b="1" i="1"/>
              <a:t>2. Specific methodologies and techniques</a:t>
            </a:r>
          </a:p>
          <a:p>
            <a:pPr marL="804863" lvl="1" indent="-347663" eaLnBrk="1" hangingPunct="1"/>
            <a:r>
              <a:rPr lang="en-US" altLang="en-US" sz="2400" b="1" i="1"/>
              <a:t>3. Product characterization and metrics for measurements</a:t>
            </a:r>
          </a:p>
          <a:p>
            <a:pPr lvl="1" eaLnBrk="1" hangingPunct="1"/>
            <a:r>
              <a:rPr lang="en-US" altLang="en-US" sz="2400" b="1" i="1"/>
              <a:t>4. People skills and team work</a:t>
            </a:r>
          </a:p>
          <a:p>
            <a:pPr lvl="1" eaLnBrk="1" hangingPunct="1"/>
            <a:r>
              <a:rPr lang="en-US" altLang="en-US" sz="2400" b="1" i="1"/>
              <a:t>5. Project coordination and </a:t>
            </a:r>
            <a:r>
              <a:rPr lang="en-US" altLang="en-US" sz="2400" b="1" i="1" smtClean="0"/>
              <a:t>management</a:t>
            </a:r>
          </a:p>
          <a:p>
            <a:pPr lvl="1" eaLnBrk="1" hangingPunct="1"/>
            <a:endParaRPr lang="en-US" altLang="en-US" sz="1000" b="1" i="1"/>
          </a:p>
        </p:txBody>
      </p:sp>
    </p:spTree>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290" name="Rectangle 2"/>
          <p:cNvSpPr>
            <a:spLocks noGrp="1" noChangeArrowheads="1"/>
          </p:cNvSpPr>
          <p:nvPr>
            <p:ph type="title"/>
          </p:nvPr>
        </p:nvSpPr>
        <p:spPr>
          <a:xfrm>
            <a:off x="457200" y="274638"/>
            <a:ext cx="8229600" cy="639762"/>
          </a:xfrm>
        </p:spPr>
        <p:txBody>
          <a:bodyPr/>
          <a:lstStyle/>
          <a:p>
            <a:pPr eaLnBrk="1" hangingPunct="1"/>
            <a:r>
              <a:rPr lang="en-US" altLang="en-US" sz="3600" b="1" smtClean="0"/>
              <a:t>Relevancy of Software Engineering </a:t>
            </a:r>
          </a:p>
        </p:txBody>
      </p:sp>
      <p:sp>
        <p:nvSpPr>
          <p:cNvPr id="12291" name="Rectangle 3"/>
          <p:cNvSpPr>
            <a:spLocks noGrp="1" noChangeArrowheads="1"/>
          </p:cNvSpPr>
          <p:nvPr>
            <p:ph type="body" idx="4294967295"/>
          </p:nvPr>
        </p:nvSpPr>
        <p:spPr>
          <a:xfrm>
            <a:off x="381000" y="1066800"/>
            <a:ext cx="8534400" cy="5486400"/>
          </a:xfrm>
        </p:spPr>
        <p:txBody>
          <a:bodyPr/>
          <a:lstStyle/>
          <a:p>
            <a:pPr eaLnBrk="1" hangingPunct="1"/>
            <a:r>
              <a:rPr lang="en-US" altLang="en-US" sz="2600" b="1" smtClean="0">
                <a:solidFill>
                  <a:srgbClr val="0000CC"/>
                </a:solidFill>
              </a:rPr>
              <a:t>Software is a serious business.</a:t>
            </a:r>
          </a:p>
          <a:p>
            <a:pPr lvl="1" eaLnBrk="1" hangingPunct="1"/>
            <a:r>
              <a:rPr lang="en-US" altLang="en-US" sz="2400" b="1" i="1" smtClean="0"/>
              <a:t>Reached </a:t>
            </a:r>
            <a:r>
              <a:rPr lang="en-US" altLang="en-US" sz="2400" b="1" i="1" u="sng" smtClean="0">
                <a:solidFill>
                  <a:srgbClr val="336600"/>
                </a:solidFill>
              </a:rPr>
              <a:t>$180 billion in 2000</a:t>
            </a:r>
            <a:r>
              <a:rPr lang="en-US" altLang="en-US" sz="2400" b="1" i="1" smtClean="0">
                <a:solidFill>
                  <a:srgbClr val="336600"/>
                </a:solidFill>
              </a:rPr>
              <a:t>.</a:t>
            </a:r>
          </a:p>
          <a:p>
            <a:pPr lvl="1" eaLnBrk="1" hangingPunct="1"/>
            <a:r>
              <a:rPr lang="en-US" altLang="en-US" sz="2400" b="1" i="1" smtClean="0"/>
              <a:t>It is ubiquitous across multiple industries.</a:t>
            </a:r>
          </a:p>
          <a:p>
            <a:pPr eaLnBrk="1" hangingPunct="1"/>
            <a:r>
              <a:rPr lang="en-US" altLang="en-US" sz="2600" b="1" smtClean="0"/>
              <a:t>Software is a </a:t>
            </a:r>
            <a:r>
              <a:rPr lang="en-US" altLang="en-US" sz="2600" b="1" smtClean="0">
                <a:solidFill>
                  <a:srgbClr val="0000CC"/>
                </a:solidFill>
              </a:rPr>
              <a:t>commodity of </a:t>
            </a:r>
            <a:r>
              <a:rPr lang="en-US" altLang="en-US" sz="2600" b="1" smtClean="0">
                <a:solidFill>
                  <a:srgbClr val="336600"/>
                </a:solidFill>
              </a:rPr>
              <a:t>increasing “value.”</a:t>
            </a:r>
          </a:p>
          <a:p>
            <a:pPr eaLnBrk="1" hangingPunct="1"/>
            <a:r>
              <a:rPr lang="en-US" altLang="en-US" sz="2600" b="1" smtClean="0"/>
              <a:t>The business of software has graduated from a “garage” operation to an </a:t>
            </a:r>
            <a:r>
              <a:rPr lang="en-US" altLang="en-US" sz="2600" b="1" smtClean="0">
                <a:solidFill>
                  <a:srgbClr val="336600"/>
                </a:solidFill>
              </a:rPr>
              <a:t>“enterprise” profession</a:t>
            </a:r>
            <a:r>
              <a:rPr lang="en-US" altLang="en-US" sz="2600" b="1">
                <a:solidFill>
                  <a:srgbClr val="0000CC"/>
                </a:solidFill>
              </a:rPr>
              <a:t> </a:t>
            </a:r>
            <a:r>
              <a:rPr lang="en-US" altLang="en-US" sz="2600" b="1" smtClean="0">
                <a:solidFill>
                  <a:srgbClr val="0000CC"/>
                </a:solidFill>
              </a:rPr>
              <a:t>— including recent “Facebook.”</a:t>
            </a:r>
          </a:p>
          <a:p>
            <a:pPr eaLnBrk="1" hangingPunct="1"/>
            <a:r>
              <a:rPr lang="en-US" altLang="en-US" sz="2600" b="1" smtClean="0"/>
              <a:t>We need to treat software engineering as an </a:t>
            </a:r>
            <a:r>
              <a:rPr lang="en-US" altLang="en-US" sz="2600" b="1" smtClean="0">
                <a:solidFill>
                  <a:srgbClr val="336600"/>
                </a:solidFill>
              </a:rPr>
              <a:t>engineering profession.</a:t>
            </a:r>
          </a:p>
          <a:p>
            <a:pPr eaLnBrk="1" hangingPunct="1"/>
            <a:r>
              <a:rPr lang="en-US" altLang="en-US" sz="2600" b="1" smtClean="0">
                <a:solidFill>
                  <a:srgbClr val="0000CC"/>
                </a:solidFill>
              </a:rPr>
              <a:t>15 universities have received </a:t>
            </a:r>
            <a:r>
              <a:rPr lang="en-US" altLang="en-US" sz="2600" b="1" smtClean="0">
                <a:solidFill>
                  <a:srgbClr val="336600"/>
                </a:solidFill>
              </a:rPr>
              <a:t>accreditation </a:t>
            </a:r>
            <a:r>
              <a:rPr lang="en-US" altLang="en-US" sz="2600" b="1" smtClean="0"/>
              <a:t>(2009) from accreditation board of engineering and technology.</a:t>
            </a:r>
          </a:p>
          <a:p>
            <a:pPr eaLnBrk="1" hangingPunct="1"/>
            <a:endParaRPr lang="en-US" altLang="en-US" sz="2800" b="1" smtClean="0"/>
          </a:p>
          <a:p>
            <a:pPr eaLnBrk="1" hangingPunct="1"/>
            <a:endParaRPr lang="en-US" altLang="en-US" sz="2800" b="1" smtClean="0"/>
          </a:p>
          <a:p>
            <a:pPr lvl="1" eaLnBrk="1" hangingPunct="1">
              <a:buFontTx/>
              <a:buNone/>
            </a:pPr>
            <a:endParaRPr lang="en-US" altLang="en-US" sz="2400" b="1" i="1" smtClean="0"/>
          </a:p>
        </p:txBody>
      </p:sp>
    </p:spTree>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Rectangle 2"/>
          <p:cNvSpPr>
            <a:spLocks noGrp="1" noChangeArrowheads="1"/>
          </p:cNvSpPr>
          <p:nvPr>
            <p:ph type="title"/>
          </p:nvPr>
        </p:nvSpPr>
        <p:spPr>
          <a:xfrm>
            <a:off x="228600" y="274638"/>
            <a:ext cx="8763000" cy="1020762"/>
          </a:xfrm>
        </p:spPr>
        <p:txBody>
          <a:bodyPr/>
          <a:lstStyle/>
          <a:p>
            <a:pPr eaLnBrk="1" hangingPunct="1"/>
            <a:r>
              <a:rPr lang="en-US" altLang="en-US" sz="3600" b="1" smtClean="0"/>
              <a:t>Software Engineering “Professionals”</a:t>
            </a:r>
          </a:p>
        </p:txBody>
      </p:sp>
      <p:sp>
        <p:nvSpPr>
          <p:cNvPr id="13315" name="Rectangle 3"/>
          <p:cNvSpPr>
            <a:spLocks noGrp="1" noChangeArrowheads="1"/>
          </p:cNvSpPr>
          <p:nvPr>
            <p:ph type="body" idx="4294967295"/>
          </p:nvPr>
        </p:nvSpPr>
        <p:spPr>
          <a:xfrm>
            <a:off x="457200" y="1600200"/>
            <a:ext cx="8229600" cy="3657600"/>
          </a:xfrm>
        </p:spPr>
        <p:txBody>
          <a:bodyPr/>
          <a:lstStyle/>
          <a:p>
            <a:pPr eaLnBrk="1" hangingPunct="1"/>
            <a:r>
              <a:rPr lang="en-US" altLang="en-US" sz="2800" b="1" smtClean="0"/>
              <a:t>There is no equivalent </a:t>
            </a:r>
            <a:r>
              <a:rPr lang="en-US" altLang="en-US" sz="2800" b="1" smtClean="0">
                <a:solidFill>
                  <a:srgbClr val="0000CC"/>
                </a:solidFill>
              </a:rPr>
              <a:t>“professional engineer” (PE)</a:t>
            </a:r>
            <a:r>
              <a:rPr lang="en-US" altLang="en-US" sz="2800" b="1" smtClean="0"/>
              <a:t> designation for software engineers, yet.</a:t>
            </a:r>
          </a:p>
          <a:p>
            <a:pPr lvl="1" eaLnBrk="1" hangingPunct="1"/>
            <a:endParaRPr lang="en-US" altLang="en-US" sz="1200" b="1" smtClean="0"/>
          </a:p>
          <a:p>
            <a:pPr lvl="1" eaLnBrk="1" hangingPunct="1"/>
            <a:r>
              <a:rPr lang="en-US" altLang="en-US" sz="2400" b="1" smtClean="0"/>
              <a:t>Except in Texas where the board of professional engineers adopted software engineering as a specific discipline under which an engineering license may be issued.</a:t>
            </a:r>
          </a:p>
          <a:p>
            <a:pPr eaLnBrk="1" hangingPunct="1">
              <a:buFontTx/>
              <a:buNone/>
            </a:pPr>
            <a:endParaRPr lang="en-US" altLang="en-US" sz="2800" b="1" smtClean="0"/>
          </a:p>
        </p:txBody>
      </p:sp>
    </p:spTree>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903" y="3200400"/>
            <a:ext cx="2919449" cy="1998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904" y="1260079"/>
            <a:ext cx="2869528" cy="1284666"/>
          </a:xfrm>
          <a:prstGeom prst="rect">
            <a:avLst/>
          </a:prstGeom>
        </p:spPr>
      </p:pic>
      <p:sp>
        <p:nvSpPr>
          <p:cNvPr id="2" name="Title 1"/>
          <p:cNvSpPr>
            <a:spLocks noGrp="1"/>
          </p:cNvSpPr>
          <p:nvPr>
            <p:ph type="title"/>
          </p:nvPr>
        </p:nvSpPr>
        <p:spPr>
          <a:xfrm>
            <a:off x="0" y="76200"/>
            <a:ext cx="8991600" cy="990600"/>
          </a:xfrm>
        </p:spPr>
        <p:txBody>
          <a:bodyPr/>
          <a:lstStyle/>
          <a:p>
            <a:r>
              <a:rPr lang="en-US" smtClean="0"/>
              <a:t>Version 1. Estimate Total Minutes</a:t>
            </a:r>
            <a:endParaRPr lang="en-US"/>
          </a:p>
        </p:txBody>
      </p:sp>
      <p:sp>
        <p:nvSpPr>
          <p:cNvPr id="3" name="Content Placeholder 2"/>
          <p:cNvSpPr>
            <a:spLocks noGrp="1"/>
          </p:cNvSpPr>
          <p:nvPr>
            <p:ph idx="1"/>
          </p:nvPr>
        </p:nvSpPr>
        <p:spPr>
          <a:xfrm>
            <a:off x="76200" y="990600"/>
            <a:ext cx="6096000" cy="5410200"/>
          </a:xfrm>
        </p:spPr>
        <p:txBody>
          <a:bodyPr/>
          <a:lstStyle/>
          <a:p>
            <a:pPr marL="0" indent="0">
              <a:buNone/>
            </a:pPr>
            <a:r>
              <a:rPr lang="en-US" sz="2400" smtClean="0"/>
              <a:t>Write a program that reads lines from one file and writes the sorted lines to another file. Assume that you will be writing the sort routine yourself and will implement a simple GUI (first image). </a:t>
            </a:r>
          </a:p>
          <a:p>
            <a:pPr marL="0" indent="0">
              <a:buNone/>
            </a:pPr>
            <a:r>
              <a:rPr lang="en-US" sz="2400" smtClean="0"/>
              <a:t>Pressing one of the two buttons displays a File Open dialog (second image), where the user can navigate the computer’s file system and choose a file. </a:t>
            </a:r>
          </a:p>
          <a:p>
            <a:pPr marL="0" indent="0">
              <a:buNone/>
            </a:pPr>
            <a:r>
              <a:rPr lang="en-US" sz="2400" smtClean="0"/>
              <a:t>Assume that you can work only on this one task, with no interruptions. Provide an estimate within 1 minute.</a:t>
            </a:r>
          </a:p>
          <a:p>
            <a:pPr marL="0" indent="0">
              <a:buNone/>
            </a:pPr>
            <a:r>
              <a:rPr lang="en-US" sz="2400" b="1"/>
              <a:t>Step 1.  </a:t>
            </a:r>
            <a:r>
              <a:rPr lang="en-US" sz="2400"/>
              <a:t>Estimated ideal total time: </a:t>
            </a:r>
            <a:r>
              <a:rPr lang="en-US" sz="2400" smtClean="0"/>
              <a:t>_________________</a:t>
            </a:r>
            <a:endParaRPr lang="en-US" sz="2400"/>
          </a:p>
        </p:txBody>
      </p:sp>
      <p:cxnSp>
        <p:nvCxnSpPr>
          <p:cNvPr id="6" name="Straight Arrow Connector 5"/>
          <p:cNvCxnSpPr/>
          <p:nvPr/>
        </p:nvCxnSpPr>
        <p:spPr>
          <a:xfrm flipV="1">
            <a:off x="4267200" y="1676400"/>
            <a:ext cx="4343400" cy="137160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495800" y="1981200"/>
            <a:ext cx="4191000" cy="106680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579368"/>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457200" y="274638"/>
            <a:ext cx="8229600" cy="868362"/>
          </a:xfrm>
        </p:spPr>
        <p:txBody>
          <a:bodyPr/>
          <a:lstStyle/>
          <a:p>
            <a:pPr eaLnBrk="1" hangingPunct="1"/>
            <a:r>
              <a:rPr lang="en-US" altLang="en-US" sz="4000" b="1" u="sng" smtClean="0">
                <a:solidFill>
                  <a:srgbClr val="0000CC"/>
                </a:solidFill>
              </a:rPr>
              <a:t>Updated Information</a:t>
            </a:r>
          </a:p>
        </p:txBody>
      </p:sp>
      <p:sp>
        <p:nvSpPr>
          <p:cNvPr id="13315" name="Content Placeholder 2"/>
          <p:cNvSpPr>
            <a:spLocks noGrp="1"/>
          </p:cNvSpPr>
          <p:nvPr>
            <p:ph idx="1"/>
          </p:nvPr>
        </p:nvSpPr>
        <p:spPr>
          <a:xfrm>
            <a:off x="457200" y="1676400"/>
            <a:ext cx="8229600" cy="4297363"/>
          </a:xfrm>
        </p:spPr>
        <p:txBody>
          <a:bodyPr/>
          <a:lstStyle/>
          <a:p>
            <a:pPr marL="514350" indent="-514350" eaLnBrk="1" hangingPunct="1">
              <a:buFont typeface="Calibri" pitchFamily="34" charset="0"/>
              <a:buAutoNum type="arabicPeriod"/>
            </a:pPr>
            <a:r>
              <a:rPr lang="en-US" altLang="en-US" b="1" smtClean="0"/>
              <a:t>Software industry in </a:t>
            </a:r>
            <a:r>
              <a:rPr lang="en-US" altLang="en-US" b="1" smtClean="0">
                <a:solidFill>
                  <a:srgbClr val="006600"/>
                </a:solidFill>
              </a:rPr>
              <a:t>2013 is </a:t>
            </a:r>
            <a:r>
              <a:rPr lang="en-US" altLang="en-US" b="1" u="sng" smtClean="0">
                <a:solidFill>
                  <a:srgbClr val="006600"/>
                </a:solidFill>
              </a:rPr>
              <a:t>$407 billion </a:t>
            </a:r>
            <a:r>
              <a:rPr lang="en-US" altLang="en-US" b="1" smtClean="0"/>
              <a:t>business (Gartner report).</a:t>
            </a:r>
          </a:p>
          <a:p>
            <a:pPr marL="514350" indent="-514350" eaLnBrk="1" hangingPunct="1">
              <a:buFont typeface="Calibri" pitchFamily="34" charset="0"/>
              <a:buAutoNum type="arabicPeriod"/>
            </a:pPr>
            <a:endParaRPr lang="en-US" altLang="en-US" sz="1600" b="1" smtClean="0"/>
          </a:p>
          <a:p>
            <a:pPr marL="514350" indent="-514350" eaLnBrk="1" hangingPunct="1">
              <a:buFont typeface="Calibri" pitchFamily="34" charset="0"/>
              <a:buAutoNum type="arabicPeriod"/>
            </a:pPr>
            <a:r>
              <a:rPr lang="en-US" altLang="en-US" b="1" smtClean="0"/>
              <a:t>We now </a:t>
            </a:r>
            <a:r>
              <a:rPr lang="en-US" altLang="en-US" b="1" smtClean="0">
                <a:solidFill>
                  <a:srgbClr val="7030A0"/>
                </a:solidFill>
              </a:rPr>
              <a:t>(2014) have </a:t>
            </a:r>
            <a:r>
              <a:rPr lang="en-US" altLang="en-US" b="1" u="sng" smtClean="0">
                <a:solidFill>
                  <a:srgbClr val="7030A0"/>
                </a:solidFill>
              </a:rPr>
              <a:t>22 US universities  (including SPSU)</a:t>
            </a:r>
            <a:r>
              <a:rPr lang="en-US" altLang="en-US" b="1" smtClean="0">
                <a:solidFill>
                  <a:srgbClr val="7030A0"/>
                </a:solidFill>
              </a:rPr>
              <a:t> </a:t>
            </a:r>
            <a:r>
              <a:rPr lang="en-US" altLang="en-US" b="1" smtClean="0"/>
              <a:t>with accredited software engineering programs </a:t>
            </a:r>
            <a:br>
              <a:rPr lang="en-US" altLang="en-US" b="1" smtClean="0"/>
            </a:br>
            <a:r>
              <a:rPr lang="en-US" altLang="en-US" b="1" smtClean="0"/>
              <a:t>(ABET report).</a:t>
            </a:r>
          </a:p>
        </p:txBody>
      </p:sp>
    </p:spTree>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Rectangle 2"/>
          <p:cNvSpPr>
            <a:spLocks noGrp="1" noChangeArrowheads="1"/>
          </p:cNvSpPr>
          <p:nvPr>
            <p:ph type="title"/>
          </p:nvPr>
        </p:nvSpPr>
        <p:spPr>
          <a:xfrm>
            <a:off x="304800" y="2514600"/>
            <a:ext cx="8305800" cy="1600200"/>
          </a:xfrm>
        </p:spPr>
        <p:txBody>
          <a:bodyPr/>
          <a:lstStyle/>
          <a:p>
            <a:pPr eaLnBrk="1" hangingPunct="1"/>
            <a:r>
              <a:rPr lang="en-US" altLang="en-US" sz="2400" b="1" smtClean="0">
                <a:solidFill>
                  <a:srgbClr val="0000CC"/>
                </a:solidFill>
              </a:rPr>
              <a:t>So </a:t>
            </a:r>
            <a:r>
              <a:rPr lang="en-US" altLang="en-US" sz="2400" b="1" smtClean="0">
                <a:solidFill>
                  <a:srgbClr val="0000FF"/>
                </a:solidFill>
              </a:rPr>
              <a:t>—</a:t>
            </a:r>
            <a:r>
              <a:rPr lang="en-US" altLang="en-US" sz="2400" b="1" smtClean="0">
                <a:solidFill>
                  <a:srgbClr val="0000CC"/>
                </a:solidFill>
              </a:rPr>
              <a:t> how do we become </a:t>
            </a:r>
            <a:r>
              <a:rPr lang="en-US" altLang="en-US" sz="2400" b="1" i="1" smtClean="0">
                <a:solidFill>
                  <a:srgbClr val="0000CC"/>
                </a:solidFill>
              </a:rPr>
              <a:t>more “</a:t>
            </a:r>
            <a:r>
              <a:rPr lang="en-US" altLang="en-US" sz="2400" b="1" i="1" u="sng" smtClean="0">
                <a:solidFill>
                  <a:srgbClr val="0000CC"/>
                </a:solidFill>
              </a:rPr>
              <a:t>professional</a:t>
            </a:r>
            <a:r>
              <a:rPr lang="en-US" altLang="en-US" sz="2400" b="1" i="1" smtClean="0">
                <a:solidFill>
                  <a:srgbClr val="0000CC"/>
                </a:solidFill>
              </a:rPr>
              <a:t>”</a:t>
            </a:r>
            <a:r>
              <a:rPr lang="en-US" altLang="en-US" sz="2400" b="1" smtClean="0">
                <a:solidFill>
                  <a:srgbClr val="0000CC"/>
                </a:solidFill>
              </a:rPr>
              <a:t> in Software Engineering?</a:t>
            </a:r>
            <a:br>
              <a:rPr lang="en-US" altLang="en-US" sz="2400" b="1" smtClean="0">
                <a:solidFill>
                  <a:srgbClr val="0000CC"/>
                </a:solidFill>
              </a:rPr>
            </a:br>
            <a:br>
              <a:rPr lang="en-US" altLang="en-US" sz="2400" b="1" smtClean="0"/>
            </a:br>
            <a:r>
              <a:rPr lang="en-US" altLang="en-US" sz="2400" b="1" smtClean="0">
                <a:solidFill>
                  <a:srgbClr val="0000CC"/>
                </a:solidFill>
              </a:rPr>
              <a:t>Any more </a:t>
            </a:r>
            <a:r>
              <a:rPr lang="en-US" altLang="en-US" sz="2400" b="1" u="sng" smtClean="0">
                <a:solidFill>
                  <a:srgbClr val="0000CC"/>
                </a:solidFill>
              </a:rPr>
              <a:t>guidance</a:t>
            </a:r>
            <a:r>
              <a:rPr lang="en-US" altLang="en-US" sz="2400" b="1" smtClean="0">
                <a:solidFill>
                  <a:srgbClr val="0000CC"/>
                </a:solidFill>
              </a:rPr>
              <a:t>?</a:t>
            </a:r>
          </a:p>
        </p:txBody>
      </p:sp>
    </p:spTree>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Rectangle 2"/>
          <p:cNvSpPr>
            <a:spLocks noGrp="1" noChangeArrowheads="1"/>
          </p:cNvSpPr>
          <p:nvPr>
            <p:ph type="title"/>
          </p:nvPr>
        </p:nvSpPr>
        <p:spPr>
          <a:xfrm>
            <a:off x="457200" y="228600"/>
            <a:ext cx="8229600" cy="639763"/>
          </a:xfrm>
        </p:spPr>
        <p:txBody>
          <a:bodyPr/>
          <a:lstStyle/>
          <a:p>
            <a:pPr eaLnBrk="1" hangingPunct="1"/>
            <a:r>
              <a:rPr lang="en-US" altLang="en-US" sz="3200" b="1" smtClean="0"/>
              <a:t>IEEE-CS/ACM Version 5.2 Report</a:t>
            </a:r>
          </a:p>
        </p:txBody>
      </p:sp>
      <p:sp>
        <p:nvSpPr>
          <p:cNvPr id="15363" name="Rectangle 3"/>
          <p:cNvSpPr>
            <a:spLocks noGrp="1" noChangeArrowheads="1"/>
          </p:cNvSpPr>
          <p:nvPr>
            <p:ph type="body" idx="4294967295"/>
          </p:nvPr>
        </p:nvSpPr>
        <p:spPr>
          <a:xfrm>
            <a:off x="228600" y="990600"/>
            <a:ext cx="8686800" cy="5257800"/>
          </a:xfrm>
        </p:spPr>
        <p:txBody>
          <a:bodyPr/>
          <a:lstStyle/>
          <a:p>
            <a:pPr eaLnBrk="1" hangingPunct="1">
              <a:lnSpc>
                <a:spcPct val="90000"/>
              </a:lnSpc>
            </a:pPr>
            <a:r>
              <a:rPr lang="en-US" altLang="en-US" sz="2000" b="1" u="sng" smtClean="0">
                <a:solidFill>
                  <a:srgbClr val="0000CC"/>
                </a:solidFill>
              </a:rPr>
              <a:t>8 principles</a:t>
            </a:r>
            <a:r>
              <a:rPr lang="en-US" altLang="en-US" sz="2000" b="1" u="sng" smtClean="0">
                <a:solidFill>
                  <a:srgbClr val="800000"/>
                </a:solidFill>
              </a:rPr>
              <a:t>**</a:t>
            </a:r>
            <a:r>
              <a:rPr lang="en-US" altLang="en-US" sz="2000" b="1" smtClean="0"/>
              <a:t> </a:t>
            </a:r>
            <a:r>
              <a:rPr lang="en-US" altLang="en-US" sz="2000" b="1" u="sng" smtClean="0"/>
              <a:t>for </a:t>
            </a:r>
            <a:r>
              <a:rPr lang="en-US" altLang="en-US" sz="2000" b="1" i="1" u="sng" smtClean="0">
                <a:solidFill>
                  <a:srgbClr val="0000CC"/>
                </a:solidFill>
              </a:rPr>
              <a:t>ethics and professional practices</a:t>
            </a:r>
            <a:r>
              <a:rPr lang="en-US" altLang="en-US" sz="2000" b="1" smtClean="0"/>
              <a:t> in software engineering</a:t>
            </a:r>
          </a:p>
          <a:p>
            <a:pPr lvl="1" eaLnBrk="1" hangingPunct="1">
              <a:lnSpc>
                <a:spcPct val="90000"/>
              </a:lnSpc>
            </a:pPr>
            <a:r>
              <a:rPr lang="en-US" altLang="en-US" sz="1800" b="1" smtClean="0"/>
              <a:t>Software engineers shall </a:t>
            </a:r>
            <a:r>
              <a:rPr lang="en-US" altLang="en-US" sz="1800" b="1" u="sng" smtClean="0"/>
              <a:t>act consistently with the </a:t>
            </a:r>
            <a:r>
              <a:rPr lang="en-US" altLang="en-US" sz="1800" b="1" u="sng" smtClean="0">
                <a:solidFill>
                  <a:srgbClr val="0000CC"/>
                </a:solidFill>
              </a:rPr>
              <a:t>public interest.</a:t>
            </a:r>
          </a:p>
          <a:p>
            <a:pPr lvl="1" eaLnBrk="1" hangingPunct="1">
              <a:lnSpc>
                <a:spcPct val="90000"/>
              </a:lnSpc>
            </a:pPr>
            <a:r>
              <a:rPr lang="en-US" altLang="en-US" sz="1800" b="1" smtClean="0"/>
              <a:t>Software engineers shall act in a manner that is in the </a:t>
            </a:r>
            <a:r>
              <a:rPr lang="en-US" altLang="en-US" sz="1800" b="1" u="sng" smtClean="0"/>
              <a:t>best interest of</a:t>
            </a:r>
            <a:r>
              <a:rPr lang="en-US" altLang="en-US" sz="1800" b="1" smtClean="0"/>
              <a:t> </a:t>
            </a:r>
            <a:r>
              <a:rPr lang="en-US" altLang="en-US" sz="1800" b="1" u="sng" smtClean="0"/>
              <a:t>their </a:t>
            </a:r>
            <a:r>
              <a:rPr lang="en-US" altLang="en-US" sz="1800" b="1" u="sng" smtClean="0">
                <a:solidFill>
                  <a:srgbClr val="0000CC"/>
                </a:solidFill>
              </a:rPr>
              <a:t>client and employer</a:t>
            </a:r>
            <a:r>
              <a:rPr lang="en-US" altLang="en-US" sz="1800" b="1" smtClean="0"/>
              <a:t>, consistent with the public interest. </a:t>
            </a:r>
          </a:p>
          <a:p>
            <a:pPr lvl="1" eaLnBrk="1" hangingPunct="1">
              <a:lnSpc>
                <a:spcPct val="90000"/>
              </a:lnSpc>
            </a:pPr>
            <a:r>
              <a:rPr lang="en-US" altLang="en-US" sz="1800" b="1" smtClean="0"/>
              <a:t>Software engineers shall ensure that their products and related modifications </a:t>
            </a:r>
            <a:r>
              <a:rPr lang="en-US" altLang="en-US" sz="1800" b="1" u="sng" smtClean="0"/>
              <a:t>meet the</a:t>
            </a:r>
            <a:r>
              <a:rPr lang="en-US" altLang="en-US" sz="1800" b="1" smtClean="0"/>
              <a:t> </a:t>
            </a:r>
            <a:r>
              <a:rPr lang="en-US" altLang="en-US" sz="1800" b="1" u="sng" smtClean="0">
                <a:solidFill>
                  <a:srgbClr val="0000CC"/>
                </a:solidFill>
              </a:rPr>
              <a:t>highest professional standards</a:t>
            </a:r>
            <a:r>
              <a:rPr lang="en-US" altLang="en-US" sz="1800" b="1" smtClean="0"/>
              <a:t> possible.</a:t>
            </a:r>
          </a:p>
          <a:p>
            <a:pPr lvl="1" eaLnBrk="1" hangingPunct="1">
              <a:lnSpc>
                <a:spcPct val="90000"/>
              </a:lnSpc>
            </a:pPr>
            <a:r>
              <a:rPr lang="en-US" altLang="en-US" sz="1800" b="1" smtClean="0"/>
              <a:t>Software engineers shall </a:t>
            </a:r>
            <a:r>
              <a:rPr lang="en-US" altLang="en-US" sz="1800" b="1" u="sng" smtClean="0"/>
              <a:t>maintain </a:t>
            </a:r>
            <a:r>
              <a:rPr lang="en-US" altLang="en-US" sz="1800" b="1" u="sng" smtClean="0">
                <a:solidFill>
                  <a:srgbClr val="0000CC"/>
                </a:solidFill>
              </a:rPr>
              <a:t>integrity and independence</a:t>
            </a:r>
            <a:r>
              <a:rPr lang="en-US" altLang="en-US" sz="1800" b="1" smtClean="0"/>
              <a:t> in their professional judgment.</a:t>
            </a:r>
          </a:p>
          <a:p>
            <a:pPr lvl="1" eaLnBrk="1" hangingPunct="1">
              <a:lnSpc>
                <a:spcPct val="90000"/>
              </a:lnSpc>
            </a:pPr>
            <a:r>
              <a:rPr lang="en-US" altLang="en-US" sz="1800" b="1" smtClean="0"/>
              <a:t>Software engineering managers and leaders shall subscribe to and promote an </a:t>
            </a:r>
            <a:r>
              <a:rPr lang="en-US" altLang="en-US" sz="1800" b="1" u="sng" smtClean="0">
                <a:solidFill>
                  <a:srgbClr val="0000CC"/>
                </a:solidFill>
              </a:rPr>
              <a:t>ethical approach</a:t>
            </a:r>
            <a:r>
              <a:rPr lang="en-US" altLang="en-US" sz="1800" b="1" u="sng" smtClean="0"/>
              <a:t> to the management of software</a:t>
            </a:r>
            <a:r>
              <a:rPr lang="en-US" altLang="en-US" sz="1800" b="1" smtClean="0"/>
              <a:t> development and maintenance.</a:t>
            </a:r>
          </a:p>
          <a:p>
            <a:pPr lvl="1" eaLnBrk="1" hangingPunct="1">
              <a:lnSpc>
                <a:spcPct val="90000"/>
              </a:lnSpc>
            </a:pPr>
            <a:r>
              <a:rPr lang="en-US" altLang="en-US" sz="1800" b="1" smtClean="0"/>
              <a:t>Software engineers shall </a:t>
            </a:r>
            <a:r>
              <a:rPr lang="en-US" altLang="en-US" sz="1800" b="1" u="sng" smtClean="0"/>
              <a:t>advance the </a:t>
            </a:r>
            <a:r>
              <a:rPr lang="en-US" altLang="en-US" sz="1800" b="1" u="sng" smtClean="0">
                <a:solidFill>
                  <a:srgbClr val="0000CC"/>
                </a:solidFill>
              </a:rPr>
              <a:t>integrity and reputation</a:t>
            </a:r>
            <a:r>
              <a:rPr lang="en-US" altLang="en-US" sz="1800" b="1" smtClean="0"/>
              <a:t> of the profession consistent with the public interest.</a:t>
            </a:r>
          </a:p>
          <a:p>
            <a:pPr lvl="1" eaLnBrk="1" hangingPunct="1">
              <a:lnSpc>
                <a:spcPct val="90000"/>
              </a:lnSpc>
            </a:pPr>
            <a:r>
              <a:rPr lang="en-US" altLang="en-US" sz="1800" b="1" smtClean="0"/>
              <a:t>Software engineers shall be </a:t>
            </a:r>
            <a:r>
              <a:rPr lang="en-US" altLang="en-US" sz="1800" b="1" u="sng" smtClean="0">
                <a:solidFill>
                  <a:srgbClr val="0000CC"/>
                </a:solidFill>
              </a:rPr>
              <a:t>fair</a:t>
            </a:r>
            <a:r>
              <a:rPr lang="en-US" altLang="en-US" sz="1800" b="1" u="sng" smtClean="0"/>
              <a:t> to and supportive of their colleagues.</a:t>
            </a:r>
          </a:p>
          <a:p>
            <a:pPr lvl="1" eaLnBrk="1" hangingPunct="1">
              <a:lnSpc>
                <a:spcPct val="90000"/>
              </a:lnSpc>
            </a:pPr>
            <a:r>
              <a:rPr lang="en-US" altLang="en-US" sz="1800" b="1" smtClean="0"/>
              <a:t>Software engineers shall </a:t>
            </a:r>
            <a:r>
              <a:rPr lang="en-US" altLang="en-US" sz="1800" b="1" u="sng" smtClean="0"/>
              <a:t>participate in </a:t>
            </a:r>
            <a:r>
              <a:rPr lang="en-US" altLang="en-US" sz="1800" b="1" u="sng" smtClean="0">
                <a:solidFill>
                  <a:srgbClr val="0000CC"/>
                </a:solidFill>
              </a:rPr>
              <a:t>lifelong learning</a:t>
            </a:r>
            <a:r>
              <a:rPr lang="en-US" altLang="en-US" sz="1800" b="1" smtClean="0"/>
              <a:t> regarding the practice of their profession and shall promote an ethical approach to the practice of the profession.</a:t>
            </a:r>
          </a:p>
          <a:p>
            <a:pPr lvl="1" eaLnBrk="1" hangingPunct="1">
              <a:lnSpc>
                <a:spcPct val="90000"/>
              </a:lnSpc>
            </a:pPr>
            <a:endParaRPr lang="en-US" altLang="en-US" sz="1800" b="1" smtClean="0"/>
          </a:p>
        </p:txBody>
      </p:sp>
      <p:sp>
        <p:nvSpPr>
          <p:cNvPr id="15364" name="Text Box 4"/>
          <p:cNvSpPr txBox="1">
            <a:spLocks noChangeArrowheads="1"/>
          </p:cNvSpPr>
          <p:nvPr/>
        </p:nvSpPr>
        <p:spPr bwMode="auto">
          <a:xfrm>
            <a:off x="1055688" y="5902325"/>
            <a:ext cx="71977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2000" b="1">
                <a:solidFill>
                  <a:srgbClr val="800000"/>
                </a:solidFill>
              </a:rPr>
              <a:t>**</a:t>
            </a:r>
            <a:r>
              <a:rPr lang="en-US" altLang="en-US" sz="1600" b="1">
                <a:solidFill>
                  <a:srgbClr val="0000CC"/>
                </a:solidFill>
              </a:rPr>
              <a:t> Under each of these major principles, there are further sub-principles.</a:t>
            </a:r>
          </a:p>
        </p:txBody>
      </p:sp>
    </p:spTree>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Rectangle 2"/>
          <p:cNvSpPr>
            <a:spLocks noGrp="1" noChangeArrowheads="1"/>
          </p:cNvSpPr>
          <p:nvPr>
            <p:ph type="title"/>
          </p:nvPr>
        </p:nvSpPr>
        <p:spPr>
          <a:xfrm>
            <a:off x="228600" y="274638"/>
            <a:ext cx="8915400" cy="1143000"/>
          </a:xfrm>
        </p:spPr>
        <p:txBody>
          <a:bodyPr/>
          <a:lstStyle/>
          <a:p>
            <a:pPr eaLnBrk="1" hangingPunct="1"/>
            <a:r>
              <a:rPr lang="en-US" altLang="en-US" sz="3800" b="1" smtClean="0"/>
              <a:t>A “</a:t>
            </a:r>
            <a:r>
              <a:rPr lang="en-US" altLang="en-US" sz="3800" b="1" smtClean="0">
                <a:solidFill>
                  <a:srgbClr val="336600"/>
                </a:solidFill>
              </a:rPr>
              <a:t>Simpler</a:t>
            </a:r>
            <a:r>
              <a:rPr lang="en-US" altLang="en-US" sz="3800" b="1" smtClean="0"/>
              <a:t>” Set of Behavioral Rules</a:t>
            </a:r>
          </a:p>
        </p:txBody>
      </p:sp>
      <p:sp>
        <p:nvSpPr>
          <p:cNvPr id="16387" name="Rectangle 3"/>
          <p:cNvSpPr>
            <a:spLocks noGrp="1" noChangeArrowheads="1"/>
          </p:cNvSpPr>
          <p:nvPr>
            <p:ph type="body" idx="4294967295"/>
          </p:nvPr>
        </p:nvSpPr>
        <p:spPr>
          <a:xfrm>
            <a:off x="457200" y="1905000"/>
            <a:ext cx="8229600" cy="4449763"/>
          </a:xfrm>
        </p:spPr>
        <p:txBody>
          <a:bodyPr/>
          <a:lstStyle/>
          <a:p>
            <a:pPr eaLnBrk="1" hangingPunct="1"/>
            <a:r>
              <a:rPr lang="en-US" altLang="en-US" sz="2800" b="1" smtClean="0">
                <a:solidFill>
                  <a:srgbClr val="336600"/>
                </a:solidFill>
              </a:rPr>
              <a:t>Respect others.</a:t>
            </a:r>
          </a:p>
          <a:p>
            <a:pPr eaLnBrk="1" hangingPunct="1">
              <a:buFontTx/>
              <a:buNone/>
            </a:pPr>
            <a:endParaRPr lang="en-US" altLang="en-US" sz="1400" b="1" smtClean="0">
              <a:solidFill>
                <a:srgbClr val="336600"/>
              </a:solidFill>
            </a:endParaRPr>
          </a:p>
          <a:p>
            <a:pPr eaLnBrk="1" hangingPunct="1"/>
            <a:r>
              <a:rPr lang="en-US" altLang="en-US" sz="2800" b="1" smtClean="0">
                <a:solidFill>
                  <a:srgbClr val="336600"/>
                </a:solidFill>
              </a:rPr>
              <a:t>Strive for fairness.</a:t>
            </a:r>
          </a:p>
          <a:p>
            <a:pPr eaLnBrk="1" hangingPunct="1"/>
            <a:endParaRPr lang="en-US" altLang="en-US" sz="1400" b="1" smtClean="0">
              <a:solidFill>
                <a:srgbClr val="336600"/>
              </a:solidFill>
            </a:endParaRPr>
          </a:p>
          <a:p>
            <a:pPr eaLnBrk="1" hangingPunct="1"/>
            <a:r>
              <a:rPr lang="en-US" altLang="en-US" sz="2800" b="1" smtClean="0">
                <a:solidFill>
                  <a:srgbClr val="336600"/>
                </a:solidFill>
              </a:rPr>
              <a:t>Perform to one’s best capability.</a:t>
            </a:r>
          </a:p>
          <a:p>
            <a:pPr eaLnBrk="1" hangingPunct="1"/>
            <a:endParaRPr lang="en-US" altLang="en-US" sz="1400" b="1" smtClean="0">
              <a:solidFill>
                <a:srgbClr val="336600"/>
              </a:solidFill>
            </a:endParaRPr>
          </a:p>
          <a:p>
            <a:pPr eaLnBrk="1" hangingPunct="1"/>
            <a:r>
              <a:rPr lang="en-US" altLang="en-US" sz="2800" b="1" smtClean="0">
                <a:solidFill>
                  <a:srgbClr val="336600"/>
                </a:solidFill>
              </a:rPr>
              <a:t>Follow the law.</a:t>
            </a:r>
          </a:p>
        </p:txBody>
      </p:sp>
    </p:spTree>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Rectangle 2"/>
          <p:cNvSpPr>
            <a:spLocks noGrp="1" noChangeArrowheads="1"/>
          </p:cNvSpPr>
          <p:nvPr>
            <p:ph type="title"/>
          </p:nvPr>
        </p:nvSpPr>
        <p:spPr>
          <a:xfrm>
            <a:off x="457200" y="228600"/>
            <a:ext cx="8229600" cy="990600"/>
          </a:xfrm>
        </p:spPr>
        <p:txBody>
          <a:bodyPr/>
          <a:lstStyle/>
          <a:p>
            <a:pPr eaLnBrk="1" hangingPunct="1"/>
            <a:r>
              <a:rPr lang="en-US" altLang="en-US" sz="3800" b="1" smtClean="0">
                <a:solidFill>
                  <a:srgbClr val="0000CC"/>
                </a:solidFill>
              </a:rPr>
              <a:t>“General Principles”</a:t>
            </a:r>
            <a:r>
              <a:rPr lang="en-US" altLang="en-US" sz="3800" b="1" smtClean="0"/>
              <a:t> </a:t>
            </a:r>
          </a:p>
        </p:txBody>
      </p:sp>
      <p:sp>
        <p:nvSpPr>
          <p:cNvPr id="17411" name="Rectangle 3"/>
          <p:cNvSpPr>
            <a:spLocks noGrp="1" noChangeArrowheads="1"/>
          </p:cNvSpPr>
          <p:nvPr>
            <p:ph type="body" idx="4294967295"/>
          </p:nvPr>
        </p:nvSpPr>
        <p:spPr>
          <a:xfrm>
            <a:off x="457200" y="1371600"/>
            <a:ext cx="8305800" cy="4953000"/>
          </a:xfrm>
        </p:spPr>
        <p:txBody>
          <a:bodyPr/>
          <a:lstStyle/>
          <a:p>
            <a:pPr eaLnBrk="1" hangingPunct="1">
              <a:lnSpc>
                <a:spcPct val="90000"/>
              </a:lnSpc>
            </a:pPr>
            <a:r>
              <a:rPr lang="en-US" altLang="en-US" sz="2400" b="1" smtClean="0"/>
              <a:t>Different from other engineering disciplines such as civil or mechanical, there is </a:t>
            </a:r>
            <a:r>
              <a:rPr lang="en-US" altLang="en-US" sz="2400" b="1" i="1" u="sng" smtClean="0">
                <a:solidFill>
                  <a:srgbClr val="336600"/>
                </a:solidFill>
              </a:rPr>
              <a:t>no one set of </a:t>
            </a:r>
            <a:r>
              <a:rPr lang="en-US" altLang="en-US" sz="2400" b="1" i="1" u="sng" smtClean="0">
                <a:solidFill>
                  <a:srgbClr val="0000CC"/>
                </a:solidFill>
              </a:rPr>
              <a:t>“universal</a:t>
            </a:r>
            <a:r>
              <a:rPr lang="en-US" altLang="en-US" sz="2400" b="1" i="1" u="sng" smtClean="0">
                <a:solidFill>
                  <a:srgbClr val="336600"/>
                </a:solidFill>
              </a:rPr>
              <a:t> </a:t>
            </a:r>
            <a:r>
              <a:rPr lang="en-US" altLang="en-US" sz="2400" b="1" i="1" u="sng" smtClean="0">
                <a:solidFill>
                  <a:srgbClr val="0000CC"/>
                </a:solidFill>
              </a:rPr>
              <a:t>principles”</a:t>
            </a:r>
            <a:r>
              <a:rPr lang="en-US" altLang="en-US" sz="2400" b="1" i="1" u="sng" smtClean="0">
                <a:solidFill>
                  <a:srgbClr val="336600"/>
                </a:solidFill>
              </a:rPr>
              <a:t> in software engineering that is agreed upon</a:t>
            </a:r>
            <a:r>
              <a:rPr lang="en-US" altLang="en-US" sz="2400" b="1" i="1" u="sng" smtClean="0">
                <a:solidFill>
                  <a:srgbClr val="003300"/>
                </a:solidFill>
              </a:rPr>
              <a:t> </a:t>
            </a:r>
            <a:r>
              <a:rPr lang="en-US" altLang="en-US" sz="2400" b="1" i="1" u="sng" smtClean="0">
                <a:solidFill>
                  <a:srgbClr val="336600"/>
                </a:solidFill>
              </a:rPr>
              <a:t>by everyone</a:t>
            </a:r>
            <a:r>
              <a:rPr lang="en-US" altLang="en-US" sz="2400" b="1" u="sng" smtClean="0"/>
              <a:t>. </a:t>
            </a:r>
            <a:r>
              <a:rPr lang="en-US" altLang="en-US" sz="2400" b="1" u="sng" smtClean="0">
                <a:solidFill>
                  <a:srgbClr val="800000"/>
                </a:solidFill>
              </a:rPr>
              <a:t>Neither is there any “law” of software engineering such as Newton’s law of motion in physics</a:t>
            </a:r>
            <a:r>
              <a:rPr lang="en-US" altLang="en-US" sz="2400" b="1" smtClean="0">
                <a:solidFill>
                  <a:srgbClr val="800000"/>
                </a:solidFill>
              </a:rPr>
              <a:t>.</a:t>
            </a:r>
          </a:p>
          <a:p>
            <a:pPr eaLnBrk="1" hangingPunct="1">
              <a:lnSpc>
                <a:spcPct val="90000"/>
              </a:lnSpc>
            </a:pPr>
            <a:endParaRPr lang="en-US" altLang="en-US" sz="2400" b="1" u="sng" smtClean="0">
              <a:solidFill>
                <a:srgbClr val="800000"/>
              </a:solidFill>
            </a:endParaRPr>
          </a:p>
          <a:p>
            <a:pPr eaLnBrk="1" hangingPunct="1">
              <a:lnSpc>
                <a:spcPct val="90000"/>
              </a:lnSpc>
            </a:pPr>
            <a:r>
              <a:rPr lang="en-US" altLang="en-US" sz="2400" b="1" smtClean="0"/>
              <a:t>There are, however, several that are well received and respected.</a:t>
            </a:r>
          </a:p>
          <a:p>
            <a:pPr eaLnBrk="1" hangingPunct="1">
              <a:lnSpc>
                <a:spcPct val="90000"/>
              </a:lnSpc>
              <a:buFontTx/>
              <a:buNone/>
            </a:pPr>
            <a:endParaRPr lang="en-US" altLang="en-US" sz="1000" b="1" smtClean="0"/>
          </a:p>
          <a:p>
            <a:pPr lvl="1" eaLnBrk="1" hangingPunct="1">
              <a:lnSpc>
                <a:spcPct val="90000"/>
              </a:lnSpc>
            </a:pPr>
            <a:r>
              <a:rPr lang="en-US" altLang="en-US" sz="2000" b="1" smtClean="0"/>
              <a:t> </a:t>
            </a:r>
            <a:r>
              <a:rPr lang="en-US" altLang="en-US" sz="2200" b="1" smtClean="0">
                <a:solidFill>
                  <a:srgbClr val="0000CC"/>
                </a:solidFill>
              </a:rPr>
              <a:t>Davis’s Principles</a:t>
            </a:r>
          </a:p>
          <a:p>
            <a:pPr lvl="1" eaLnBrk="1" hangingPunct="1">
              <a:lnSpc>
                <a:spcPct val="90000"/>
              </a:lnSpc>
            </a:pPr>
            <a:r>
              <a:rPr lang="en-US" altLang="en-US" sz="2200" b="1" smtClean="0"/>
              <a:t> </a:t>
            </a:r>
            <a:r>
              <a:rPr lang="en-US" altLang="en-US" sz="2200" b="1" smtClean="0">
                <a:solidFill>
                  <a:srgbClr val="0000CC"/>
                </a:solidFill>
              </a:rPr>
              <a:t>Royce’s Principles</a:t>
            </a:r>
          </a:p>
          <a:p>
            <a:pPr lvl="1" eaLnBrk="1" hangingPunct="1">
              <a:lnSpc>
                <a:spcPct val="90000"/>
              </a:lnSpc>
            </a:pPr>
            <a:r>
              <a:rPr lang="en-US" altLang="en-US" sz="2200" b="1" smtClean="0"/>
              <a:t> </a:t>
            </a:r>
            <a:r>
              <a:rPr lang="en-US" altLang="en-US" sz="2200" b="1" smtClean="0">
                <a:solidFill>
                  <a:srgbClr val="0000CC"/>
                </a:solidFill>
              </a:rPr>
              <a:t>Wasserman’s Concepts</a:t>
            </a:r>
          </a:p>
        </p:txBody>
      </p:sp>
    </p:spTree>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Rectangle 2"/>
          <p:cNvSpPr>
            <a:spLocks noGrp="1" noChangeArrowheads="1"/>
          </p:cNvSpPr>
          <p:nvPr>
            <p:ph type="title"/>
          </p:nvPr>
        </p:nvSpPr>
        <p:spPr>
          <a:xfrm>
            <a:off x="457200" y="152400"/>
            <a:ext cx="8229600" cy="533400"/>
          </a:xfrm>
        </p:spPr>
        <p:txBody>
          <a:bodyPr/>
          <a:lstStyle/>
          <a:p>
            <a:pPr eaLnBrk="1" hangingPunct="1"/>
            <a:r>
              <a:rPr lang="en-US" altLang="en-US" sz="3200" b="1" smtClean="0"/>
              <a:t>Davis’s Early 15 Principles</a:t>
            </a:r>
          </a:p>
        </p:txBody>
      </p:sp>
      <p:sp>
        <p:nvSpPr>
          <p:cNvPr id="18435" name="Rectangle 3"/>
          <p:cNvSpPr>
            <a:spLocks noGrp="1" noChangeArrowheads="1"/>
          </p:cNvSpPr>
          <p:nvPr>
            <p:ph type="body" idx="4294967295"/>
          </p:nvPr>
        </p:nvSpPr>
        <p:spPr>
          <a:xfrm>
            <a:off x="152400" y="762000"/>
            <a:ext cx="8763000" cy="5562600"/>
          </a:xfrm>
        </p:spPr>
        <p:txBody>
          <a:bodyPr/>
          <a:lstStyle/>
          <a:p>
            <a:pPr marL="609600" indent="-609600" eaLnBrk="1" hangingPunct="1">
              <a:buFontTx/>
              <a:buAutoNum type="arabicPeriod"/>
            </a:pPr>
            <a:r>
              <a:rPr lang="en-US" altLang="en-US" sz="2000" b="1" i="1" smtClean="0"/>
              <a:t>Make quality number 1.</a:t>
            </a:r>
          </a:p>
          <a:p>
            <a:pPr marL="609600" indent="-609600" eaLnBrk="1" hangingPunct="1">
              <a:buFontTx/>
              <a:buAutoNum type="arabicPeriod"/>
            </a:pPr>
            <a:r>
              <a:rPr lang="en-US" altLang="en-US" sz="2000" b="1" i="1" smtClean="0"/>
              <a:t>High-quality software is possible.</a:t>
            </a:r>
          </a:p>
          <a:p>
            <a:pPr marL="609600" indent="-609600" eaLnBrk="1" hangingPunct="1">
              <a:buFontTx/>
              <a:buAutoNum type="arabicPeriod"/>
            </a:pPr>
            <a:r>
              <a:rPr lang="en-US" altLang="en-US" sz="2000" b="1" i="1" smtClean="0"/>
              <a:t>Give products to customers early.</a:t>
            </a:r>
          </a:p>
          <a:p>
            <a:pPr marL="609600" indent="-609600" eaLnBrk="1" hangingPunct="1">
              <a:buFontTx/>
              <a:buAutoNum type="arabicPeriod"/>
            </a:pPr>
            <a:r>
              <a:rPr lang="en-US" altLang="en-US" sz="2000" b="1" i="1" smtClean="0"/>
              <a:t>Determine the problem before writing the requirements.</a:t>
            </a:r>
          </a:p>
          <a:p>
            <a:pPr marL="609600" indent="-609600" eaLnBrk="1" hangingPunct="1">
              <a:buFontTx/>
              <a:buAutoNum type="arabicPeriod"/>
            </a:pPr>
            <a:r>
              <a:rPr lang="en-US" altLang="en-US" sz="2000" b="1" i="1" smtClean="0"/>
              <a:t>Evaluate design alternatives.</a:t>
            </a:r>
          </a:p>
          <a:p>
            <a:pPr marL="609600" indent="-609600" eaLnBrk="1" hangingPunct="1">
              <a:buFontTx/>
              <a:buAutoNum type="arabicPeriod"/>
            </a:pPr>
            <a:r>
              <a:rPr lang="en-US" altLang="en-US" sz="2000" b="1" i="1" smtClean="0"/>
              <a:t>Use an appropriate process model.</a:t>
            </a:r>
          </a:p>
          <a:p>
            <a:pPr marL="609600" indent="-609600" eaLnBrk="1" hangingPunct="1">
              <a:buFontTx/>
              <a:buAutoNum type="arabicPeriod"/>
            </a:pPr>
            <a:r>
              <a:rPr lang="en-US" altLang="en-US" sz="2000" b="1" i="1" smtClean="0"/>
              <a:t>Use different languages for different phases.</a:t>
            </a:r>
          </a:p>
          <a:p>
            <a:pPr marL="609600" indent="-609600" eaLnBrk="1" hangingPunct="1">
              <a:buFontTx/>
              <a:buAutoNum type="arabicPeriod"/>
            </a:pPr>
            <a:r>
              <a:rPr lang="en-US" altLang="en-US" sz="2000" b="1" i="1" smtClean="0"/>
              <a:t>Minimize intellectual distances.</a:t>
            </a:r>
          </a:p>
          <a:p>
            <a:pPr marL="609600" indent="-609600" eaLnBrk="1" hangingPunct="1">
              <a:buFontTx/>
              <a:buAutoNum type="arabicPeriod"/>
            </a:pPr>
            <a:r>
              <a:rPr lang="en-US" altLang="en-US" sz="2000" b="1" i="1" smtClean="0"/>
              <a:t>Put techniques before tools.</a:t>
            </a:r>
          </a:p>
          <a:p>
            <a:pPr marL="609600" indent="-609600" eaLnBrk="1" hangingPunct="1">
              <a:buFontTx/>
              <a:buAutoNum type="arabicPeriod"/>
            </a:pPr>
            <a:r>
              <a:rPr lang="en-US" altLang="en-US" sz="2000" b="1" i="1" smtClean="0">
                <a:solidFill>
                  <a:srgbClr val="0000CC"/>
                </a:solidFill>
              </a:rPr>
              <a:t>Get it right before you make it faster.</a:t>
            </a:r>
          </a:p>
          <a:p>
            <a:pPr marL="609600" indent="-609600" eaLnBrk="1" hangingPunct="1">
              <a:buFontTx/>
              <a:buAutoNum type="arabicPeriod"/>
            </a:pPr>
            <a:r>
              <a:rPr lang="en-US" altLang="en-US" sz="2000" b="1" i="1" smtClean="0"/>
              <a:t>Inspect code.</a:t>
            </a:r>
          </a:p>
          <a:p>
            <a:pPr marL="609600" indent="-609600" eaLnBrk="1" hangingPunct="1">
              <a:buFontTx/>
              <a:buAutoNum type="arabicPeriod"/>
            </a:pPr>
            <a:r>
              <a:rPr lang="en-US" altLang="en-US" sz="2000" b="1" i="1" smtClean="0"/>
              <a:t>Good management is more important than good technology.</a:t>
            </a:r>
          </a:p>
          <a:p>
            <a:pPr marL="609600" indent="-609600" eaLnBrk="1" hangingPunct="1">
              <a:buFontTx/>
              <a:buAutoNum type="arabicPeriod"/>
            </a:pPr>
            <a:r>
              <a:rPr lang="en-US" altLang="en-US" sz="2000" b="1" i="1" smtClean="0"/>
              <a:t>People are the key to success.</a:t>
            </a:r>
          </a:p>
          <a:p>
            <a:pPr marL="609600" indent="-609600" eaLnBrk="1" hangingPunct="1">
              <a:buFontTx/>
              <a:buAutoNum type="arabicPeriod"/>
            </a:pPr>
            <a:r>
              <a:rPr lang="en-US" altLang="en-US" sz="2000" b="1" i="1" smtClean="0"/>
              <a:t>Follow with care.</a:t>
            </a:r>
          </a:p>
          <a:p>
            <a:pPr marL="609600" indent="-609600" eaLnBrk="1" hangingPunct="1">
              <a:buFontTx/>
              <a:buAutoNum type="arabicPeriod"/>
            </a:pPr>
            <a:r>
              <a:rPr lang="en-US" altLang="en-US" sz="2000" b="1" i="1" smtClean="0"/>
              <a:t>Take responsibility.</a:t>
            </a:r>
          </a:p>
          <a:p>
            <a:pPr marL="609600" indent="-609600" eaLnBrk="1" hangingPunct="1">
              <a:buFontTx/>
              <a:buNone/>
            </a:pPr>
            <a:endParaRPr lang="en-US" altLang="en-US" sz="2000" b="1" i="1" smtClean="0"/>
          </a:p>
          <a:p>
            <a:pPr marL="609600" indent="-609600" eaLnBrk="1" hangingPunct="1"/>
            <a:endParaRPr lang="en-US" altLang="en-US" sz="2000" b="1" i="1" smtClean="0"/>
          </a:p>
        </p:txBody>
      </p:sp>
      <p:sp>
        <p:nvSpPr>
          <p:cNvPr id="18436" name="Text Box 4"/>
          <p:cNvSpPr txBox="1">
            <a:spLocks noChangeArrowheads="1"/>
          </p:cNvSpPr>
          <p:nvPr/>
        </p:nvSpPr>
        <p:spPr bwMode="auto">
          <a:xfrm>
            <a:off x="5638800" y="3400961"/>
            <a:ext cx="3282950" cy="1323439"/>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1600" b="1"/>
              <a:t>Are these consistent within </a:t>
            </a:r>
            <a:r>
              <a:rPr lang="en-US" altLang="en-US" sz="1600" b="1" smtClean="0"/>
              <a:t>themselves?</a:t>
            </a:r>
            <a:endParaRPr lang="en-US" altLang="en-US" sz="1600" b="1"/>
          </a:p>
          <a:p>
            <a:pPr eaLnBrk="1" hangingPunct="1"/>
            <a:r>
              <a:rPr lang="en-US" altLang="en-US" sz="1600" b="1" smtClean="0"/>
              <a:t>How </a:t>
            </a:r>
            <a:r>
              <a:rPr lang="en-US" altLang="en-US" sz="1600" b="1"/>
              <a:t>“key” is </a:t>
            </a:r>
            <a:r>
              <a:rPr lang="en-US" altLang="en-US" sz="1600" b="1" smtClean="0"/>
              <a:t>“</a:t>
            </a:r>
            <a:r>
              <a:rPr lang="en-US" altLang="en-US" sz="1600" b="1">
                <a:solidFill>
                  <a:srgbClr val="0000CC"/>
                </a:solidFill>
              </a:rPr>
              <a:t>people are key to success</a:t>
            </a:r>
            <a:r>
              <a:rPr lang="en-US" altLang="en-US" sz="1600" b="1" smtClean="0"/>
              <a:t>”?</a:t>
            </a:r>
            <a:endParaRPr lang="en-US" altLang="en-US" sz="1600" b="1"/>
          </a:p>
          <a:p>
            <a:pPr eaLnBrk="1" hangingPunct="1"/>
            <a:r>
              <a:rPr lang="en-US" altLang="en-US" sz="1600" b="1"/>
              <a:t>What do you think? </a:t>
            </a:r>
          </a:p>
        </p:txBody>
      </p:sp>
    </p:spTree>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Rectangle 2"/>
          <p:cNvSpPr>
            <a:spLocks noGrp="1" noChangeArrowheads="1"/>
          </p:cNvSpPr>
          <p:nvPr>
            <p:ph type="title"/>
          </p:nvPr>
        </p:nvSpPr>
        <p:spPr>
          <a:xfrm>
            <a:off x="457200" y="274638"/>
            <a:ext cx="8229600" cy="715962"/>
          </a:xfrm>
        </p:spPr>
        <p:txBody>
          <a:bodyPr/>
          <a:lstStyle/>
          <a:p>
            <a:pPr eaLnBrk="1" hangingPunct="1"/>
            <a:r>
              <a:rPr lang="en-US" altLang="en-US" sz="3200" b="1" smtClean="0"/>
              <a:t>Royce’s More “Modern” Set of Principles</a:t>
            </a:r>
          </a:p>
        </p:txBody>
      </p:sp>
      <p:sp>
        <p:nvSpPr>
          <p:cNvPr id="20483" name="Rectangle 3"/>
          <p:cNvSpPr>
            <a:spLocks noGrp="1" noChangeArrowheads="1"/>
          </p:cNvSpPr>
          <p:nvPr>
            <p:ph type="body" idx="4294967295"/>
          </p:nvPr>
        </p:nvSpPr>
        <p:spPr>
          <a:xfrm>
            <a:off x="152400" y="1143000"/>
            <a:ext cx="8686800" cy="4114800"/>
          </a:xfrm>
        </p:spPr>
        <p:txBody>
          <a:bodyPr/>
          <a:lstStyle/>
          <a:p>
            <a:pPr marL="609600" indent="-609600" eaLnBrk="1" hangingPunct="1">
              <a:buFontTx/>
              <a:buAutoNum type="arabicPeriod"/>
            </a:pPr>
            <a:r>
              <a:rPr lang="en-US" altLang="en-US" sz="2000" b="1" i="1" smtClean="0"/>
              <a:t>Base the process on an </a:t>
            </a:r>
            <a:r>
              <a:rPr lang="en-US" altLang="en-US" sz="2000" b="1" i="1" smtClean="0">
                <a:solidFill>
                  <a:srgbClr val="0000CC"/>
                </a:solidFill>
              </a:rPr>
              <a:t>architecture first</a:t>
            </a:r>
            <a:r>
              <a:rPr lang="en-US" altLang="en-US" sz="2000" b="1" i="1" smtClean="0"/>
              <a:t> approach.</a:t>
            </a:r>
          </a:p>
          <a:p>
            <a:pPr marL="609600" indent="-609600" eaLnBrk="1" hangingPunct="1">
              <a:buFontTx/>
              <a:buAutoNum type="arabicPeriod"/>
            </a:pPr>
            <a:r>
              <a:rPr lang="en-US" altLang="en-US" sz="2000" b="1" i="1" smtClean="0">
                <a:solidFill>
                  <a:srgbClr val="0000CC"/>
                </a:solidFill>
              </a:rPr>
              <a:t>Establish iterative process </a:t>
            </a:r>
            <a:r>
              <a:rPr lang="en-US" altLang="en-US" sz="2000" b="1" i="1">
                <a:solidFill>
                  <a:srgbClr val="0000FF"/>
                </a:solidFill>
              </a:rPr>
              <a:t>–</a:t>
            </a:r>
            <a:r>
              <a:rPr lang="en-US" altLang="en-US" sz="2000" b="1" i="1" smtClean="0">
                <a:solidFill>
                  <a:srgbClr val="0000CC"/>
                </a:solidFill>
              </a:rPr>
              <a:t> address risk early.</a:t>
            </a:r>
          </a:p>
          <a:p>
            <a:pPr marL="609600" indent="-609600" eaLnBrk="1" hangingPunct="1">
              <a:buFontTx/>
              <a:buAutoNum type="arabicPeriod"/>
            </a:pPr>
            <a:r>
              <a:rPr lang="en-US" altLang="en-US" sz="2000" b="1" i="1" smtClean="0"/>
              <a:t>Emphasize component-based development to reduce effort.</a:t>
            </a:r>
          </a:p>
          <a:p>
            <a:pPr marL="609600" indent="-609600" eaLnBrk="1" hangingPunct="1">
              <a:buFontTx/>
              <a:buAutoNum type="arabicPeriod"/>
            </a:pPr>
            <a:r>
              <a:rPr lang="en-US" altLang="en-US" sz="2000" b="1" i="1" smtClean="0"/>
              <a:t>Establish change management.</a:t>
            </a:r>
          </a:p>
          <a:p>
            <a:pPr marL="609600" indent="-609600" eaLnBrk="1" hangingPunct="1">
              <a:buFontTx/>
              <a:buAutoNum type="arabicPeriod"/>
            </a:pPr>
            <a:r>
              <a:rPr lang="en-US" altLang="en-US" sz="2000" b="1" i="1" smtClean="0"/>
              <a:t>Use round-trip engineering – a form of iterative process.</a:t>
            </a:r>
          </a:p>
          <a:p>
            <a:pPr marL="609600" indent="-609600" eaLnBrk="1" hangingPunct="1">
              <a:buFontTx/>
              <a:buAutoNum type="arabicPeriod"/>
            </a:pPr>
            <a:r>
              <a:rPr lang="en-US" altLang="en-US" sz="2000" b="1" i="1" smtClean="0"/>
              <a:t>Use model-based and machine-processable notations for design.</a:t>
            </a:r>
          </a:p>
          <a:p>
            <a:pPr marL="609600" indent="-609600" eaLnBrk="1" hangingPunct="1">
              <a:buFontTx/>
              <a:buAutoNum type="arabicPeriod"/>
            </a:pPr>
            <a:r>
              <a:rPr lang="en-US" altLang="en-US" sz="2000" b="1" i="1" smtClean="0"/>
              <a:t>Establish process for quality control and project assessment.</a:t>
            </a:r>
          </a:p>
          <a:p>
            <a:pPr marL="609600" indent="-609600" eaLnBrk="1" hangingPunct="1">
              <a:buFontTx/>
              <a:buAutoNum type="arabicPeriod"/>
            </a:pPr>
            <a:r>
              <a:rPr lang="en-US" altLang="en-US" sz="2000" b="1" i="1" smtClean="0"/>
              <a:t>Use approach that allows artifacts to be demonstrated early.</a:t>
            </a:r>
          </a:p>
          <a:p>
            <a:pPr marL="609600" indent="-609600" eaLnBrk="1" hangingPunct="1">
              <a:buFontTx/>
              <a:buAutoNum type="arabicPeriod"/>
            </a:pPr>
            <a:r>
              <a:rPr lang="en-US" altLang="en-US" sz="2000" b="1" i="1" smtClean="0"/>
              <a:t>Plan to have incremental releases.</a:t>
            </a:r>
          </a:p>
          <a:p>
            <a:pPr marL="609600" indent="-609600" eaLnBrk="1" hangingPunct="1">
              <a:buFontTx/>
              <a:buAutoNum type="arabicPeriod"/>
            </a:pPr>
            <a:r>
              <a:rPr lang="en-US" altLang="en-US" sz="2000" b="1" i="1" smtClean="0"/>
              <a:t>Establish a configurable process to suit the needs.</a:t>
            </a:r>
          </a:p>
        </p:txBody>
      </p:sp>
      <p:sp>
        <p:nvSpPr>
          <p:cNvPr id="20484" name="Text Box 4"/>
          <p:cNvSpPr txBox="1">
            <a:spLocks noChangeArrowheads="1"/>
          </p:cNvSpPr>
          <p:nvPr/>
        </p:nvSpPr>
        <p:spPr bwMode="auto">
          <a:xfrm>
            <a:off x="4876800" y="5318125"/>
            <a:ext cx="2929295" cy="369332"/>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eaLnBrk="1" hangingPunct="1">
              <a:spcBef>
                <a:spcPct val="0"/>
              </a:spcBef>
              <a:buFontTx/>
              <a:buNone/>
            </a:pPr>
            <a:r>
              <a:rPr lang="en-US" altLang="en-US" sz="1800" b="1"/>
              <a:t>Agree with these? Why ?  </a:t>
            </a:r>
          </a:p>
        </p:txBody>
      </p:sp>
      <p:sp>
        <p:nvSpPr>
          <p:cNvPr id="5" name="TextBox 4"/>
          <p:cNvSpPr txBox="1"/>
          <p:nvPr/>
        </p:nvSpPr>
        <p:spPr>
          <a:xfrm>
            <a:off x="762000" y="5105400"/>
            <a:ext cx="3076575" cy="646112"/>
          </a:xfrm>
          <a:prstGeom prst="rect">
            <a:avLst/>
          </a:prstGeom>
          <a:solidFill>
            <a:schemeClr val="accent6">
              <a:lumMod val="40000"/>
              <a:lumOff val="60000"/>
            </a:schemeClr>
          </a:solidFill>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en-US" b="1" i="1">
                <a:solidFill>
                  <a:srgbClr val="800000"/>
                </a:solidFill>
              </a:rPr>
              <a:t>How many </a:t>
            </a:r>
            <a:r>
              <a:rPr lang="en-US" b="1" i="1" smtClean="0">
                <a:solidFill>
                  <a:srgbClr val="800000"/>
                </a:solidFill>
              </a:rPr>
              <a:t>deal </a:t>
            </a:r>
            <a:r>
              <a:rPr lang="en-US" b="1" i="1">
                <a:solidFill>
                  <a:srgbClr val="800000"/>
                </a:solidFill>
              </a:rPr>
              <a:t>with</a:t>
            </a:r>
          </a:p>
          <a:p>
            <a:pPr>
              <a:defRPr/>
            </a:pPr>
            <a:r>
              <a:rPr lang="en-US" b="1" i="1">
                <a:solidFill>
                  <a:srgbClr val="800000"/>
                </a:solidFill>
              </a:rPr>
              <a:t>“process”  / “technique</a:t>
            </a:r>
            <a:r>
              <a:rPr lang="en-US" b="1" i="1" smtClean="0">
                <a:solidFill>
                  <a:srgbClr val="800000"/>
                </a:solidFill>
              </a:rPr>
              <a:t>”?</a:t>
            </a:r>
            <a:endParaRPr lang="en-US" b="1" i="1">
              <a:solidFill>
                <a:srgbClr val="800000"/>
              </a:solidFill>
            </a:endParaRPr>
          </a:p>
        </p:txBody>
      </p:sp>
    </p:spTree>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457200" y="274638"/>
            <a:ext cx="8229600" cy="792162"/>
          </a:xfrm>
        </p:spPr>
        <p:txBody>
          <a:bodyPr/>
          <a:lstStyle/>
          <a:p>
            <a:pPr eaLnBrk="1" hangingPunct="1"/>
            <a:r>
              <a:rPr lang="en-US" altLang="en-US" sz="3200" b="1" smtClean="0"/>
              <a:t>Wasserman’s Fundamental Concepts</a:t>
            </a:r>
          </a:p>
        </p:txBody>
      </p:sp>
      <p:sp>
        <p:nvSpPr>
          <p:cNvPr id="21507" name="Rectangle 3"/>
          <p:cNvSpPr>
            <a:spLocks noGrp="1" noChangeArrowheads="1"/>
          </p:cNvSpPr>
          <p:nvPr>
            <p:ph type="body" idx="4294967295"/>
          </p:nvPr>
        </p:nvSpPr>
        <p:spPr>
          <a:xfrm>
            <a:off x="457200" y="1447800"/>
            <a:ext cx="8229600" cy="3886200"/>
          </a:xfrm>
        </p:spPr>
        <p:txBody>
          <a:bodyPr/>
          <a:lstStyle/>
          <a:p>
            <a:pPr marL="609600" indent="-609600" eaLnBrk="1" hangingPunct="1">
              <a:buFontTx/>
              <a:buAutoNum type="arabicPeriod"/>
            </a:pPr>
            <a:r>
              <a:rPr lang="en-US" altLang="en-US" sz="2400" b="1" i="1" smtClean="0">
                <a:solidFill>
                  <a:srgbClr val="0000CC"/>
                </a:solidFill>
              </a:rPr>
              <a:t>Abstraction</a:t>
            </a:r>
            <a:r>
              <a:rPr lang="en-US" altLang="en-US" sz="2400" b="1" i="1" smtClean="0"/>
              <a:t> (a form of simplification)</a:t>
            </a:r>
          </a:p>
          <a:p>
            <a:pPr marL="609600" indent="-609600" eaLnBrk="1" hangingPunct="1">
              <a:buFontTx/>
              <a:buAutoNum type="arabicPeriod"/>
            </a:pPr>
            <a:r>
              <a:rPr lang="en-US" altLang="en-US" sz="2400" b="1" i="1" smtClean="0"/>
              <a:t>Analysis and design </a:t>
            </a:r>
            <a:r>
              <a:rPr lang="en-US" altLang="en-US" sz="2400" b="1" i="1" smtClean="0">
                <a:solidFill>
                  <a:srgbClr val="0000CC"/>
                </a:solidFill>
              </a:rPr>
              <a:t>methods and notation</a:t>
            </a:r>
          </a:p>
          <a:p>
            <a:pPr marL="609600" indent="-609600" eaLnBrk="1" hangingPunct="1">
              <a:buFontTx/>
              <a:buAutoNum type="arabicPeriod"/>
            </a:pPr>
            <a:r>
              <a:rPr lang="en-US" altLang="en-US" sz="2400" b="1" i="1" smtClean="0"/>
              <a:t>User interface </a:t>
            </a:r>
            <a:r>
              <a:rPr lang="en-US" altLang="en-US" sz="2400" b="1" i="1" smtClean="0">
                <a:solidFill>
                  <a:srgbClr val="0000CC"/>
                </a:solidFill>
              </a:rPr>
              <a:t>prototyping</a:t>
            </a:r>
          </a:p>
          <a:p>
            <a:pPr marL="609600" indent="-609600" eaLnBrk="1" hangingPunct="1">
              <a:buFontTx/>
              <a:buAutoNum type="arabicPeriod"/>
            </a:pPr>
            <a:r>
              <a:rPr lang="en-US" altLang="en-US" sz="2400" b="1" i="1" smtClean="0">
                <a:solidFill>
                  <a:srgbClr val="0000CC"/>
                </a:solidFill>
              </a:rPr>
              <a:t>Modularity</a:t>
            </a:r>
            <a:r>
              <a:rPr lang="en-US" altLang="en-US" sz="2400" b="1" i="1" smtClean="0"/>
              <a:t> and </a:t>
            </a:r>
            <a:r>
              <a:rPr lang="en-US" altLang="en-US" sz="2400" b="1" i="1" smtClean="0">
                <a:solidFill>
                  <a:srgbClr val="0000CC"/>
                </a:solidFill>
              </a:rPr>
              <a:t>architecture</a:t>
            </a:r>
          </a:p>
          <a:p>
            <a:pPr marL="609600" indent="-609600" eaLnBrk="1" hangingPunct="1">
              <a:buFontTx/>
              <a:buAutoNum type="arabicPeriod"/>
            </a:pPr>
            <a:r>
              <a:rPr lang="en-US" altLang="en-US" sz="2400" b="1" i="1" smtClean="0">
                <a:solidFill>
                  <a:srgbClr val="0000CC"/>
                </a:solidFill>
              </a:rPr>
              <a:t>Reuse</a:t>
            </a:r>
          </a:p>
          <a:p>
            <a:pPr marL="609600" indent="-609600" eaLnBrk="1" hangingPunct="1">
              <a:buFontTx/>
              <a:buAutoNum type="arabicPeriod"/>
            </a:pPr>
            <a:r>
              <a:rPr lang="en-US" altLang="en-US" sz="2400" b="1" i="1" smtClean="0">
                <a:solidFill>
                  <a:srgbClr val="0000CC"/>
                </a:solidFill>
              </a:rPr>
              <a:t>Life cycle </a:t>
            </a:r>
            <a:r>
              <a:rPr lang="en-US" altLang="en-US" sz="2400" b="1" i="1" smtClean="0"/>
              <a:t>and </a:t>
            </a:r>
            <a:r>
              <a:rPr lang="en-US" altLang="en-US" sz="2400" b="1" i="1" smtClean="0">
                <a:solidFill>
                  <a:srgbClr val="0000CC"/>
                </a:solidFill>
              </a:rPr>
              <a:t>process</a:t>
            </a:r>
          </a:p>
          <a:p>
            <a:pPr marL="609600" indent="-609600" eaLnBrk="1" hangingPunct="1">
              <a:buFontTx/>
              <a:buAutoNum type="arabicPeriod"/>
            </a:pPr>
            <a:r>
              <a:rPr lang="en-US" altLang="en-US" sz="2400" b="1" i="1" smtClean="0">
                <a:solidFill>
                  <a:srgbClr val="0000CC"/>
                </a:solidFill>
              </a:rPr>
              <a:t>Metrics</a:t>
            </a:r>
          </a:p>
          <a:p>
            <a:pPr marL="609600" indent="-609600" eaLnBrk="1" hangingPunct="1">
              <a:buFontTx/>
              <a:buAutoNum type="arabicPeriod"/>
            </a:pPr>
            <a:r>
              <a:rPr lang="en-US" altLang="en-US" sz="2400" b="1" i="1" smtClean="0">
                <a:solidFill>
                  <a:srgbClr val="0000CC"/>
                </a:solidFill>
              </a:rPr>
              <a:t>Tools</a:t>
            </a:r>
            <a:r>
              <a:rPr lang="en-US" altLang="en-US" sz="2400" b="1" i="1" smtClean="0"/>
              <a:t> and </a:t>
            </a:r>
            <a:r>
              <a:rPr lang="en-US" altLang="en-US" sz="2400" b="1" i="1" smtClean="0">
                <a:solidFill>
                  <a:srgbClr val="0000CC"/>
                </a:solidFill>
              </a:rPr>
              <a:t>integrated environment</a:t>
            </a:r>
          </a:p>
        </p:txBody>
      </p:sp>
      <p:sp>
        <p:nvSpPr>
          <p:cNvPr id="21508" name="Text Box 4"/>
          <p:cNvSpPr txBox="1">
            <a:spLocks noChangeArrowheads="1"/>
          </p:cNvSpPr>
          <p:nvPr/>
        </p:nvSpPr>
        <p:spPr bwMode="auto">
          <a:xfrm>
            <a:off x="990600" y="5257800"/>
            <a:ext cx="7283450" cy="708025"/>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20000"/>
              </a:spcBef>
              <a:spcAft>
                <a:spcPct val="0"/>
              </a:spcAft>
              <a:buChar char="•"/>
              <a:defRPr sz="3200" kern="1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itchFamily="34" charset="0"/>
                <a:ea typeface="+mn-ea"/>
                <a:cs typeface="+mn-cs"/>
              </a:defRPr>
            </a:lvl9pPr>
          </a:lstStyle>
          <a:p>
            <a:pPr eaLnBrk="1" hangingPunct="1">
              <a:spcBef>
                <a:spcPct val="0"/>
              </a:spcBef>
              <a:buFontTx/>
              <a:buNone/>
            </a:pPr>
            <a:r>
              <a:rPr lang="en-US" altLang="en-US" sz="2000" b="1"/>
              <a:t>“Important concepts” </a:t>
            </a:r>
            <a:r>
              <a:rPr lang="en-US" altLang="en-US" sz="2000" b="1" smtClean="0"/>
              <a:t>— how </a:t>
            </a:r>
            <a:r>
              <a:rPr lang="en-US" altLang="en-US" sz="2000" b="1"/>
              <a:t>do they relate to the earlier </a:t>
            </a:r>
          </a:p>
          <a:p>
            <a:pPr eaLnBrk="1" hangingPunct="1">
              <a:spcBef>
                <a:spcPct val="0"/>
              </a:spcBef>
              <a:buFontTx/>
              <a:buNone/>
            </a:pPr>
            <a:r>
              <a:rPr lang="en-US" altLang="en-US" sz="2000" b="1"/>
              <a:t>listed principles from Davis or Royce?</a:t>
            </a:r>
          </a:p>
        </p:txBody>
      </p:sp>
      <p:sp>
        <p:nvSpPr>
          <p:cNvPr id="5" name="TextBox 4"/>
          <p:cNvSpPr txBox="1"/>
          <p:nvPr/>
        </p:nvSpPr>
        <p:spPr>
          <a:xfrm>
            <a:off x="5715000" y="3276600"/>
            <a:ext cx="3076575" cy="646113"/>
          </a:xfrm>
          <a:prstGeom prst="rect">
            <a:avLst/>
          </a:prstGeom>
          <a:solidFill>
            <a:schemeClr val="accent6">
              <a:lumMod val="40000"/>
              <a:lumOff val="60000"/>
            </a:schemeClr>
          </a:solidFill>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r>
              <a:rPr lang="en-US" b="1" i="1">
                <a:solidFill>
                  <a:srgbClr val="800000"/>
                </a:solidFill>
              </a:rPr>
              <a:t>How many </a:t>
            </a:r>
            <a:r>
              <a:rPr lang="en-US" b="1" i="1" smtClean="0">
                <a:solidFill>
                  <a:srgbClr val="800000"/>
                </a:solidFill>
              </a:rPr>
              <a:t>deal </a:t>
            </a:r>
            <a:r>
              <a:rPr lang="en-US" b="1" i="1">
                <a:solidFill>
                  <a:srgbClr val="800000"/>
                </a:solidFill>
              </a:rPr>
              <a:t>with</a:t>
            </a:r>
          </a:p>
          <a:p>
            <a:pPr>
              <a:defRPr/>
            </a:pPr>
            <a:r>
              <a:rPr lang="en-US" b="1" i="1">
                <a:solidFill>
                  <a:srgbClr val="800000"/>
                </a:solidFill>
              </a:rPr>
              <a:t>“process”  / “technique</a:t>
            </a:r>
            <a:r>
              <a:rPr lang="en-US" b="1" i="1" smtClean="0">
                <a:solidFill>
                  <a:srgbClr val="800000"/>
                </a:solidFill>
              </a:rPr>
              <a:t>”?</a:t>
            </a:r>
            <a:endParaRPr lang="en-US" b="1" i="1">
              <a:solidFill>
                <a:srgbClr val="800000"/>
              </a:solidFill>
            </a:endParaRPr>
          </a:p>
        </p:txBody>
      </p:sp>
    </p:spTree>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457200" y="274638"/>
            <a:ext cx="8229600" cy="792162"/>
          </a:xfrm>
        </p:spPr>
        <p:txBody>
          <a:bodyPr/>
          <a:lstStyle/>
          <a:p>
            <a:pPr eaLnBrk="1" hangingPunct="1"/>
            <a:r>
              <a:rPr lang="en-US" altLang="en-US" sz="3200" b="1" smtClean="0"/>
              <a:t>These “Principles” Address</a:t>
            </a:r>
            <a:br>
              <a:rPr lang="en-US" altLang="en-US" sz="3200" b="1" smtClean="0"/>
            </a:br>
            <a:r>
              <a:rPr lang="en-US" altLang="en-US" sz="3200" b="1" smtClean="0"/>
              <a:t>the Earlier Mentioned </a:t>
            </a:r>
          </a:p>
        </p:txBody>
      </p:sp>
      <p:sp>
        <p:nvSpPr>
          <p:cNvPr id="21507" name="Rectangle 3"/>
          <p:cNvSpPr>
            <a:spLocks noGrp="1" noChangeArrowheads="1"/>
          </p:cNvSpPr>
          <p:nvPr>
            <p:ph type="body" idx="4294967295"/>
          </p:nvPr>
        </p:nvSpPr>
        <p:spPr>
          <a:xfrm>
            <a:off x="457200" y="1600200"/>
            <a:ext cx="8305800" cy="4800600"/>
          </a:xfrm>
        </p:spPr>
        <p:txBody>
          <a:bodyPr/>
          <a:lstStyle/>
          <a:p>
            <a:pPr marL="455613" indent="-455613" eaLnBrk="1" hangingPunct="1">
              <a:lnSpc>
                <a:spcPct val="90000"/>
              </a:lnSpc>
            </a:pPr>
            <a:r>
              <a:rPr lang="en-US" altLang="en-US" sz="2800" b="1" u="sng" smtClean="0">
                <a:solidFill>
                  <a:srgbClr val="336600"/>
                </a:solidFill>
              </a:rPr>
              <a:t>3 “key” strategies</a:t>
            </a:r>
            <a:r>
              <a:rPr lang="en-US" altLang="en-US" sz="2800" b="1" smtClean="0"/>
              <a:t> to ensuring </a:t>
            </a:r>
            <a:r>
              <a:rPr lang="en-US" altLang="en-US" sz="2800" b="1" smtClean="0">
                <a:solidFill>
                  <a:srgbClr val="0000CC"/>
                </a:solidFill>
              </a:rPr>
              <a:t>delivery of:</a:t>
            </a:r>
          </a:p>
          <a:p>
            <a:pPr marL="457200" lvl="1" indent="0" eaLnBrk="1" hangingPunct="1">
              <a:lnSpc>
                <a:spcPct val="90000"/>
              </a:lnSpc>
              <a:buNone/>
            </a:pPr>
            <a:r>
              <a:rPr lang="en-US" altLang="en-US" sz="2400" b="1" smtClean="0">
                <a:solidFill>
                  <a:srgbClr val="0000CC"/>
                </a:solidFill>
              </a:rPr>
              <a:t>(a) </a:t>
            </a:r>
            <a:r>
              <a:rPr lang="en-US" altLang="en-US" sz="2400" b="1" u="sng" smtClean="0">
                <a:solidFill>
                  <a:srgbClr val="0000CC"/>
                </a:solidFill>
              </a:rPr>
              <a:t>High-quality</a:t>
            </a:r>
            <a:r>
              <a:rPr lang="en-US" altLang="en-US" sz="2400" b="1" smtClean="0">
                <a:solidFill>
                  <a:srgbClr val="0000CC"/>
                </a:solidFill>
              </a:rPr>
              <a:t> software </a:t>
            </a:r>
          </a:p>
          <a:p>
            <a:pPr marL="457200" lvl="1" indent="0" eaLnBrk="1" hangingPunct="1">
              <a:lnSpc>
                <a:spcPct val="90000"/>
              </a:lnSpc>
              <a:buNone/>
            </a:pPr>
            <a:r>
              <a:rPr lang="en-US" altLang="en-US" sz="2400" b="1" smtClean="0">
                <a:solidFill>
                  <a:srgbClr val="0000CC"/>
                </a:solidFill>
              </a:rPr>
              <a:t>(b) </a:t>
            </a:r>
            <a:r>
              <a:rPr lang="en-US" altLang="en-US" sz="2400" b="1" u="sng" smtClean="0">
                <a:solidFill>
                  <a:srgbClr val="0000CC"/>
                </a:solidFill>
              </a:rPr>
              <a:t>On time</a:t>
            </a:r>
            <a:r>
              <a:rPr lang="en-US" altLang="en-US" sz="2400" b="1" smtClean="0">
                <a:solidFill>
                  <a:srgbClr val="0000CC"/>
                </a:solidFill>
              </a:rPr>
              <a:t> and </a:t>
            </a:r>
          </a:p>
          <a:p>
            <a:pPr marL="457200" lvl="1" indent="0" eaLnBrk="1" hangingPunct="1">
              <a:lnSpc>
                <a:spcPct val="90000"/>
              </a:lnSpc>
              <a:buNone/>
            </a:pPr>
            <a:r>
              <a:rPr lang="en-US" altLang="en-US" sz="2400" b="1" smtClean="0">
                <a:solidFill>
                  <a:srgbClr val="0000CC"/>
                </a:solidFill>
              </a:rPr>
              <a:t>(c) </a:t>
            </a:r>
            <a:r>
              <a:rPr lang="en-US" altLang="en-US" sz="2400" b="1" u="sng">
                <a:solidFill>
                  <a:srgbClr val="0000CC"/>
                </a:solidFill>
              </a:rPr>
              <a:t>W</a:t>
            </a:r>
            <a:r>
              <a:rPr lang="en-US" altLang="en-US" sz="2400" b="1" u="sng" smtClean="0">
                <a:solidFill>
                  <a:srgbClr val="0000CC"/>
                </a:solidFill>
              </a:rPr>
              <a:t>ithin budget</a:t>
            </a:r>
          </a:p>
          <a:p>
            <a:pPr marL="990600" lvl="1" indent="-533400" eaLnBrk="1" hangingPunct="1">
              <a:lnSpc>
                <a:spcPct val="90000"/>
              </a:lnSpc>
            </a:pPr>
            <a:endParaRPr lang="en-US" altLang="en-US" sz="1200" b="1" u="sng" smtClean="0">
              <a:solidFill>
                <a:srgbClr val="0000CC"/>
              </a:solidFill>
            </a:endParaRPr>
          </a:p>
          <a:p>
            <a:pPr marL="990600" lvl="1" indent="-533400" eaLnBrk="1" hangingPunct="1">
              <a:lnSpc>
                <a:spcPct val="90000"/>
              </a:lnSpc>
              <a:buFontTx/>
              <a:buAutoNum type="arabicPeriod"/>
            </a:pPr>
            <a:r>
              <a:rPr lang="en-US" altLang="en-US" sz="2400" b="1" smtClean="0"/>
              <a:t>Focused attention on </a:t>
            </a:r>
            <a:r>
              <a:rPr lang="en-US" altLang="en-US" sz="2400" b="1" u="sng" smtClean="0">
                <a:solidFill>
                  <a:srgbClr val="800000"/>
                </a:solidFill>
              </a:rPr>
              <a:t>software development environment</a:t>
            </a:r>
            <a:r>
              <a:rPr lang="en-US" altLang="en-US" sz="2400" b="1" smtClean="0">
                <a:solidFill>
                  <a:srgbClr val="800000"/>
                </a:solidFill>
              </a:rPr>
              <a:t>  </a:t>
            </a:r>
            <a:r>
              <a:rPr lang="en-US" altLang="en-US" sz="2400" b="1" smtClean="0"/>
              <a:t>(</a:t>
            </a:r>
            <a:r>
              <a:rPr lang="en-US" altLang="en-US" sz="2400" b="1" smtClean="0">
                <a:solidFill>
                  <a:srgbClr val="336600"/>
                </a:solidFill>
              </a:rPr>
              <a:t>people</a:t>
            </a:r>
            <a:r>
              <a:rPr lang="en-US" altLang="en-US" sz="2400" b="1" smtClean="0"/>
              <a:t>/</a:t>
            </a:r>
            <a:r>
              <a:rPr lang="en-US" altLang="en-US" sz="2400" b="1" smtClean="0">
                <a:solidFill>
                  <a:srgbClr val="336600"/>
                </a:solidFill>
              </a:rPr>
              <a:t>tools</a:t>
            </a:r>
            <a:r>
              <a:rPr lang="en-US" altLang="en-US" sz="2400" b="1" smtClean="0"/>
              <a:t>/</a:t>
            </a:r>
            <a:r>
              <a:rPr lang="en-US" altLang="en-US" sz="2400" b="1" smtClean="0">
                <a:solidFill>
                  <a:srgbClr val="336600"/>
                </a:solidFill>
              </a:rPr>
              <a:t>management/</a:t>
            </a:r>
            <a:r>
              <a:rPr lang="en-US" altLang="en-US" sz="2400" b="1" smtClean="0"/>
              <a:t>etc.)</a:t>
            </a:r>
          </a:p>
          <a:p>
            <a:pPr marL="990600" lvl="1" indent="-533400" eaLnBrk="1" hangingPunct="1">
              <a:lnSpc>
                <a:spcPct val="90000"/>
              </a:lnSpc>
              <a:buFontTx/>
              <a:buAutoNum type="arabicPeriod"/>
            </a:pPr>
            <a:endParaRPr lang="en-US" altLang="en-US" sz="800" b="1" smtClean="0">
              <a:solidFill>
                <a:srgbClr val="800000"/>
              </a:solidFill>
            </a:endParaRPr>
          </a:p>
          <a:p>
            <a:pPr marL="990600" lvl="1" indent="-533400" eaLnBrk="1" hangingPunct="1">
              <a:lnSpc>
                <a:spcPct val="90000"/>
              </a:lnSpc>
              <a:buFontTx/>
              <a:buAutoNum type="arabicPeriod"/>
            </a:pPr>
            <a:r>
              <a:rPr lang="en-US" altLang="en-US" sz="2400" b="1" smtClean="0"/>
              <a:t>“Disciplined” </a:t>
            </a:r>
            <a:r>
              <a:rPr lang="en-US" altLang="en-US" sz="2400" b="1" u="sng" smtClean="0">
                <a:solidFill>
                  <a:srgbClr val="800000"/>
                </a:solidFill>
              </a:rPr>
              <a:t>development processes</a:t>
            </a:r>
          </a:p>
          <a:p>
            <a:pPr marL="990600" lvl="1" indent="-533400" eaLnBrk="1" hangingPunct="1">
              <a:lnSpc>
                <a:spcPct val="90000"/>
              </a:lnSpc>
              <a:buFontTx/>
              <a:buAutoNum type="arabicPeriod"/>
            </a:pPr>
            <a:endParaRPr lang="en-US" altLang="en-US" sz="800" b="1" u="sng" smtClean="0">
              <a:solidFill>
                <a:srgbClr val="800000"/>
              </a:solidFill>
            </a:endParaRPr>
          </a:p>
          <a:p>
            <a:pPr marL="990600" lvl="1" indent="-533400" eaLnBrk="1" hangingPunct="1">
              <a:lnSpc>
                <a:spcPct val="90000"/>
              </a:lnSpc>
              <a:buFontTx/>
              <a:buAutoNum type="arabicPeriod"/>
            </a:pPr>
            <a:r>
              <a:rPr lang="en-US" altLang="en-US" sz="2400" b="1" smtClean="0"/>
              <a:t>Methodical use of </a:t>
            </a:r>
            <a:r>
              <a:rPr lang="en-US" altLang="en-US" sz="2400" b="1" u="sng" smtClean="0">
                <a:solidFill>
                  <a:srgbClr val="800000"/>
                </a:solidFill>
              </a:rPr>
              <a:t>metrics</a:t>
            </a:r>
            <a:r>
              <a:rPr lang="en-US" altLang="en-US" sz="2400" b="1" smtClean="0">
                <a:solidFill>
                  <a:srgbClr val="800000"/>
                </a:solidFill>
              </a:rPr>
              <a:t> to gauge</a:t>
            </a:r>
            <a:r>
              <a:rPr lang="en-US" altLang="en-US" sz="2400" b="1" smtClean="0"/>
              <a:t> </a:t>
            </a:r>
            <a:r>
              <a:rPr lang="en-US" altLang="en-US" sz="2400" b="1" u="sng" smtClean="0">
                <a:solidFill>
                  <a:srgbClr val="0000CC"/>
                </a:solidFill>
              </a:rPr>
              <a:t>cost</a:t>
            </a:r>
            <a:r>
              <a:rPr lang="en-US" altLang="en-US" sz="2400" b="1" smtClean="0"/>
              <a:t>, </a:t>
            </a:r>
            <a:r>
              <a:rPr lang="en-US" altLang="en-US" sz="2400" b="1" u="sng" smtClean="0">
                <a:solidFill>
                  <a:srgbClr val="0000CC"/>
                </a:solidFill>
              </a:rPr>
              <a:t>schedule</a:t>
            </a:r>
            <a:r>
              <a:rPr lang="en-US" altLang="en-US" sz="2400" b="1" smtClean="0"/>
              <a:t>, and </a:t>
            </a:r>
            <a:r>
              <a:rPr lang="en-US" altLang="en-US" sz="2400" b="1" u="sng" smtClean="0">
                <a:solidFill>
                  <a:srgbClr val="0000CC"/>
                </a:solidFill>
              </a:rPr>
              <a:t>functional performance</a:t>
            </a:r>
            <a:r>
              <a:rPr lang="en-US" altLang="en-US" sz="2400" b="1" smtClean="0"/>
              <a:t> targets</a:t>
            </a:r>
          </a:p>
        </p:txBody>
      </p:sp>
    </p:spTree>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xfrm>
      </p:grpSpPr>
      <p:sp>
        <p:nvSpPr>
          <p:cNvPr id="2050" name="Rectangle 2"/>
          <p:cNvSpPr>
            <a:spLocks noGrp="1" noChangeArrowheads="1"/>
          </p:cNvSpPr>
          <p:nvPr>
            <p:ph type="title"/>
          </p:nvPr>
        </p:nvSpPr>
        <p:spPr>
          <a:xfrm>
            <a:off x="-838200" y="685800"/>
            <a:ext cx="5943600" cy="3581400"/>
          </a:xfrm>
        </p:spPr>
        <p:txBody>
          <a:bodyPr/>
          <a:lstStyle/>
          <a:p>
            <a:pPr eaLnBrk="1" hangingPunct="1"/>
            <a:r>
              <a:rPr lang="en-US" altLang="en-US" sz="4800" u="sng" smtClean="0">
                <a:solidFill>
                  <a:schemeClr val="bg1"/>
                </a:solidFill>
              </a:rPr>
              <a:t>Chapter 4</a:t>
            </a:r>
            <a:r>
              <a:rPr lang="en-US" altLang="en-US" sz="4800" smtClean="0">
                <a:solidFill>
                  <a:schemeClr val="bg1"/>
                </a:solidFill>
              </a:rPr>
              <a:t>:</a:t>
            </a:r>
            <a:br>
              <a:rPr lang="en-US" altLang="en-US" sz="4800" u="sng" smtClean="0">
                <a:solidFill>
                  <a:schemeClr val="bg1"/>
                </a:solidFill>
              </a:rPr>
            </a:br>
            <a:r>
              <a:rPr lang="en-US" altLang="en-US" sz="4800" smtClean="0">
                <a:solidFill>
                  <a:schemeClr val="bg1"/>
                </a:solidFill>
              </a:rPr>
              <a:t>Software</a:t>
            </a:r>
            <a:br>
              <a:rPr lang="en-US" altLang="en-US" sz="4800" smtClean="0">
                <a:solidFill>
                  <a:schemeClr val="bg1"/>
                </a:solidFill>
              </a:rPr>
            </a:br>
            <a:r>
              <a:rPr lang="en-US" altLang="en-US" sz="4800" smtClean="0">
                <a:solidFill>
                  <a:schemeClr val="bg1"/>
                </a:solidFill>
              </a:rPr>
              <a:t> Process </a:t>
            </a:r>
            <a:br>
              <a:rPr lang="en-US" altLang="en-US" sz="4800" smtClean="0">
                <a:solidFill>
                  <a:schemeClr val="bg1"/>
                </a:solidFill>
              </a:rPr>
            </a:br>
            <a:r>
              <a:rPr lang="en-US" altLang="en-US" sz="4800" smtClean="0">
                <a:solidFill>
                  <a:schemeClr val="bg1"/>
                </a:solidFill>
              </a:rPr>
              <a:t>Models</a:t>
            </a:r>
            <a:br>
              <a:rPr lang="en-US" altLang="en-US" sz="3200" b="1" smtClean="0"/>
            </a:br>
            <a:endParaRPr lang="en-US" altLang="en-US" sz="3200" b="1" smtClean="0"/>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0" y="76200"/>
            <a:ext cx="9144000" cy="1066800"/>
          </a:xfrm>
        </p:spPr>
        <p:txBody>
          <a:bodyPr/>
          <a:lstStyle/>
          <a:p>
            <a:r>
              <a:rPr lang="en-US" sz="4200" smtClean="0"/>
              <a:t>Version 2. Estimated Calendar Time</a:t>
            </a:r>
            <a:endParaRPr lang="en-US" sz="4200"/>
          </a:p>
        </p:txBody>
      </p:sp>
      <p:sp>
        <p:nvSpPr>
          <p:cNvPr id="3" name="Content Placeholder 2"/>
          <p:cNvSpPr>
            <a:spLocks noGrp="1"/>
          </p:cNvSpPr>
          <p:nvPr>
            <p:ph idx="1"/>
          </p:nvPr>
        </p:nvSpPr>
        <p:spPr>
          <a:xfrm>
            <a:off x="457200" y="1066800"/>
            <a:ext cx="8229600" cy="4525963"/>
          </a:xfrm>
        </p:spPr>
        <p:txBody>
          <a:bodyPr/>
          <a:lstStyle/>
          <a:p>
            <a:pPr marL="0" indent="0">
              <a:buNone/>
            </a:pPr>
            <a:r>
              <a:rPr lang="en-US" sz="2400" smtClean="0"/>
              <a:t>Is the assumption that you will be able to work straight through on this task with no interruptions realistic? </a:t>
            </a:r>
          </a:p>
          <a:p>
            <a:pPr marL="0" indent="0">
              <a:buNone/>
            </a:pPr>
            <a:r>
              <a:rPr lang="en-US" sz="2400" smtClean="0"/>
              <a:t>Won’t you need to go to the restroom or drink some water? </a:t>
            </a:r>
          </a:p>
          <a:p>
            <a:pPr marL="0" indent="0">
              <a:buNone/>
            </a:pPr>
            <a:r>
              <a:rPr lang="en-US" sz="2400" smtClean="0"/>
              <a:t>Can you spend the time needed on this task? </a:t>
            </a:r>
          </a:p>
          <a:p>
            <a:pPr marL="0" indent="0">
              <a:buNone/>
            </a:pPr>
            <a:r>
              <a:rPr lang="en-US" sz="2400" smtClean="0"/>
              <a:t>If you were asked to do this task as soon as reasonably possible, starting right now, can you estimate when you would be finished? </a:t>
            </a:r>
          </a:p>
          <a:p>
            <a:pPr marL="0" indent="0">
              <a:buNone/>
            </a:pPr>
            <a:r>
              <a:rPr lang="en-US" sz="2400" smtClean="0"/>
              <a:t>Given you start now, estimate when you think you will have this program done to hand over to the client. Also give an estimation of the time you will not be on task (for example: eating, sleeping, other courses, etc.).</a:t>
            </a:r>
          </a:p>
          <a:p>
            <a:pPr marL="0" indent="0">
              <a:buNone/>
            </a:pPr>
            <a:r>
              <a:rPr lang="en-US" sz="2400" b="1"/>
              <a:t>Step 2. Estimated calendar time started: </a:t>
            </a:r>
            <a:r>
              <a:rPr lang="en-US" sz="2400" b="1" smtClean="0"/>
              <a:t>____________  </a:t>
            </a:r>
            <a:r>
              <a:rPr lang="en-US" sz="2400" b="1"/>
              <a:t>ended:</a:t>
            </a:r>
            <a:r>
              <a:rPr lang="en-US" sz="2400" b="1" smtClean="0"/>
              <a:t>___________ breaks:________</a:t>
            </a:r>
            <a:r>
              <a:rPr lang="en-US" sz="2400" b="1"/>
              <a:t>___</a:t>
            </a:r>
            <a:r>
              <a:rPr lang="en-US" sz="2400" b="1" smtClean="0"/>
              <a:t>___</a:t>
            </a:r>
            <a:endParaRPr lang="en-US" sz="2400"/>
          </a:p>
        </p:txBody>
      </p:sp>
    </p:spTree>
    <p:extLst>
      <p:ext uri="{BB962C8B-B14F-4D97-AF65-F5344CB8AC3E}">
        <p14:creationId xmlns:p14="http://schemas.microsoft.com/office/powerpoint/2010/main" val="2252233078"/>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p>
            <a:r>
              <a:rPr lang="en-US" altLang="en-US" sz="4000" b="1"/>
              <a:t>What </a:t>
            </a:r>
            <a:r>
              <a:rPr lang="en-US" altLang="en-US" sz="4000" b="1" smtClean="0"/>
              <a:t>Is </a:t>
            </a:r>
            <a:r>
              <a:rPr lang="en-US" altLang="en-US" sz="4000" b="1"/>
              <a:t>a </a:t>
            </a:r>
            <a:r>
              <a:rPr lang="en-US" altLang="en-US" sz="4000" b="1">
                <a:solidFill>
                  <a:srgbClr val="0000CC"/>
                </a:solidFill>
              </a:rPr>
              <a:t>Process </a:t>
            </a:r>
            <a:r>
              <a:rPr lang="en-US" altLang="en-US" sz="4000" b="1" smtClean="0">
                <a:solidFill>
                  <a:srgbClr val="0000CC"/>
                </a:solidFill>
              </a:rPr>
              <a:t>Model?</a:t>
            </a:r>
            <a:r>
              <a:rPr lang="en-US" altLang="en-US" sz="4000" b="1" smtClean="0"/>
              <a:t> </a:t>
            </a:r>
            <a:endParaRPr lang="en-US" sz="4000"/>
          </a:p>
        </p:txBody>
      </p:sp>
      <p:sp>
        <p:nvSpPr>
          <p:cNvPr id="3" name="Content Placeholder 2"/>
          <p:cNvSpPr>
            <a:spLocks noGrp="1"/>
          </p:cNvSpPr>
          <p:nvPr>
            <p:ph idx="1"/>
          </p:nvPr>
        </p:nvSpPr>
        <p:spPr/>
        <p:txBody>
          <a:bodyPr/>
          <a:lstStyle/>
          <a:p>
            <a:pPr eaLnBrk="1" hangingPunct="1">
              <a:lnSpc>
                <a:spcPct val="90000"/>
              </a:lnSpc>
              <a:buFontTx/>
              <a:buNone/>
            </a:pPr>
            <a:r>
              <a:rPr lang="en-US" altLang="en-US" b="1" i="1"/>
              <a:t>It is a</a:t>
            </a:r>
            <a:r>
              <a:rPr lang="en-US" altLang="en-US" b="1" i="1">
                <a:solidFill>
                  <a:schemeClr val="accent2"/>
                </a:solidFill>
              </a:rPr>
              <a:t> </a:t>
            </a:r>
            <a:r>
              <a:rPr lang="en-US" altLang="en-US" b="1" i="1">
                <a:solidFill>
                  <a:srgbClr val="990000"/>
                </a:solidFill>
              </a:rPr>
              <a:t>description</a:t>
            </a:r>
            <a:r>
              <a:rPr lang="en-US" altLang="en-US" b="1" i="1">
                <a:solidFill>
                  <a:schemeClr val="accent2"/>
                </a:solidFill>
              </a:rPr>
              <a:t> </a:t>
            </a:r>
            <a:r>
              <a:rPr lang="en-US" altLang="en-US" b="1" i="1"/>
              <a:t>of </a:t>
            </a:r>
          </a:p>
          <a:p>
            <a:pPr eaLnBrk="1" hangingPunct="1">
              <a:lnSpc>
                <a:spcPct val="90000"/>
              </a:lnSpc>
              <a:buFontTx/>
              <a:buNone/>
            </a:pPr>
            <a:r>
              <a:rPr lang="en-US" altLang="en-US" b="1" i="1">
                <a:solidFill>
                  <a:schemeClr val="accent2"/>
                </a:solidFill>
              </a:rPr>
              <a:t>   i) </a:t>
            </a:r>
            <a:r>
              <a:rPr lang="en-US" altLang="en-US" b="1" i="1" u="sng" smtClean="0">
                <a:solidFill>
                  <a:schemeClr val="accent2"/>
                </a:solidFill>
              </a:rPr>
              <a:t>what </a:t>
            </a:r>
            <a:r>
              <a:rPr lang="en-US" altLang="en-US" b="1" i="1" u="sng">
                <a:solidFill>
                  <a:schemeClr val="accent2"/>
                </a:solidFill>
              </a:rPr>
              <a:t>tasks need to be performed</a:t>
            </a:r>
            <a:r>
              <a:rPr lang="en-US" altLang="en-US" b="1" i="1">
                <a:solidFill>
                  <a:schemeClr val="accent2"/>
                </a:solidFill>
              </a:rPr>
              <a:t> </a:t>
            </a:r>
            <a:r>
              <a:rPr lang="en-US" altLang="en-US" b="1" i="1"/>
              <a:t>in</a:t>
            </a:r>
            <a:r>
              <a:rPr lang="en-US" altLang="en-US" b="1" i="1">
                <a:solidFill>
                  <a:schemeClr val="accent2"/>
                </a:solidFill>
              </a:rPr>
              <a:t> </a:t>
            </a:r>
          </a:p>
          <a:p>
            <a:pPr eaLnBrk="1" hangingPunct="1">
              <a:lnSpc>
                <a:spcPct val="90000"/>
              </a:lnSpc>
              <a:buFontTx/>
              <a:buNone/>
            </a:pPr>
            <a:r>
              <a:rPr lang="en-US" altLang="en-US" b="1" i="1">
                <a:solidFill>
                  <a:schemeClr val="accent2"/>
                </a:solidFill>
              </a:rPr>
              <a:t>  ii) </a:t>
            </a:r>
            <a:r>
              <a:rPr lang="en-US" altLang="en-US" b="1" i="1" u="sng" smtClean="0">
                <a:solidFill>
                  <a:schemeClr val="accent2"/>
                </a:solidFill>
              </a:rPr>
              <a:t>what </a:t>
            </a:r>
            <a:r>
              <a:rPr lang="en-US" altLang="en-US" b="1" i="1" u="sng">
                <a:solidFill>
                  <a:schemeClr val="accent2"/>
                </a:solidFill>
              </a:rPr>
              <a:t>sequence</a:t>
            </a:r>
            <a:r>
              <a:rPr lang="en-US" altLang="en-US" b="1" i="1">
                <a:solidFill>
                  <a:schemeClr val="accent2"/>
                </a:solidFill>
              </a:rPr>
              <a:t> </a:t>
            </a:r>
            <a:r>
              <a:rPr lang="en-US" altLang="en-US" b="1" i="1"/>
              <a:t>under </a:t>
            </a:r>
          </a:p>
          <a:p>
            <a:pPr eaLnBrk="1" hangingPunct="1">
              <a:lnSpc>
                <a:spcPct val="90000"/>
              </a:lnSpc>
              <a:buFontTx/>
              <a:buNone/>
            </a:pPr>
            <a:r>
              <a:rPr lang="en-US" altLang="en-US" b="1" i="1">
                <a:solidFill>
                  <a:schemeClr val="accent2"/>
                </a:solidFill>
              </a:rPr>
              <a:t>  iii) </a:t>
            </a:r>
            <a:r>
              <a:rPr lang="en-US" altLang="en-US" b="1" i="1" u="sng" smtClean="0">
                <a:solidFill>
                  <a:schemeClr val="accent2"/>
                </a:solidFill>
              </a:rPr>
              <a:t>what </a:t>
            </a:r>
            <a:r>
              <a:rPr lang="en-US" altLang="en-US" b="1" i="1" u="sng">
                <a:solidFill>
                  <a:schemeClr val="accent2"/>
                </a:solidFill>
              </a:rPr>
              <a:t>conditions</a:t>
            </a:r>
            <a:r>
              <a:rPr lang="en-US" altLang="en-US" b="1" i="1">
                <a:solidFill>
                  <a:schemeClr val="accent2"/>
                </a:solidFill>
              </a:rPr>
              <a:t> </a:t>
            </a:r>
            <a:r>
              <a:rPr lang="en-US" altLang="en-US" b="1" i="1"/>
              <a:t>by </a:t>
            </a:r>
          </a:p>
          <a:p>
            <a:pPr eaLnBrk="1" hangingPunct="1">
              <a:lnSpc>
                <a:spcPct val="90000"/>
              </a:lnSpc>
              <a:buFontTx/>
              <a:buNone/>
            </a:pPr>
            <a:r>
              <a:rPr lang="en-US" altLang="en-US" b="1" i="1">
                <a:solidFill>
                  <a:schemeClr val="accent2"/>
                </a:solidFill>
              </a:rPr>
              <a:t> iv) </a:t>
            </a:r>
            <a:r>
              <a:rPr lang="en-US" altLang="en-US" b="1" i="1" u="sng" smtClean="0">
                <a:solidFill>
                  <a:schemeClr val="accent2"/>
                </a:solidFill>
              </a:rPr>
              <a:t>whom </a:t>
            </a:r>
            <a:r>
              <a:rPr lang="en-US" altLang="en-US" b="1" i="1"/>
              <a:t>to </a:t>
            </a:r>
          </a:p>
          <a:p>
            <a:pPr eaLnBrk="1" hangingPunct="1">
              <a:lnSpc>
                <a:spcPct val="90000"/>
              </a:lnSpc>
              <a:buFontTx/>
              <a:buNone/>
            </a:pPr>
            <a:r>
              <a:rPr lang="en-US" altLang="en-US" b="1" i="1">
                <a:solidFill>
                  <a:schemeClr val="accent2"/>
                </a:solidFill>
              </a:rPr>
              <a:t>                 </a:t>
            </a:r>
            <a:r>
              <a:rPr lang="en-US" altLang="en-US" b="1" i="1"/>
              <a:t>achieve the “desired results.”</a:t>
            </a:r>
          </a:p>
          <a:p>
            <a:endParaRPr lang="en-US"/>
          </a:p>
        </p:txBody>
      </p:sp>
    </p:spTree>
    <p:extLst>
      <p:ext uri="{BB962C8B-B14F-4D97-AF65-F5344CB8AC3E}">
        <p14:creationId xmlns:p14="http://schemas.microsoft.com/office/powerpoint/2010/main" val="501959559"/>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4" name="Rectangle 2"/>
          <p:cNvSpPr>
            <a:spLocks noGrp="1" noChangeArrowheads="1"/>
          </p:cNvSpPr>
          <p:nvPr>
            <p:ph type="title"/>
          </p:nvPr>
        </p:nvSpPr>
        <p:spPr/>
        <p:txBody>
          <a:bodyPr/>
          <a:lstStyle/>
          <a:p>
            <a:pPr eaLnBrk="1" hangingPunct="1"/>
            <a:r>
              <a:rPr lang="en-US" altLang="en-US" sz="4000" b="1" smtClean="0"/>
              <a:t>Why Have a Process Model?</a:t>
            </a:r>
          </a:p>
        </p:txBody>
      </p:sp>
      <p:sp>
        <p:nvSpPr>
          <p:cNvPr id="5123" name="Rectangle 3"/>
          <p:cNvSpPr>
            <a:spLocks noGrp="1" noChangeArrowheads="1"/>
          </p:cNvSpPr>
          <p:nvPr>
            <p:ph type="body" idx="4294967295"/>
          </p:nvPr>
        </p:nvSpPr>
        <p:spPr>
          <a:xfrm>
            <a:off x="228600" y="1752600"/>
            <a:ext cx="8763000" cy="2667000"/>
          </a:xfrm>
          <a:solidFill>
            <a:srgbClr val="FFFF99"/>
          </a:solidFill>
        </p:spPr>
        <p:txBody>
          <a:bodyPr/>
          <a:lstStyle/>
          <a:p>
            <a:pPr eaLnBrk="1" hangingPunct="1">
              <a:lnSpc>
                <a:spcPct val="90000"/>
              </a:lnSpc>
            </a:pPr>
            <a:r>
              <a:rPr lang="en-US" altLang="en-US" sz="2800" b="1" smtClean="0"/>
              <a:t>Provide </a:t>
            </a:r>
            <a:r>
              <a:rPr lang="en-US" altLang="en-US" sz="2800" b="1" smtClean="0">
                <a:solidFill>
                  <a:srgbClr val="660066"/>
                </a:solidFill>
              </a:rPr>
              <a:t>“guidance”</a:t>
            </a:r>
            <a:r>
              <a:rPr lang="en-US" altLang="en-US" sz="2800" b="1" smtClean="0"/>
              <a:t> for a systematic </a:t>
            </a:r>
            <a:r>
              <a:rPr lang="en-US" altLang="en-US" sz="2800" b="1" u="sng" smtClean="0"/>
              <a:t>coordination</a:t>
            </a:r>
            <a:r>
              <a:rPr lang="en-US" altLang="en-US" sz="2800" b="1" smtClean="0"/>
              <a:t> and </a:t>
            </a:r>
            <a:r>
              <a:rPr lang="en-US" altLang="en-US" sz="2800" b="1" u="sng" smtClean="0"/>
              <a:t>controlling</a:t>
            </a:r>
            <a:r>
              <a:rPr lang="en-US" altLang="en-US" sz="2800" b="1" smtClean="0"/>
              <a:t> of </a:t>
            </a:r>
          </a:p>
          <a:p>
            <a:pPr lvl="1" eaLnBrk="1" hangingPunct="1">
              <a:lnSpc>
                <a:spcPct val="90000"/>
              </a:lnSpc>
            </a:pPr>
            <a:endParaRPr lang="en-US" altLang="en-US" sz="1200" b="1" smtClean="0">
              <a:solidFill>
                <a:srgbClr val="0000CC"/>
              </a:solidFill>
            </a:endParaRPr>
          </a:p>
          <a:p>
            <a:pPr lvl="1" eaLnBrk="1" hangingPunct="1">
              <a:lnSpc>
                <a:spcPct val="90000"/>
              </a:lnSpc>
              <a:buFontTx/>
              <a:buNone/>
            </a:pPr>
            <a:r>
              <a:rPr lang="en-US" altLang="en-US" sz="2400" b="1" smtClean="0">
                <a:solidFill>
                  <a:srgbClr val="0000CC"/>
                </a:solidFill>
              </a:rPr>
              <a:t>a) the tasks</a:t>
            </a:r>
            <a:r>
              <a:rPr lang="en-US" altLang="en-US" sz="2400" b="1" smtClean="0"/>
              <a:t> and</a:t>
            </a:r>
          </a:p>
          <a:p>
            <a:pPr lvl="1" eaLnBrk="1" hangingPunct="1">
              <a:lnSpc>
                <a:spcPct val="90000"/>
              </a:lnSpc>
              <a:buFontTx/>
              <a:buNone/>
            </a:pPr>
            <a:r>
              <a:rPr lang="en-US" altLang="en-US" sz="2400" b="1" smtClean="0">
                <a:solidFill>
                  <a:srgbClr val="0000CC"/>
                </a:solidFill>
              </a:rPr>
              <a:t>b) the personnel </a:t>
            </a:r>
            <a:r>
              <a:rPr lang="en-US" altLang="en-US" sz="2400" b="1" smtClean="0"/>
              <a:t>who perform the tasks </a:t>
            </a:r>
          </a:p>
          <a:p>
            <a:pPr eaLnBrk="1" hangingPunct="1">
              <a:lnSpc>
                <a:spcPct val="90000"/>
              </a:lnSpc>
              <a:buFontTx/>
              <a:buNone/>
            </a:pPr>
            <a:endParaRPr lang="en-US" altLang="en-US" sz="2800" b="1" smtClean="0"/>
          </a:p>
          <a:p>
            <a:pPr eaLnBrk="1" hangingPunct="1">
              <a:lnSpc>
                <a:spcPct val="90000"/>
              </a:lnSpc>
              <a:buFontTx/>
              <a:buNone/>
            </a:pPr>
            <a:endParaRPr lang="en-US" altLang="en-US" sz="2800" b="1" smtClean="0"/>
          </a:p>
        </p:txBody>
      </p:sp>
      <p:sp>
        <p:nvSpPr>
          <p:cNvPr id="5124" name="Text Box 4"/>
          <p:cNvSpPr txBox="1">
            <a:spLocks noChangeArrowheads="1"/>
          </p:cNvSpPr>
          <p:nvPr/>
        </p:nvSpPr>
        <p:spPr bwMode="auto">
          <a:xfrm>
            <a:off x="228600" y="4953000"/>
            <a:ext cx="8686800" cy="39687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ctr" eaLnBrk="1" hangingPunct="1"/>
            <a:r>
              <a:rPr lang="en-US" altLang="en-US" sz="2000" b="1" i="1"/>
              <a:t>Note the key words: </a:t>
            </a:r>
            <a:r>
              <a:rPr lang="en-US" altLang="en-US" sz="2000" b="1" i="1" u="sng" smtClean="0">
                <a:solidFill>
                  <a:srgbClr val="990000"/>
                </a:solidFill>
              </a:rPr>
              <a:t>coordination</a:t>
            </a:r>
            <a:r>
              <a:rPr lang="en-US" altLang="en-US" sz="2000" b="1" i="1" u="sng">
                <a:solidFill>
                  <a:srgbClr val="990000"/>
                </a:solidFill>
              </a:rPr>
              <a:t>/</a:t>
            </a:r>
            <a:r>
              <a:rPr lang="en-US" altLang="en-US" sz="2000" b="1" i="1" u="sng" smtClean="0">
                <a:solidFill>
                  <a:srgbClr val="990000"/>
                </a:solidFill>
              </a:rPr>
              <a:t>control</a:t>
            </a:r>
            <a:r>
              <a:rPr lang="en-US" altLang="en-US" sz="2000" b="1" i="1" smtClean="0"/>
              <a:t>, </a:t>
            </a:r>
            <a:r>
              <a:rPr lang="en-US" altLang="en-US" sz="2000" b="1" i="1" u="sng">
                <a:solidFill>
                  <a:srgbClr val="990000"/>
                </a:solidFill>
              </a:rPr>
              <a:t>tasks</a:t>
            </a:r>
            <a:r>
              <a:rPr lang="en-US" altLang="en-US" sz="2000" b="1" i="1"/>
              <a:t>, </a:t>
            </a:r>
            <a:r>
              <a:rPr lang="en-US" altLang="en-US" sz="2000" b="1" i="1" u="sng" smtClean="0">
                <a:solidFill>
                  <a:srgbClr val="990000"/>
                </a:solidFill>
              </a:rPr>
              <a:t>people</a:t>
            </a:r>
            <a:r>
              <a:rPr lang="en-US" altLang="en-US" sz="2000" b="1" i="1" u="sng" smtClean="0">
                <a:solidFill>
                  <a:srgbClr val="660066"/>
                </a:solidFill>
              </a:rPr>
              <a:t>.</a:t>
            </a:r>
            <a:r>
              <a:rPr lang="en-US" altLang="en-US" sz="2000" b="1" i="1" u="sng" smtClean="0">
                <a:solidFill>
                  <a:srgbClr val="990000"/>
                </a:solidFill>
              </a:rPr>
              <a:t> </a:t>
            </a:r>
            <a:endParaRPr lang="en-US" altLang="en-US" sz="2000" b="1" i="1" u="sng">
              <a:solidFill>
                <a:srgbClr val="990000"/>
              </a:solidFill>
            </a:endParaRPr>
          </a:p>
        </p:txBody>
      </p:sp>
    </p:spTree>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Text Box 4"/>
          <p:cNvSpPr txBox="1">
            <a:spLocks noChangeArrowheads="1"/>
          </p:cNvSpPr>
          <p:nvPr/>
        </p:nvSpPr>
        <p:spPr bwMode="auto">
          <a:xfrm>
            <a:off x="533400" y="2133600"/>
            <a:ext cx="7740650" cy="22272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2800" b="1">
                <a:solidFill>
                  <a:srgbClr val="660066"/>
                </a:solidFill>
              </a:rPr>
              <a:t>Do we need a process if the project requires just </a:t>
            </a:r>
            <a:r>
              <a:rPr lang="en-US" altLang="en-US" sz="2800" b="1" u="sng" smtClean="0">
                <a:solidFill>
                  <a:srgbClr val="660066"/>
                </a:solidFill>
              </a:rPr>
              <a:t>one </a:t>
            </a:r>
            <a:r>
              <a:rPr lang="en-US" altLang="en-US" sz="2800" b="1" u="sng">
                <a:solidFill>
                  <a:srgbClr val="660066"/>
                </a:solidFill>
              </a:rPr>
              <a:t>person or at most two people</a:t>
            </a:r>
            <a:r>
              <a:rPr lang="en-US" altLang="en-US" sz="2800" b="1">
                <a:solidFill>
                  <a:srgbClr val="660066"/>
                </a:solidFill>
              </a:rPr>
              <a:t>?</a:t>
            </a:r>
          </a:p>
          <a:p>
            <a:pPr eaLnBrk="1" hangingPunct="1"/>
            <a:endParaRPr lang="en-US" altLang="en-US" sz="2800" b="1">
              <a:solidFill>
                <a:srgbClr val="660066"/>
              </a:solidFill>
            </a:endParaRPr>
          </a:p>
          <a:p>
            <a:pPr eaLnBrk="1" hangingPunct="1"/>
            <a:endParaRPr lang="en-US" altLang="en-US" sz="2800" b="1">
              <a:solidFill>
                <a:srgbClr val="660066"/>
              </a:solidFill>
            </a:endParaRPr>
          </a:p>
          <a:p>
            <a:pPr eaLnBrk="1" hangingPunct="1"/>
            <a:r>
              <a:rPr lang="en-US" altLang="en-US" sz="2800" b="1">
                <a:solidFill>
                  <a:srgbClr val="660066"/>
                </a:solidFill>
              </a:rPr>
              <a:t>                 Why? ---- Why not ?</a:t>
            </a:r>
          </a:p>
        </p:txBody>
      </p:sp>
    </p:spTree>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noChangeArrowheads="1"/>
          </p:cNvSpPr>
          <p:nvPr>
            <p:ph type="title"/>
          </p:nvPr>
        </p:nvSpPr>
        <p:spPr>
          <a:xfrm>
            <a:off x="533400" y="457200"/>
            <a:ext cx="8229600" cy="685800"/>
          </a:xfrm>
        </p:spPr>
        <p:txBody>
          <a:bodyPr/>
          <a:lstStyle/>
          <a:p>
            <a:pPr eaLnBrk="1" hangingPunct="1"/>
            <a:r>
              <a:rPr lang="en-US" altLang="en-US" sz="4000" b="1" smtClean="0"/>
              <a:t>A “Simple and Familiar” Process </a:t>
            </a:r>
          </a:p>
        </p:txBody>
      </p:sp>
      <p:sp>
        <p:nvSpPr>
          <p:cNvPr id="6162" name="Text Box 18"/>
          <p:cNvSpPr txBox="1">
            <a:spLocks noChangeArrowheads="1"/>
          </p:cNvSpPr>
          <p:nvPr/>
        </p:nvSpPr>
        <p:spPr bwMode="auto">
          <a:xfrm>
            <a:off x="1219200" y="4572000"/>
            <a:ext cx="6553200" cy="173990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marL="230188" indent="-230188" eaLnBrk="1" hangingPunct="1"/>
            <a:r>
              <a:rPr lang="en-US" altLang="en-US" b="1" i="1"/>
              <a:t>1. Most people </a:t>
            </a:r>
            <a:r>
              <a:rPr lang="en-US" altLang="en-US" b="1" i="1" smtClean="0"/>
              <a:t>perform </a:t>
            </a:r>
            <a:r>
              <a:rPr lang="en-US" altLang="en-US" b="1" i="1"/>
              <a:t>and follow this simple process, but unfortunately some </a:t>
            </a:r>
            <a:r>
              <a:rPr lang="en-US" altLang="en-US" b="1" u="sng" smtClean="0">
                <a:solidFill>
                  <a:srgbClr val="990000"/>
                </a:solidFill>
              </a:rPr>
              <a:t>skip</a:t>
            </a:r>
            <a:r>
              <a:rPr lang="en-US" altLang="en-US" b="1" i="1" smtClean="0"/>
              <a:t> </a:t>
            </a:r>
            <a:r>
              <a:rPr lang="en-US" altLang="en-US" b="1" i="1"/>
              <a:t>unit testing or debugging.</a:t>
            </a:r>
          </a:p>
          <a:p>
            <a:pPr marL="230188" indent="-230188" eaLnBrk="1" hangingPunct="1"/>
            <a:endParaRPr lang="en-US" altLang="en-US" b="1" i="1"/>
          </a:p>
          <a:p>
            <a:pPr marL="230188" indent="-230188" eaLnBrk="1" hangingPunct="1"/>
            <a:r>
              <a:rPr lang="en-US" altLang="en-US" b="1" i="1"/>
              <a:t>2. Also, some </a:t>
            </a:r>
            <a:r>
              <a:rPr lang="en-US" altLang="en-US" b="1" i="1" smtClean="0"/>
              <a:t>proceed </a:t>
            </a:r>
            <a:r>
              <a:rPr lang="en-US" altLang="en-US" b="1" i="1" u="sng">
                <a:solidFill>
                  <a:srgbClr val="990000"/>
                </a:solidFill>
              </a:rPr>
              <a:t>without</a:t>
            </a:r>
            <a:r>
              <a:rPr lang="en-US" altLang="en-US" b="1" i="1">
                <a:solidFill>
                  <a:srgbClr val="990000"/>
                </a:solidFill>
              </a:rPr>
              <a:t> </a:t>
            </a:r>
            <a:r>
              <a:rPr lang="en-US" altLang="en-US" b="1" i="1"/>
              <a:t>thoroughly considering &amp; understanding the “problem statement</a:t>
            </a:r>
            <a:r>
              <a:rPr lang="en-US" altLang="en-US" b="1" i="1" smtClean="0"/>
              <a:t>”—which </a:t>
            </a:r>
            <a:r>
              <a:rPr lang="en-US" altLang="en-US" b="1" i="1"/>
              <a:t>is the </a:t>
            </a:r>
            <a:r>
              <a:rPr lang="en-US" altLang="en-US" b="1" i="1" smtClean="0"/>
              <a:t>requirement.</a:t>
            </a:r>
            <a:endParaRPr lang="en-US" altLang="en-US" b="1" i="1"/>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47800"/>
            <a:ext cx="8011537" cy="2717800"/>
          </a:xfrm>
          <a:prstGeom prst="rect">
            <a:avLst/>
          </a:prstGeom>
        </p:spPr>
      </p:pic>
    </p:spTree>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Rectangle 2"/>
          <p:cNvSpPr>
            <a:spLocks noGrp="1" noChangeArrowheads="1"/>
          </p:cNvSpPr>
          <p:nvPr>
            <p:ph type="title"/>
          </p:nvPr>
        </p:nvSpPr>
        <p:spPr>
          <a:xfrm>
            <a:off x="457200" y="228600"/>
            <a:ext cx="8229600" cy="838200"/>
          </a:xfrm>
        </p:spPr>
        <p:txBody>
          <a:bodyPr/>
          <a:lstStyle/>
          <a:p>
            <a:pPr eaLnBrk="1" hangingPunct="1"/>
            <a:r>
              <a:rPr lang="en-US" altLang="en-US" sz="4000" b="1" smtClean="0">
                <a:solidFill>
                  <a:srgbClr val="990000"/>
                </a:solidFill>
              </a:rPr>
              <a:t>Extending </a:t>
            </a:r>
            <a:r>
              <a:rPr lang="en-US" altLang="en-US" sz="4000" b="1" smtClean="0"/>
              <a:t>the “Simple” Process</a:t>
            </a:r>
          </a:p>
        </p:txBody>
      </p:sp>
      <p:sp>
        <p:nvSpPr>
          <p:cNvPr id="8195" name="Rectangle 3"/>
          <p:cNvSpPr>
            <a:spLocks noGrp="1" noChangeArrowheads="1"/>
          </p:cNvSpPr>
          <p:nvPr>
            <p:ph type="body" idx="4294967295"/>
          </p:nvPr>
        </p:nvSpPr>
        <p:spPr>
          <a:xfrm>
            <a:off x="457200" y="1371600"/>
            <a:ext cx="8229600" cy="4191000"/>
          </a:xfrm>
        </p:spPr>
        <p:txBody>
          <a:bodyPr/>
          <a:lstStyle/>
          <a:p>
            <a:pPr eaLnBrk="1" hangingPunct="1">
              <a:lnSpc>
                <a:spcPct val="90000"/>
              </a:lnSpc>
            </a:pPr>
            <a:r>
              <a:rPr lang="en-US" altLang="en-US" sz="2800" b="1" smtClean="0"/>
              <a:t>As projects got </a:t>
            </a:r>
            <a:r>
              <a:rPr lang="en-US" altLang="en-US" sz="2800" b="1" i="1" u="sng" smtClean="0">
                <a:solidFill>
                  <a:srgbClr val="0000CC"/>
                </a:solidFill>
              </a:rPr>
              <a:t>larger</a:t>
            </a:r>
            <a:r>
              <a:rPr lang="en-US" altLang="en-US" sz="2800" b="1" i="1" smtClean="0"/>
              <a:t> </a:t>
            </a:r>
            <a:r>
              <a:rPr lang="en-US" altLang="en-US" sz="2800" b="1" smtClean="0"/>
              <a:t>and more </a:t>
            </a:r>
            <a:r>
              <a:rPr lang="en-US" altLang="en-US" sz="2800" b="1" i="1" u="sng" smtClean="0">
                <a:solidFill>
                  <a:srgbClr val="0000CC"/>
                </a:solidFill>
              </a:rPr>
              <a:t>complex</a:t>
            </a:r>
            <a:r>
              <a:rPr lang="en-US" altLang="en-US" sz="2800" b="1" u="sng" smtClean="0">
                <a:solidFill>
                  <a:srgbClr val="660066"/>
                </a:solidFill>
              </a:rPr>
              <a:t>:</a:t>
            </a:r>
          </a:p>
          <a:p>
            <a:pPr eaLnBrk="1" hangingPunct="1">
              <a:lnSpc>
                <a:spcPct val="90000"/>
              </a:lnSpc>
            </a:pPr>
            <a:endParaRPr lang="en-US" altLang="en-US" sz="1200" b="1" smtClean="0">
              <a:solidFill>
                <a:srgbClr val="0000CC"/>
              </a:solidFill>
            </a:endParaRPr>
          </a:p>
          <a:p>
            <a:pPr lvl="1" eaLnBrk="1" hangingPunct="1">
              <a:lnSpc>
                <a:spcPct val="90000"/>
              </a:lnSpc>
              <a:buFont typeface="Lucida Grande"/>
              <a:buChar char="–"/>
            </a:pPr>
            <a:r>
              <a:rPr lang="en-US" altLang="en-US" sz="2400" b="1" smtClean="0"/>
              <a:t>Needed to </a:t>
            </a:r>
            <a:r>
              <a:rPr lang="en-US" altLang="en-US" sz="2400" b="1" smtClean="0">
                <a:solidFill>
                  <a:srgbClr val="990000"/>
                </a:solidFill>
              </a:rPr>
              <a:t>clarify and stabilize the requirements</a:t>
            </a:r>
            <a:r>
              <a:rPr lang="en-US" altLang="en-US" sz="2400" b="1" smtClean="0"/>
              <a:t> </a:t>
            </a:r>
          </a:p>
          <a:p>
            <a:pPr lvl="1" eaLnBrk="1" hangingPunct="1">
              <a:lnSpc>
                <a:spcPct val="90000"/>
              </a:lnSpc>
            </a:pPr>
            <a:r>
              <a:rPr lang="en-US" altLang="en-US" sz="2400" b="1" smtClean="0"/>
              <a:t>Needed to </a:t>
            </a:r>
            <a:r>
              <a:rPr lang="en-US" altLang="en-US" sz="2400" b="1" smtClean="0">
                <a:solidFill>
                  <a:srgbClr val="990000"/>
                </a:solidFill>
              </a:rPr>
              <a:t>test more functionalities</a:t>
            </a:r>
          </a:p>
          <a:p>
            <a:pPr lvl="1" eaLnBrk="1" hangingPunct="1">
              <a:lnSpc>
                <a:spcPct val="90000"/>
              </a:lnSpc>
            </a:pPr>
            <a:r>
              <a:rPr lang="en-US" altLang="en-US" sz="2400" b="1" smtClean="0"/>
              <a:t>Needed to </a:t>
            </a:r>
            <a:r>
              <a:rPr lang="en-US" altLang="en-US" sz="2400" b="1" smtClean="0">
                <a:solidFill>
                  <a:srgbClr val="990000"/>
                </a:solidFill>
              </a:rPr>
              <a:t>design more carefully</a:t>
            </a:r>
          </a:p>
          <a:p>
            <a:pPr lvl="1" eaLnBrk="1" hangingPunct="1">
              <a:lnSpc>
                <a:spcPct val="90000"/>
              </a:lnSpc>
            </a:pPr>
            <a:r>
              <a:rPr lang="en-US" altLang="en-US" sz="2400" b="1" smtClean="0"/>
              <a:t>Needed to </a:t>
            </a:r>
            <a:r>
              <a:rPr lang="en-US" altLang="en-US" sz="2400" b="1" smtClean="0">
                <a:solidFill>
                  <a:srgbClr val="990000"/>
                </a:solidFill>
              </a:rPr>
              <a:t>use more existing software and tools</a:t>
            </a:r>
          </a:p>
          <a:p>
            <a:pPr lvl="2" eaLnBrk="1" hangingPunct="1">
              <a:lnSpc>
                <a:spcPct val="90000"/>
              </a:lnSpc>
            </a:pPr>
            <a:r>
              <a:rPr lang="en-US" altLang="en-US" sz="2000" b="1" smtClean="0"/>
              <a:t>Database</a:t>
            </a:r>
          </a:p>
          <a:p>
            <a:pPr lvl="2" eaLnBrk="1" hangingPunct="1">
              <a:lnSpc>
                <a:spcPct val="90000"/>
              </a:lnSpc>
            </a:pPr>
            <a:r>
              <a:rPr lang="en-US" altLang="en-US" sz="2000" b="1" smtClean="0"/>
              <a:t>Network</a:t>
            </a:r>
          </a:p>
          <a:p>
            <a:pPr lvl="2" eaLnBrk="1" hangingPunct="1">
              <a:lnSpc>
                <a:spcPct val="90000"/>
              </a:lnSpc>
            </a:pPr>
            <a:r>
              <a:rPr lang="en-US" altLang="en-US" sz="2000" b="1" smtClean="0"/>
              <a:t>Code control</a:t>
            </a:r>
          </a:p>
          <a:p>
            <a:pPr lvl="1" eaLnBrk="1" hangingPunct="1">
              <a:lnSpc>
                <a:spcPct val="90000"/>
              </a:lnSpc>
            </a:pPr>
            <a:r>
              <a:rPr lang="en-US" altLang="en-US" sz="2400" b="1" smtClean="0"/>
              <a:t>Needed </a:t>
            </a:r>
            <a:r>
              <a:rPr lang="en-US" altLang="en-US" sz="2400" b="1" smtClean="0">
                <a:solidFill>
                  <a:srgbClr val="990000"/>
                </a:solidFill>
              </a:rPr>
              <a:t>more people</a:t>
            </a:r>
            <a:r>
              <a:rPr lang="en-US" altLang="en-US" sz="2400" b="1" smtClean="0"/>
              <a:t> to be involved</a:t>
            </a:r>
          </a:p>
        </p:txBody>
      </p:sp>
      <p:sp>
        <p:nvSpPr>
          <p:cNvPr id="8196" name="Text Box 4"/>
          <p:cNvSpPr txBox="1">
            <a:spLocks noChangeArrowheads="1"/>
          </p:cNvSpPr>
          <p:nvPr/>
        </p:nvSpPr>
        <p:spPr bwMode="auto">
          <a:xfrm>
            <a:off x="1143000" y="5334000"/>
            <a:ext cx="6716713" cy="519113"/>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2400" b="1" i="1">
                <a:solidFill>
                  <a:srgbClr val="0000CC"/>
                </a:solidFill>
              </a:rPr>
              <a:t>Resulting in </a:t>
            </a:r>
            <a:r>
              <a:rPr lang="en-US" altLang="en-US" sz="2800" b="1" u="sng">
                <a:solidFill>
                  <a:srgbClr val="0000CC"/>
                </a:solidFill>
              </a:rPr>
              <a:t>more tasks</a:t>
            </a:r>
            <a:r>
              <a:rPr lang="en-US" altLang="en-US" sz="2400" b="1" i="1">
                <a:solidFill>
                  <a:srgbClr val="0000CC"/>
                </a:solidFill>
              </a:rPr>
              <a:t> and </a:t>
            </a:r>
            <a:r>
              <a:rPr lang="en-US" altLang="en-US" sz="2800" b="1" u="sng">
                <a:solidFill>
                  <a:srgbClr val="0000CC"/>
                </a:solidFill>
              </a:rPr>
              <a:t>more people</a:t>
            </a:r>
          </a:p>
        </p:txBody>
      </p:sp>
    </p:spTree>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2"/>
          <p:cNvSpPr>
            <a:spLocks noGrp="1" noChangeArrowheads="1"/>
          </p:cNvSpPr>
          <p:nvPr>
            <p:ph type="title"/>
          </p:nvPr>
        </p:nvSpPr>
        <p:spPr>
          <a:xfrm>
            <a:off x="76200" y="274638"/>
            <a:ext cx="8915400" cy="1143000"/>
          </a:xfrm>
        </p:spPr>
        <p:txBody>
          <a:bodyPr/>
          <a:lstStyle/>
          <a:p>
            <a:pPr eaLnBrk="1" hangingPunct="1"/>
            <a:r>
              <a:rPr lang="en-US" altLang="en-US" sz="4000" b="1" smtClean="0"/>
              <a:t>With </a:t>
            </a:r>
            <a:r>
              <a:rPr lang="en-US" altLang="en-US" sz="4000" b="1" u="sng" smtClean="0"/>
              <a:t>More People and More Tasks</a:t>
            </a:r>
            <a:r>
              <a:rPr lang="en-US" altLang="en-US" sz="4000" b="1" smtClean="0"/>
              <a:t> </a:t>
            </a:r>
          </a:p>
        </p:txBody>
      </p:sp>
      <p:sp>
        <p:nvSpPr>
          <p:cNvPr id="7171" name="Rectangle 3"/>
          <p:cNvSpPr>
            <a:spLocks noGrp="1" noChangeArrowheads="1"/>
          </p:cNvSpPr>
          <p:nvPr>
            <p:ph type="body" idx="4294967295"/>
          </p:nvPr>
        </p:nvSpPr>
        <p:spPr>
          <a:xfrm>
            <a:off x="457200" y="1447800"/>
            <a:ext cx="8229600" cy="4525963"/>
          </a:xfrm>
        </p:spPr>
        <p:txBody>
          <a:bodyPr/>
          <a:lstStyle/>
          <a:p>
            <a:pPr eaLnBrk="1" hangingPunct="1">
              <a:lnSpc>
                <a:spcPct val="90000"/>
              </a:lnSpc>
            </a:pPr>
            <a:r>
              <a:rPr lang="en-US" altLang="en-US" b="1" smtClean="0"/>
              <a:t>We now need to </a:t>
            </a:r>
            <a:r>
              <a:rPr lang="en-US" altLang="en-US" b="1" smtClean="0">
                <a:solidFill>
                  <a:srgbClr val="006600"/>
                </a:solidFill>
              </a:rPr>
              <a:t>“</a:t>
            </a:r>
            <a:r>
              <a:rPr lang="en-US" altLang="en-US" b="1" u="sng">
                <a:solidFill>
                  <a:srgbClr val="006600"/>
                </a:solidFill>
              </a:rPr>
              <a:t>d</a:t>
            </a:r>
            <a:r>
              <a:rPr lang="en-US" altLang="en-US" b="1" u="sng" smtClean="0">
                <a:solidFill>
                  <a:srgbClr val="006600"/>
                </a:solidFill>
              </a:rPr>
              <a:t>efine”</a:t>
            </a:r>
            <a:r>
              <a:rPr lang="en-US" altLang="en-US" b="1" smtClean="0"/>
              <a:t>:</a:t>
            </a:r>
          </a:p>
          <a:p>
            <a:pPr eaLnBrk="1" hangingPunct="1">
              <a:lnSpc>
                <a:spcPct val="90000"/>
              </a:lnSpc>
              <a:buFontTx/>
              <a:buNone/>
            </a:pPr>
            <a:endParaRPr lang="en-US" altLang="en-US" sz="1200" b="1" smtClean="0"/>
          </a:p>
          <a:p>
            <a:pPr lvl="1" eaLnBrk="1" hangingPunct="1">
              <a:lnSpc>
                <a:spcPct val="90000"/>
              </a:lnSpc>
            </a:pPr>
            <a:r>
              <a:rPr lang="en-US" altLang="en-US" b="1" smtClean="0"/>
              <a:t>the </a:t>
            </a:r>
            <a:r>
              <a:rPr lang="en-US" altLang="en-US" b="1" smtClean="0">
                <a:solidFill>
                  <a:schemeClr val="accent2"/>
                </a:solidFill>
              </a:rPr>
              <a:t>set of tasks</a:t>
            </a:r>
            <a:r>
              <a:rPr lang="en-US" altLang="en-US" b="1" smtClean="0"/>
              <a:t> that need to be performed </a:t>
            </a:r>
          </a:p>
          <a:p>
            <a:pPr lvl="1" eaLnBrk="1" hangingPunct="1">
              <a:lnSpc>
                <a:spcPct val="90000"/>
              </a:lnSpc>
            </a:pPr>
            <a:r>
              <a:rPr lang="en-US" altLang="en-US" b="1" smtClean="0"/>
              <a:t>the </a:t>
            </a:r>
            <a:r>
              <a:rPr lang="en-US" altLang="en-US" b="1" smtClean="0">
                <a:solidFill>
                  <a:schemeClr val="accent2"/>
                </a:solidFill>
              </a:rPr>
              <a:t>sequence of flow</a:t>
            </a:r>
            <a:r>
              <a:rPr lang="en-US" altLang="en-US" b="1" smtClean="0"/>
              <a:t> of the tasks</a:t>
            </a:r>
          </a:p>
          <a:p>
            <a:pPr lvl="1" eaLnBrk="1" hangingPunct="1">
              <a:lnSpc>
                <a:spcPct val="90000"/>
              </a:lnSpc>
            </a:pPr>
            <a:r>
              <a:rPr lang="en-US" altLang="en-US" b="1" smtClean="0"/>
              <a:t>the </a:t>
            </a:r>
            <a:r>
              <a:rPr lang="en-US" altLang="en-US" b="1" smtClean="0">
                <a:solidFill>
                  <a:schemeClr val="accent2"/>
                </a:solidFill>
              </a:rPr>
              <a:t>input </a:t>
            </a:r>
            <a:r>
              <a:rPr lang="en-US" altLang="en-US" b="1" smtClean="0"/>
              <a:t>and the </a:t>
            </a:r>
            <a:r>
              <a:rPr lang="en-US" altLang="en-US" b="1" smtClean="0">
                <a:solidFill>
                  <a:schemeClr val="accent2"/>
                </a:solidFill>
              </a:rPr>
              <a:t>output</a:t>
            </a:r>
            <a:r>
              <a:rPr lang="en-US" altLang="en-US" b="1" smtClean="0"/>
              <a:t> from these tasks</a:t>
            </a:r>
          </a:p>
          <a:p>
            <a:pPr lvl="1" eaLnBrk="1" hangingPunct="1">
              <a:lnSpc>
                <a:spcPct val="90000"/>
              </a:lnSpc>
            </a:pPr>
            <a:r>
              <a:rPr lang="en-US" altLang="en-US" b="1" smtClean="0"/>
              <a:t>the </a:t>
            </a:r>
            <a:r>
              <a:rPr lang="en-US" altLang="en-US" b="1" smtClean="0">
                <a:solidFill>
                  <a:schemeClr val="accent2"/>
                </a:solidFill>
              </a:rPr>
              <a:t>pre-condition</a:t>
            </a:r>
            <a:r>
              <a:rPr lang="en-US" altLang="en-US" b="1" smtClean="0"/>
              <a:t> and </a:t>
            </a:r>
            <a:r>
              <a:rPr lang="en-US" altLang="en-US" b="1" smtClean="0">
                <a:solidFill>
                  <a:schemeClr val="accent2"/>
                </a:solidFill>
              </a:rPr>
              <a:t>post-conditions</a:t>
            </a:r>
            <a:r>
              <a:rPr lang="en-US" altLang="en-US" b="1" smtClean="0"/>
              <a:t> for each task</a:t>
            </a:r>
          </a:p>
          <a:p>
            <a:pPr lvl="1" eaLnBrk="1" hangingPunct="1">
              <a:lnSpc>
                <a:spcPct val="90000"/>
              </a:lnSpc>
            </a:pPr>
            <a:r>
              <a:rPr lang="en-US" altLang="en-US" b="1" smtClean="0"/>
              <a:t>The </a:t>
            </a:r>
            <a:r>
              <a:rPr lang="en-US" altLang="en-US" b="1" smtClean="0">
                <a:solidFill>
                  <a:srgbClr val="990000"/>
                </a:solidFill>
              </a:rPr>
              <a:t>people and skills</a:t>
            </a:r>
            <a:r>
              <a:rPr lang="en-US" altLang="en-US" b="1" smtClean="0"/>
              <a:t> needed to perform the tasks</a:t>
            </a:r>
          </a:p>
          <a:p>
            <a:pPr eaLnBrk="1" hangingPunct="1">
              <a:lnSpc>
                <a:spcPct val="90000"/>
              </a:lnSpc>
              <a:buFontTx/>
              <a:buNone/>
            </a:pPr>
            <a:endParaRPr lang="en-US" altLang="en-US" b="1" smtClean="0"/>
          </a:p>
          <a:p>
            <a:pPr eaLnBrk="1" hangingPunct="1">
              <a:lnSpc>
                <a:spcPct val="90000"/>
              </a:lnSpc>
            </a:pPr>
            <a:endParaRPr lang="en-US" altLang="en-US" b="1" smtClean="0"/>
          </a:p>
          <a:p>
            <a:pPr eaLnBrk="1" hangingPunct="1">
              <a:lnSpc>
                <a:spcPct val="90000"/>
              </a:lnSpc>
              <a:buFontTx/>
              <a:buNone/>
            </a:pPr>
            <a:endParaRPr lang="en-US" altLang="en-US" b="1" i="1" smtClean="0">
              <a:solidFill>
                <a:schemeClr val="accent2"/>
              </a:solidFill>
            </a:endParaRPr>
          </a:p>
        </p:txBody>
      </p:sp>
    </p:spTree>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a:xfrm>
            <a:off x="0" y="228600"/>
            <a:ext cx="9144000" cy="1143000"/>
          </a:xfrm>
        </p:spPr>
        <p:txBody>
          <a:bodyPr/>
          <a:lstStyle/>
          <a:p>
            <a:pPr eaLnBrk="1" hangingPunct="1"/>
            <a:r>
              <a:rPr lang="en-US" altLang="en-US" sz="3600" b="1" smtClean="0">
                <a:solidFill>
                  <a:srgbClr val="0000CC"/>
                </a:solidFill>
              </a:rPr>
              <a:t>Some “Traditional” Software Development Processes</a:t>
            </a:r>
          </a:p>
        </p:txBody>
      </p:sp>
      <p:sp>
        <p:nvSpPr>
          <p:cNvPr id="8195" name="Rectangle 3"/>
          <p:cNvSpPr>
            <a:spLocks noGrp="1" noChangeArrowheads="1"/>
          </p:cNvSpPr>
          <p:nvPr>
            <p:ph type="body" idx="4294967295"/>
          </p:nvPr>
        </p:nvSpPr>
        <p:spPr>
          <a:xfrm>
            <a:off x="0" y="1600200"/>
            <a:ext cx="9144000" cy="5334000"/>
          </a:xfrm>
        </p:spPr>
        <p:txBody>
          <a:bodyPr/>
          <a:lstStyle/>
          <a:p>
            <a:pPr eaLnBrk="1" hangingPunct="1">
              <a:lnSpc>
                <a:spcPct val="90000"/>
              </a:lnSpc>
            </a:pPr>
            <a:r>
              <a:rPr lang="en-US" altLang="en-US" sz="2200" b="1" smtClean="0"/>
              <a:t>The earlier “simple” process was employed by many for years without formally embracing other important development activities </a:t>
            </a:r>
            <a:r>
              <a:rPr lang="en-US" altLang="en-US" sz="2200" b="1" smtClean="0">
                <a:solidFill>
                  <a:srgbClr val="006600"/>
                </a:solidFill>
              </a:rPr>
              <a:t>such as requirements analysis, design, formal testing, or packaging.</a:t>
            </a:r>
          </a:p>
          <a:p>
            <a:pPr eaLnBrk="1" hangingPunct="1">
              <a:lnSpc>
                <a:spcPct val="90000"/>
              </a:lnSpc>
              <a:buFontTx/>
              <a:buNone/>
            </a:pPr>
            <a:endParaRPr lang="en-US" altLang="en-US" sz="1000" b="1" smtClean="0">
              <a:solidFill>
                <a:srgbClr val="006600"/>
              </a:solidFill>
            </a:endParaRPr>
          </a:p>
          <a:p>
            <a:pPr eaLnBrk="1" hangingPunct="1">
              <a:lnSpc>
                <a:spcPct val="90000"/>
              </a:lnSpc>
            </a:pPr>
            <a:r>
              <a:rPr lang="en-US" altLang="en-US" sz="2200" b="1" smtClean="0"/>
              <a:t>The recognition of the need for </a:t>
            </a:r>
            <a:r>
              <a:rPr lang="en-US" altLang="en-US" sz="2200" b="1" smtClean="0">
                <a:solidFill>
                  <a:srgbClr val="0000CC"/>
                </a:solidFill>
              </a:rPr>
              <a:t>formal processes</a:t>
            </a:r>
            <a:r>
              <a:rPr lang="en-US" altLang="en-US" sz="2200" b="1" smtClean="0"/>
              <a:t> was initially driven by </a:t>
            </a:r>
            <a:r>
              <a:rPr lang="en-US" altLang="en-US" sz="2200" b="1" smtClean="0">
                <a:solidFill>
                  <a:srgbClr val="990000"/>
                </a:solidFill>
              </a:rPr>
              <a:t>failures in developing large complex software.</a:t>
            </a:r>
          </a:p>
          <a:p>
            <a:pPr eaLnBrk="1" hangingPunct="1">
              <a:lnSpc>
                <a:spcPct val="90000"/>
              </a:lnSpc>
            </a:pPr>
            <a:endParaRPr lang="en-US" altLang="en-US" sz="1000" b="1" smtClean="0"/>
          </a:p>
          <a:p>
            <a:pPr lvl="1" eaLnBrk="1" hangingPunct="1">
              <a:lnSpc>
                <a:spcPct val="90000"/>
              </a:lnSpc>
            </a:pPr>
            <a:r>
              <a:rPr lang="en-US" altLang="en-US" sz="1800" b="1" smtClean="0">
                <a:solidFill>
                  <a:srgbClr val="990000"/>
                </a:solidFill>
              </a:rPr>
              <a:t>Waterfall</a:t>
            </a:r>
            <a:r>
              <a:rPr lang="en-US" altLang="en-US" sz="1800" b="1" smtClean="0"/>
              <a:t>: </a:t>
            </a:r>
            <a:r>
              <a:rPr lang="en-US" altLang="en-US" sz="1800" b="1" i="1" smtClean="0"/>
              <a:t>earliest process and </a:t>
            </a:r>
            <a:r>
              <a:rPr lang="en-US" altLang="en-US" sz="1800" b="1" i="1" u="sng" smtClean="0"/>
              <a:t>coping with no process</a:t>
            </a:r>
          </a:p>
          <a:p>
            <a:pPr lvl="1" eaLnBrk="1" hangingPunct="1">
              <a:lnSpc>
                <a:spcPct val="90000"/>
              </a:lnSpc>
            </a:pPr>
            <a:r>
              <a:rPr lang="en-US" altLang="en-US" sz="1800" b="1" smtClean="0">
                <a:solidFill>
                  <a:srgbClr val="990000"/>
                </a:solidFill>
              </a:rPr>
              <a:t>Incremental</a:t>
            </a:r>
            <a:r>
              <a:rPr lang="en-US" altLang="en-US" sz="1800" b="1" smtClean="0"/>
              <a:t>: </a:t>
            </a:r>
            <a:r>
              <a:rPr lang="en-US" altLang="en-US" sz="1800" b="1" i="1" u="sng" smtClean="0"/>
              <a:t>coping with decomposing</a:t>
            </a:r>
            <a:r>
              <a:rPr lang="en-US" altLang="en-US" sz="1800" b="1" i="1" smtClean="0"/>
              <a:t> the large systems</a:t>
            </a:r>
          </a:p>
          <a:p>
            <a:pPr lvl="1" eaLnBrk="1" hangingPunct="1">
              <a:lnSpc>
                <a:spcPct val="90000"/>
              </a:lnSpc>
            </a:pPr>
            <a:r>
              <a:rPr lang="en-US" altLang="en-US" sz="1800" b="1" smtClean="0">
                <a:solidFill>
                  <a:srgbClr val="990000"/>
                </a:solidFill>
              </a:rPr>
              <a:t>Spiral</a:t>
            </a:r>
            <a:r>
              <a:rPr lang="en-US" altLang="en-US" sz="1800" b="1" smtClean="0"/>
              <a:t>: </a:t>
            </a:r>
            <a:r>
              <a:rPr lang="en-US" altLang="en-US" sz="1800" b="1" i="1" u="sng" smtClean="0"/>
              <a:t>coping with risk management</a:t>
            </a:r>
          </a:p>
          <a:p>
            <a:pPr lvl="1" eaLnBrk="1" hangingPunct="1">
              <a:lnSpc>
                <a:spcPct val="90000"/>
              </a:lnSpc>
            </a:pPr>
            <a:r>
              <a:rPr lang="en-US" altLang="en-US" sz="1800" b="1" smtClean="0">
                <a:solidFill>
                  <a:srgbClr val="990000"/>
                </a:solidFill>
              </a:rPr>
              <a:t>Rational Unified Process</a:t>
            </a:r>
            <a:r>
              <a:rPr lang="en-US" altLang="en-US" sz="1800" b="1" smtClean="0"/>
              <a:t>: </a:t>
            </a:r>
            <a:r>
              <a:rPr lang="en-US" altLang="en-US" sz="1800" b="1" i="1" u="sng" smtClean="0"/>
              <a:t>coping with multiple development </a:t>
            </a:r>
            <a:br>
              <a:rPr lang="en-US" altLang="en-US" sz="1800" b="1" i="1" u="sng" smtClean="0"/>
            </a:br>
            <a:r>
              <a:rPr lang="en-US" altLang="en-US" sz="1800" b="1" i="1" u="sng" smtClean="0"/>
              <a:t>and management issues</a:t>
            </a:r>
            <a:endParaRPr lang="en-US" altLang="en-US" sz="1800" b="1" u="sng" smtClean="0"/>
          </a:p>
        </p:txBody>
      </p:sp>
    </p:spTree>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2"/>
          <p:cNvSpPr>
            <a:spLocks noGrp="1" noChangeArrowheads="1"/>
          </p:cNvSpPr>
          <p:nvPr>
            <p:ph type="title"/>
          </p:nvPr>
        </p:nvSpPr>
        <p:spPr>
          <a:xfrm>
            <a:off x="1600200" y="168275"/>
            <a:ext cx="5943600" cy="792163"/>
          </a:xfrm>
        </p:spPr>
        <p:txBody>
          <a:bodyPr/>
          <a:lstStyle/>
          <a:p>
            <a:pPr eaLnBrk="1" hangingPunct="1"/>
            <a:r>
              <a:rPr lang="en-US" altLang="en-US" sz="4000" b="1" smtClean="0"/>
              <a:t> </a:t>
            </a:r>
            <a:r>
              <a:rPr lang="en-US" altLang="en-US" sz="4000" b="1" u="sng" smtClean="0">
                <a:solidFill>
                  <a:srgbClr val="0000CC"/>
                </a:solidFill>
              </a:rPr>
              <a:t>Waterfall Model</a:t>
            </a:r>
          </a:p>
        </p:txBody>
      </p:sp>
      <p:sp>
        <p:nvSpPr>
          <p:cNvPr id="10252" name="Text Box 12"/>
          <p:cNvSpPr txBox="1">
            <a:spLocks noChangeArrowheads="1"/>
          </p:cNvSpPr>
          <p:nvPr/>
        </p:nvSpPr>
        <p:spPr bwMode="auto">
          <a:xfrm>
            <a:off x="106363" y="1676400"/>
            <a:ext cx="2825750" cy="452431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marL="284163" indent="-284163" eaLnBrk="1" hangingPunct="1"/>
            <a:r>
              <a:rPr lang="en-US" altLang="en-US" b="1"/>
              <a:t>1. Requirements must be specified.</a:t>
            </a:r>
          </a:p>
          <a:p>
            <a:pPr marL="284163" indent="-284163" eaLnBrk="1" hangingPunct="1"/>
            <a:r>
              <a:rPr lang="en-US" altLang="en-US" b="1"/>
              <a:t>2. Four main tasks must be </a:t>
            </a:r>
            <a:r>
              <a:rPr lang="en-US" altLang="en-US" b="1">
                <a:solidFill>
                  <a:srgbClr val="0000CC"/>
                </a:solidFill>
              </a:rPr>
              <a:t>completed in sequence</a:t>
            </a:r>
            <a:r>
              <a:rPr lang="en-US" altLang="en-US" b="1"/>
              <a:t>: </a:t>
            </a:r>
            <a:r>
              <a:rPr lang="en-US" altLang="en-US" b="1" i="1" u="sng"/>
              <a:t>requirements</a:t>
            </a:r>
            <a:r>
              <a:rPr lang="en-US" altLang="en-US" b="1"/>
              <a:t>, </a:t>
            </a:r>
            <a:r>
              <a:rPr lang="en-US" altLang="en-US" b="1" i="1" u="sng"/>
              <a:t>design</a:t>
            </a:r>
            <a:r>
              <a:rPr lang="en-US" altLang="en-US" b="1"/>
              <a:t>, </a:t>
            </a:r>
            <a:r>
              <a:rPr lang="en-US" altLang="en-US" b="1" i="1" u="sng"/>
              <a:t>code</a:t>
            </a:r>
            <a:r>
              <a:rPr lang="en-US" altLang="en-US" b="1"/>
              <a:t>, and </a:t>
            </a:r>
            <a:r>
              <a:rPr lang="en-US" altLang="en-US" b="1" i="1" u="sng"/>
              <a:t>test</a:t>
            </a:r>
            <a:r>
              <a:rPr lang="en-US" altLang="en-US" b="1" i="1"/>
              <a:t>, </a:t>
            </a:r>
            <a:r>
              <a:rPr lang="en-US" altLang="en-US" b="1"/>
              <a:t>followed by integration.</a:t>
            </a:r>
            <a:endParaRPr lang="en-US" altLang="en-US" b="1" i="1" u="sng"/>
          </a:p>
          <a:p>
            <a:pPr marL="284163" indent="-284163" eaLnBrk="1" hangingPunct="1"/>
            <a:r>
              <a:rPr lang="en-US" altLang="en-US" b="1"/>
              <a:t>3. Output of one stage feeds into the next stage in sequence, and thus </a:t>
            </a:r>
            <a:r>
              <a:rPr lang="en-US" altLang="en-US" b="1" smtClean="0"/>
              <a:t>is </a:t>
            </a:r>
            <a:r>
              <a:rPr lang="en-US" altLang="en-US" b="1" smtClean="0">
                <a:solidFill>
                  <a:srgbClr val="990000"/>
                </a:solidFill>
              </a:rPr>
              <a:t>easily </a:t>
            </a:r>
            <a:r>
              <a:rPr lang="en-US" altLang="en-US" b="1">
                <a:solidFill>
                  <a:srgbClr val="990000"/>
                </a:solidFill>
              </a:rPr>
              <a:t>tracked (“</a:t>
            </a:r>
            <a:r>
              <a:rPr lang="en-US" altLang="en-US" b="1" u="sng">
                <a:solidFill>
                  <a:srgbClr val="990000"/>
                </a:solidFill>
              </a:rPr>
              <a:t>controlled</a:t>
            </a:r>
            <a:r>
              <a:rPr lang="en-US" altLang="en-US" b="1">
                <a:solidFill>
                  <a:srgbClr val="990000"/>
                </a:solidFill>
              </a:rPr>
              <a:t>”) by </a:t>
            </a:r>
            <a:r>
              <a:rPr lang="en-US" altLang="en-US" b="1" smtClean="0">
                <a:solidFill>
                  <a:srgbClr val="990000"/>
                </a:solidFill>
              </a:rPr>
              <a:t>management.</a:t>
            </a:r>
            <a:endParaRPr lang="en-US" altLang="en-US" b="1">
              <a:solidFill>
                <a:srgbClr val="99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800" y="1600200"/>
            <a:ext cx="5715000" cy="4373099"/>
          </a:xfrm>
          <a:prstGeom prst="rect">
            <a:avLst/>
          </a:prstGeom>
        </p:spPr>
      </p:pic>
    </p:spTree>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362200"/>
            <a:ext cx="5071679" cy="3365987"/>
          </a:xfrm>
          <a:prstGeom prst="rect">
            <a:avLst/>
          </a:prstGeom>
        </p:spPr>
      </p:pic>
      <p:sp>
        <p:nvSpPr>
          <p:cNvPr id="10242" name="Rectangle 2"/>
          <p:cNvSpPr>
            <a:spLocks noGrp="1" noChangeArrowheads="1"/>
          </p:cNvSpPr>
          <p:nvPr>
            <p:ph type="title"/>
          </p:nvPr>
        </p:nvSpPr>
        <p:spPr>
          <a:xfrm>
            <a:off x="0" y="5638800"/>
            <a:ext cx="9144000" cy="685800"/>
          </a:xfrm>
        </p:spPr>
        <p:txBody>
          <a:bodyPr/>
          <a:lstStyle/>
          <a:p>
            <a:pPr eaLnBrk="1" hangingPunct="1"/>
            <a:r>
              <a:rPr lang="en-US" altLang="en-US" sz="2800" b="1" smtClean="0"/>
              <a:t>  </a:t>
            </a:r>
            <a:r>
              <a:rPr lang="en-US" altLang="en-US" sz="2800" b="1" u="sng" smtClean="0">
                <a:solidFill>
                  <a:srgbClr val="0000CC"/>
                </a:solidFill>
              </a:rPr>
              <a:t>Incremental Model (A) – “</a:t>
            </a:r>
            <a:r>
              <a:rPr lang="en-US" altLang="en-US" sz="2800" b="1" u="sng" smtClean="0">
                <a:solidFill>
                  <a:srgbClr val="990000"/>
                </a:solidFill>
              </a:rPr>
              <a:t>Continuous Integration</a:t>
            </a:r>
            <a:r>
              <a:rPr lang="en-US" altLang="en-US" sz="2800" b="1" u="sng" smtClean="0">
                <a:solidFill>
                  <a:srgbClr val="0000CC"/>
                </a:solidFill>
              </a:rPr>
              <a:t>”</a:t>
            </a:r>
          </a:p>
        </p:txBody>
      </p:sp>
      <p:sp>
        <p:nvSpPr>
          <p:cNvPr id="10273" name="Text Box 33"/>
          <p:cNvSpPr txBox="1">
            <a:spLocks noChangeArrowheads="1"/>
          </p:cNvSpPr>
          <p:nvPr/>
        </p:nvSpPr>
        <p:spPr bwMode="auto">
          <a:xfrm>
            <a:off x="4286250" y="0"/>
            <a:ext cx="4781550" cy="2308324"/>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marL="342900" indent="-342900" eaLnBrk="1" hangingPunct="1">
              <a:buAutoNum type="arabicPeriod"/>
            </a:pPr>
            <a:r>
              <a:rPr lang="en-US" altLang="en-US" b="1" smtClean="0"/>
              <a:t>Each </a:t>
            </a:r>
            <a:r>
              <a:rPr lang="en-US" altLang="en-US" b="1"/>
              <a:t>“major requirement/item</a:t>
            </a:r>
            <a:r>
              <a:rPr lang="en-US" altLang="en-US" b="1" smtClean="0"/>
              <a:t>” is </a:t>
            </a:r>
            <a:r>
              <a:rPr lang="en-US" altLang="en-US" b="1" u="sng">
                <a:solidFill>
                  <a:srgbClr val="990000"/>
                </a:solidFill>
              </a:rPr>
              <a:t>developed separately</a:t>
            </a:r>
            <a:r>
              <a:rPr lang="en-US" altLang="en-US" b="1"/>
              <a:t> </a:t>
            </a:r>
            <a:r>
              <a:rPr lang="en-US" altLang="en-US" b="1" smtClean="0"/>
              <a:t>through the </a:t>
            </a:r>
            <a:r>
              <a:rPr lang="en-US" altLang="en-US" b="1"/>
              <a:t>same sequence </a:t>
            </a:r>
            <a:r>
              <a:rPr lang="en-US" altLang="en-US" b="1" smtClean="0"/>
              <a:t>of: </a:t>
            </a:r>
            <a:r>
              <a:rPr lang="en-US" altLang="en-US" b="1" u="sng"/>
              <a:t>requirement</a:t>
            </a:r>
            <a:r>
              <a:rPr lang="en-US" altLang="en-US" b="1" smtClean="0"/>
              <a:t>, </a:t>
            </a:r>
            <a:r>
              <a:rPr lang="en-US" altLang="en-US" b="1" u="sng" smtClean="0"/>
              <a:t>design</a:t>
            </a:r>
            <a:r>
              <a:rPr lang="en-US" altLang="en-US" b="1"/>
              <a:t>, </a:t>
            </a:r>
            <a:r>
              <a:rPr lang="en-US" altLang="en-US" b="1" u="sng"/>
              <a:t>code</a:t>
            </a:r>
            <a:r>
              <a:rPr lang="en-US" altLang="en-US" b="1"/>
              <a:t>, and </a:t>
            </a:r>
            <a:r>
              <a:rPr lang="en-US" altLang="en-US" b="1" u="sng"/>
              <a:t>unit test</a:t>
            </a:r>
            <a:r>
              <a:rPr lang="en-US" altLang="en-US" b="1"/>
              <a:t>.</a:t>
            </a:r>
          </a:p>
          <a:p>
            <a:pPr marL="230188" indent="-230188" eaLnBrk="1" hangingPunct="1"/>
            <a:r>
              <a:rPr lang="en-US" altLang="en-US" b="1"/>
              <a:t>2. As the developed pieces are completed</a:t>
            </a:r>
            <a:r>
              <a:rPr lang="en-US" altLang="en-US" b="1" smtClean="0"/>
              <a:t>, they </a:t>
            </a:r>
            <a:r>
              <a:rPr lang="en-US" altLang="en-US" b="1"/>
              <a:t>are continuously merged </a:t>
            </a:r>
            <a:r>
              <a:rPr lang="en-US" altLang="en-US" b="1" smtClean="0"/>
              <a:t>and integrated </a:t>
            </a:r>
            <a:r>
              <a:rPr lang="en-US" altLang="en-US" b="1"/>
              <a:t>into a common bucket </a:t>
            </a:r>
            <a:r>
              <a:rPr lang="en-US" altLang="en-US" b="1" smtClean="0"/>
              <a:t>for </a:t>
            </a:r>
            <a:r>
              <a:rPr lang="en-US" altLang="en-US" b="1"/>
              <a:t>integrated system </a:t>
            </a:r>
            <a:r>
              <a:rPr lang="en-US" altLang="en-US" b="1" smtClean="0"/>
              <a:t>test. </a:t>
            </a:r>
            <a:endParaRPr lang="en-US" altLang="en-US"/>
          </a:p>
        </p:txBody>
      </p:sp>
    </p:spTree>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Rectangle 2"/>
          <p:cNvSpPr>
            <a:spLocks noGrp="1" noChangeArrowheads="1"/>
          </p:cNvSpPr>
          <p:nvPr>
            <p:ph type="title"/>
          </p:nvPr>
        </p:nvSpPr>
        <p:spPr>
          <a:xfrm>
            <a:off x="304800" y="5562600"/>
            <a:ext cx="8229600" cy="715963"/>
          </a:xfrm>
        </p:spPr>
        <p:txBody>
          <a:bodyPr/>
          <a:lstStyle/>
          <a:p>
            <a:pPr eaLnBrk="1" hangingPunct="1"/>
            <a:r>
              <a:rPr lang="en-US" altLang="en-US" sz="2800" b="1" smtClean="0"/>
              <a:t> </a:t>
            </a:r>
            <a:r>
              <a:rPr lang="en-US" altLang="en-US" sz="2800" b="1" u="sng" smtClean="0">
                <a:solidFill>
                  <a:srgbClr val="0000CC"/>
                </a:solidFill>
              </a:rPr>
              <a:t>Incremental Model (B) –  “</a:t>
            </a:r>
            <a:r>
              <a:rPr lang="en-US" altLang="en-US" sz="2800" b="1" u="sng" smtClean="0">
                <a:solidFill>
                  <a:srgbClr val="990000"/>
                </a:solidFill>
              </a:rPr>
              <a:t>Multiple Releases</a:t>
            </a:r>
            <a:r>
              <a:rPr lang="en-US" altLang="en-US" sz="2800" b="1" u="sng" smtClean="0">
                <a:solidFill>
                  <a:srgbClr val="0000CC"/>
                </a:solidFill>
              </a:rPr>
              <a:t>”</a:t>
            </a:r>
            <a:r>
              <a:rPr lang="en-US" altLang="en-US" sz="2800" b="1" smtClean="0"/>
              <a:t> </a:t>
            </a:r>
          </a:p>
        </p:txBody>
      </p:sp>
      <p:sp>
        <p:nvSpPr>
          <p:cNvPr id="11282" name="Text Box 18"/>
          <p:cNvSpPr txBox="1">
            <a:spLocks noChangeArrowheads="1"/>
          </p:cNvSpPr>
          <p:nvPr/>
        </p:nvSpPr>
        <p:spPr bwMode="auto">
          <a:xfrm>
            <a:off x="3854450" y="4343400"/>
            <a:ext cx="5137150" cy="9159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b="1"/>
              <a:t>Each small set of requirements is developed, </a:t>
            </a:r>
          </a:p>
          <a:p>
            <a:pPr eaLnBrk="1" hangingPunct="1"/>
            <a:r>
              <a:rPr lang="en-US" altLang="en-US" b="1" smtClean="0"/>
              <a:t>packaged, </a:t>
            </a:r>
            <a:r>
              <a:rPr lang="en-US" altLang="en-US" b="1"/>
              <a:t>and released in a </a:t>
            </a:r>
            <a:r>
              <a:rPr lang="en-US" altLang="en-US" b="1">
                <a:solidFill>
                  <a:srgbClr val="990000"/>
                </a:solidFill>
              </a:rPr>
              <a:t>multiple release</a:t>
            </a:r>
          </a:p>
          <a:p>
            <a:pPr eaLnBrk="1" hangingPunct="1"/>
            <a:r>
              <a:rPr lang="en-US" altLang="en-US" b="1">
                <a:solidFill>
                  <a:srgbClr val="990000"/>
                </a:solidFill>
              </a:rPr>
              <a:t>fashion.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56" y="914400"/>
            <a:ext cx="8857488" cy="2999232"/>
          </a:xfrm>
          <a:prstGeom prst="rect">
            <a:avLst/>
          </a:prstGeom>
        </p:spPr>
      </p:pic>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52400" y="152400"/>
            <a:ext cx="8857488" cy="762000"/>
          </a:xfrm>
        </p:spPr>
        <p:txBody>
          <a:bodyPr/>
          <a:lstStyle/>
          <a:p>
            <a:r>
              <a:rPr lang="en-US" smtClean="0"/>
              <a:t>Version 3. Estimation of Subtasks</a:t>
            </a:r>
            <a:endParaRPr lang="en-US"/>
          </a:p>
        </p:txBody>
      </p:sp>
      <p:sp>
        <p:nvSpPr>
          <p:cNvPr id="3" name="Content Placeholder 2"/>
          <p:cNvSpPr>
            <a:spLocks noGrp="1"/>
          </p:cNvSpPr>
          <p:nvPr>
            <p:ph idx="1"/>
          </p:nvPr>
        </p:nvSpPr>
        <p:spPr>
          <a:xfrm>
            <a:off x="152400" y="990600"/>
            <a:ext cx="8839200" cy="1600200"/>
          </a:xfrm>
        </p:spPr>
        <p:txBody>
          <a:bodyPr/>
          <a:lstStyle/>
          <a:p>
            <a:pPr marL="0" indent="0">
              <a:buNone/>
            </a:pPr>
            <a:r>
              <a:rPr lang="en-US" sz="2400"/>
              <a:t>D</a:t>
            </a:r>
            <a:r>
              <a:rPr lang="en-US" sz="2400" smtClean="0"/>
              <a:t>ivide the entire program into separate developmental tasks; these tasks might be divided into several subtasks. </a:t>
            </a:r>
          </a:p>
          <a:p>
            <a:pPr marL="0" indent="0">
              <a:buNone/>
            </a:pPr>
            <a:r>
              <a:rPr lang="en-US" sz="2400" smtClean="0"/>
              <a:t>Your current task is a planning task, which has estimation as a subtask.  </a:t>
            </a:r>
          </a:p>
        </p:txBody>
      </p:sp>
      <p:sp>
        <p:nvSpPr>
          <p:cNvPr id="5" name="TextBox 4"/>
          <p:cNvSpPr txBox="1"/>
          <p:nvPr/>
        </p:nvSpPr>
        <p:spPr>
          <a:xfrm>
            <a:off x="76200" y="2667000"/>
            <a:ext cx="4648200" cy="353943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indent="0">
              <a:buNone/>
            </a:pPr>
            <a:r>
              <a:rPr lang="en-US" sz="2000" smtClean="0"/>
              <a:t>When thinking of the requirements for the project, assume you will create a class, called StringSorter, with three public methods: Read, Write, and Sort. </a:t>
            </a:r>
          </a:p>
          <a:p>
            <a:pPr marL="400050" lvl="1" indent="0">
              <a:buNone/>
            </a:pPr>
            <a:r>
              <a:rPr lang="en-US" smtClean="0"/>
              <a:t>For the sorting routine, assume that your algorithm involves finding the largest element, putting it at the end of the array, and then sorting the rest of the array using the same mechanism. Assume you will create a method called IndexOfBiggest that returns the index of the biggest element on the array.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048000"/>
            <a:ext cx="4133088" cy="1829192"/>
          </a:xfrm>
          <a:prstGeom prst="rect">
            <a:avLst/>
          </a:prstGeom>
        </p:spPr>
      </p:pic>
    </p:spTree>
    <p:extLst>
      <p:ext uri="{BB962C8B-B14F-4D97-AF65-F5344CB8AC3E}">
        <p14:creationId xmlns:p14="http://schemas.microsoft.com/office/powerpoint/2010/main" val="3120881014"/>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290" name="Rectangle 2"/>
          <p:cNvSpPr>
            <a:spLocks noGrp="1" noChangeArrowheads="1"/>
          </p:cNvSpPr>
          <p:nvPr>
            <p:ph type="title"/>
          </p:nvPr>
        </p:nvSpPr>
        <p:spPr>
          <a:xfrm>
            <a:off x="609600" y="5562600"/>
            <a:ext cx="5715000" cy="685800"/>
          </a:xfrm>
        </p:spPr>
        <p:txBody>
          <a:bodyPr/>
          <a:lstStyle/>
          <a:p>
            <a:pPr eaLnBrk="1" hangingPunct="1"/>
            <a:r>
              <a:rPr lang="en-US" altLang="en-US" sz="2800" b="1" u="sng" smtClean="0">
                <a:solidFill>
                  <a:srgbClr val="0000CC"/>
                </a:solidFill>
              </a:rPr>
              <a:t>Spiral Model</a:t>
            </a:r>
          </a:p>
        </p:txBody>
      </p:sp>
      <p:sp>
        <p:nvSpPr>
          <p:cNvPr id="12311" name="Text Box 23"/>
          <p:cNvSpPr txBox="1">
            <a:spLocks noChangeArrowheads="1"/>
          </p:cNvSpPr>
          <p:nvPr/>
        </p:nvSpPr>
        <p:spPr bwMode="auto">
          <a:xfrm>
            <a:off x="5410200" y="4800600"/>
            <a:ext cx="3505200" cy="147732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marL="227013" indent="-227013" eaLnBrk="1" hangingPunct="1"/>
            <a:r>
              <a:rPr lang="en-US" altLang="en-US" b="1">
                <a:solidFill>
                  <a:srgbClr val="660066"/>
                </a:solidFill>
              </a:rPr>
              <a:t>–</a:t>
            </a:r>
            <a:r>
              <a:rPr lang="en-US" altLang="en-US" b="1" smtClean="0"/>
              <a:t> </a:t>
            </a:r>
            <a:r>
              <a:rPr lang="en-US" altLang="en-US" b="1"/>
              <a:t>Software </a:t>
            </a:r>
            <a:r>
              <a:rPr lang="en-US" altLang="en-US" b="1" smtClean="0"/>
              <a:t>development </a:t>
            </a:r>
            <a:r>
              <a:rPr lang="en-US" altLang="en-US" b="1"/>
              <a:t>activities are cycled </a:t>
            </a:r>
            <a:r>
              <a:rPr lang="en-US" altLang="en-US" b="1" smtClean="0"/>
              <a:t>through four phases.</a:t>
            </a:r>
            <a:endParaRPr lang="en-US" altLang="en-US" b="1"/>
          </a:p>
          <a:p>
            <a:pPr marL="227013" indent="-227013" eaLnBrk="1" hangingPunct="1"/>
            <a:r>
              <a:rPr lang="en-US" altLang="en-US" b="1">
                <a:solidFill>
                  <a:srgbClr val="660066"/>
                </a:solidFill>
              </a:rPr>
              <a:t>–</a:t>
            </a:r>
            <a:r>
              <a:rPr lang="en-US" altLang="en-US" b="1" smtClean="0"/>
              <a:t> A </a:t>
            </a:r>
            <a:r>
              <a:rPr lang="en-US" altLang="en-US" b="1" smtClean="0">
                <a:solidFill>
                  <a:srgbClr val="990000"/>
                </a:solidFill>
              </a:rPr>
              <a:t>“</a:t>
            </a:r>
            <a:r>
              <a:rPr lang="en-US" altLang="en-US" b="1" u="sng" smtClean="0">
                <a:solidFill>
                  <a:srgbClr val="990000"/>
                </a:solidFill>
              </a:rPr>
              <a:t>risk-averse</a:t>
            </a:r>
            <a:r>
              <a:rPr lang="en-US" altLang="en-US" b="1">
                <a:solidFill>
                  <a:srgbClr val="990000"/>
                </a:solidFill>
              </a:rPr>
              <a:t>”</a:t>
            </a:r>
            <a:r>
              <a:rPr lang="en-US" altLang="en-US" b="1"/>
              <a:t> process </a:t>
            </a:r>
            <a:r>
              <a:rPr lang="en-US" altLang="en-US" b="1" smtClean="0"/>
              <a:t>first proposed </a:t>
            </a:r>
            <a:r>
              <a:rPr lang="en-US" altLang="en-US" b="1"/>
              <a:t>by Barry </a:t>
            </a:r>
            <a:r>
              <a:rPr lang="en-US" altLang="en-US" b="1" smtClean="0"/>
              <a:t>Boehm.</a:t>
            </a:r>
            <a:endParaRPr lang="en-US" altLang="en-US" b="1"/>
          </a:p>
        </p:txBody>
      </p:sp>
      <p:sp>
        <p:nvSpPr>
          <p:cNvPr id="24" name="TextBox 23"/>
          <p:cNvSpPr txBox="1"/>
          <p:nvPr/>
        </p:nvSpPr>
        <p:spPr>
          <a:xfrm>
            <a:off x="3048000" y="2057400"/>
            <a:ext cx="2621230" cy="369332"/>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r>
              <a:rPr lang="en-US" b="1" smtClean="0">
                <a:solidFill>
                  <a:srgbClr val="FF0000"/>
                </a:solidFill>
              </a:rPr>
              <a:t>&lt;INSERT FIGURE 4.5&gt;</a:t>
            </a:r>
            <a:endParaRPr lang="en-US" b="1">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288" y="134256"/>
            <a:ext cx="4553712" cy="4630894"/>
          </a:xfrm>
          <a:prstGeom prst="rect">
            <a:avLst/>
          </a:prstGeom>
        </p:spPr>
      </p:pic>
    </p:spTree>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Rectangle 2"/>
          <p:cNvSpPr>
            <a:spLocks noGrp="1" noChangeArrowheads="1"/>
          </p:cNvSpPr>
          <p:nvPr>
            <p:ph type="title"/>
          </p:nvPr>
        </p:nvSpPr>
        <p:spPr>
          <a:xfrm>
            <a:off x="152400" y="5791200"/>
            <a:ext cx="5638800" cy="609600"/>
          </a:xfrm>
        </p:spPr>
        <p:txBody>
          <a:bodyPr/>
          <a:lstStyle/>
          <a:p>
            <a:pPr eaLnBrk="1" hangingPunct="1"/>
            <a:r>
              <a:rPr lang="en-US" altLang="en-US" sz="2800" b="1" u="sng" smtClean="0">
                <a:solidFill>
                  <a:srgbClr val="0000CC"/>
                </a:solidFill>
              </a:rPr>
              <a:t>Rational Unified Process (RUP)</a:t>
            </a:r>
          </a:p>
        </p:txBody>
      </p:sp>
      <p:sp>
        <p:nvSpPr>
          <p:cNvPr id="13329" name="Text Box 17"/>
          <p:cNvSpPr txBox="1">
            <a:spLocks noChangeArrowheads="1"/>
          </p:cNvSpPr>
          <p:nvPr/>
        </p:nvSpPr>
        <p:spPr bwMode="auto">
          <a:xfrm>
            <a:off x="304800" y="4495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endParaRPr lang="en-US" altLang="en-US" b="1"/>
          </a:p>
        </p:txBody>
      </p:sp>
      <p:sp>
        <p:nvSpPr>
          <p:cNvPr id="13359" name="Text Box 47"/>
          <p:cNvSpPr txBox="1">
            <a:spLocks noChangeArrowheads="1"/>
          </p:cNvSpPr>
          <p:nvPr/>
        </p:nvSpPr>
        <p:spPr bwMode="auto">
          <a:xfrm>
            <a:off x="5181600" y="4590871"/>
            <a:ext cx="3886200" cy="1200329"/>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b="1"/>
              <a:t>Every software development</a:t>
            </a:r>
          </a:p>
          <a:p>
            <a:pPr eaLnBrk="1" hangingPunct="1"/>
            <a:r>
              <a:rPr lang="en-US" altLang="en-US" b="1"/>
              <a:t>activity is “addressed” in the </a:t>
            </a:r>
            <a:r>
              <a:rPr lang="en-US" altLang="en-US" b="1" smtClean="0">
                <a:solidFill>
                  <a:srgbClr val="990000"/>
                </a:solidFill>
              </a:rPr>
              <a:t>four</a:t>
            </a:r>
            <a:r>
              <a:rPr lang="en-US" altLang="en-US" b="1">
                <a:solidFill>
                  <a:srgbClr val="990000"/>
                </a:solidFill>
              </a:rPr>
              <a:t> </a:t>
            </a:r>
            <a:r>
              <a:rPr lang="en-US" altLang="en-US" b="1" smtClean="0">
                <a:solidFill>
                  <a:srgbClr val="990000"/>
                </a:solidFill>
              </a:rPr>
              <a:t>phases </a:t>
            </a:r>
            <a:r>
              <a:rPr lang="en-US" altLang="en-US" b="1"/>
              <a:t>of </a:t>
            </a:r>
            <a:r>
              <a:rPr lang="en-US" altLang="en-US" b="1" u="sng">
                <a:solidFill>
                  <a:srgbClr val="990000"/>
                </a:solidFill>
              </a:rPr>
              <a:t>inception</a:t>
            </a:r>
            <a:r>
              <a:rPr lang="en-US" altLang="en-US" b="1">
                <a:solidFill>
                  <a:srgbClr val="990000"/>
                </a:solidFill>
              </a:rPr>
              <a:t>, </a:t>
            </a:r>
            <a:r>
              <a:rPr lang="en-US" altLang="en-US" b="1" u="sng">
                <a:solidFill>
                  <a:srgbClr val="990000"/>
                </a:solidFill>
              </a:rPr>
              <a:t>elaboration</a:t>
            </a:r>
            <a:r>
              <a:rPr lang="en-US" altLang="en-US" b="1" smtClean="0">
                <a:solidFill>
                  <a:srgbClr val="990000"/>
                </a:solidFill>
              </a:rPr>
              <a:t>, </a:t>
            </a:r>
            <a:r>
              <a:rPr lang="en-US" altLang="en-US" b="1" u="sng" smtClean="0">
                <a:solidFill>
                  <a:srgbClr val="990000"/>
                </a:solidFill>
              </a:rPr>
              <a:t>construction</a:t>
            </a:r>
            <a:r>
              <a:rPr lang="en-US" altLang="en-US" b="1">
                <a:solidFill>
                  <a:srgbClr val="990000"/>
                </a:solidFill>
              </a:rPr>
              <a:t>, </a:t>
            </a:r>
            <a:r>
              <a:rPr lang="en-US" altLang="en-US" b="1"/>
              <a:t>and</a:t>
            </a:r>
            <a:r>
              <a:rPr lang="en-US" altLang="en-US" b="1">
                <a:solidFill>
                  <a:srgbClr val="990000"/>
                </a:solidFill>
              </a:rPr>
              <a:t> </a:t>
            </a:r>
            <a:r>
              <a:rPr lang="en-US" altLang="en-US" b="1" u="sng" smtClean="0">
                <a:solidFill>
                  <a:srgbClr val="990000"/>
                </a:solidFill>
              </a:rPr>
              <a:t>transition</a:t>
            </a:r>
            <a:r>
              <a:rPr lang="en-US" altLang="en-US" b="1" u="sng" smtClean="0">
                <a:solidFill>
                  <a:srgbClr val="660066"/>
                </a:solidFill>
              </a:rPr>
              <a:t>.</a:t>
            </a:r>
            <a:endParaRPr lang="en-US" altLang="en-US" b="1" u="sng">
              <a:solidFill>
                <a:srgbClr val="660066"/>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43" y="279537"/>
            <a:ext cx="7551057" cy="4140063"/>
          </a:xfrm>
          <a:prstGeom prst="rect">
            <a:avLst/>
          </a:prstGeom>
        </p:spPr>
      </p:pic>
    </p:spTree>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338" name="Rectangle 2"/>
          <p:cNvSpPr>
            <a:spLocks noGrp="1" noChangeArrowheads="1"/>
          </p:cNvSpPr>
          <p:nvPr>
            <p:ph type="title"/>
          </p:nvPr>
        </p:nvSpPr>
        <p:spPr>
          <a:xfrm>
            <a:off x="457200" y="381000"/>
            <a:ext cx="8229600" cy="609600"/>
          </a:xfrm>
        </p:spPr>
        <p:txBody>
          <a:bodyPr/>
          <a:lstStyle/>
          <a:p>
            <a:pPr eaLnBrk="1" hangingPunct="1"/>
            <a:r>
              <a:rPr lang="en-US" altLang="en-US" sz="4000" b="1" smtClean="0"/>
              <a:t> Entry and Exit Criteria</a:t>
            </a:r>
          </a:p>
        </p:txBody>
      </p:sp>
      <p:sp>
        <p:nvSpPr>
          <p:cNvPr id="14348" name="Text Box 12"/>
          <p:cNvSpPr txBox="1">
            <a:spLocks noChangeArrowheads="1"/>
          </p:cNvSpPr>
          <p:nvPr/>
        </p:nvSpPr>
        <p:spPr bwMode="auto">
          <a:xfrm>
            <a:off x="2519362" y="3954720"/>
            <a:ext cx="6472238" cy="236988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2000" b="1"/>
              <a:t>In order for </a:t>
            </a:r>
            <a:r>
              <a:rPr lang="en-US" altLang="en-US" sz="2000" b="1" smtClean="0"/>
              <a:t>a process model </a:t>
            </a:r>
            <a:r>
              <a:rPr lang="en-US" altLang="en-US" sz="2000" b="1"/>
              <a:t>to be more than just</a:t>
            </a:r>
          </a:p>
          <a:p>
            <a:pPr eaLnBrk="1" hangingPunct="1"/>
            <a:r>
              <a:rPr lang="en-US" altLang="en-US" sz="2000" b="1"/>
              <a:t>a “guideline,” it must include a list of conditions or </a:t>
            </a:r>
          </a:p>
          <a:p>
            <a:pPr eaLnBrk="1" hangingPunct="1"/>
            <a:r>
              <a:rPr lang="en-US" altLang="en-US" sz="2000" b="1"/>
              <a:t>requirements that define the:</a:t>
            </a:r>
          </a:p>
          <a:p>
            <a:pPr marL="454025" indent="-227013" eaLnBrk="1" hangingPunct="1"/>
            <a:r>
              <a:rPr lang="en-US" altLang="en-US" sz="2000" b="1" smtClean="0">
                <a:solidFill>
                  <a:srgbClr val="660066"/>
                </a:solidFill>
              </a:rPr>
              <a:t>–</a:t>
            </a:r>
            <a:r>
              <a:rPr lang="en-US" altLang="en-US" sz="2000" b="1" smtClean="0"/>
              <a:t> </a:t>
            </a:r>
            <a:r>
              <a:rPr lang="en-US" altLang="en-US" sz="2000" b="1">
                <a:solidFill>
                  <a:srgbClr val="990000"/>
                </a:solidFill>
              </a:rPr>
              <a:t>entry criteria</a:t>
            </a:r>
            <a:r>
              <a:rPr lang="en-US" altLang="en-US" sz="2000" b="1"/>
              <a:t> </a:t>
            </a:r>
            <a:r>
              <a:rPr lang="en-US" altLang="en-US" sz="2000" b="1" u="sng"/>
              <a:t>prior</a:t>
            </a:r>
            <a:r>
              <a:rPr lang="en-US" altLang="en-US" sz="2000" b="1"/>
              <a:t> to </a:t>
            </a:r>
            <a:r>
              <a:rPr lang="en-US" altLang="en-US" sz="2000" b="1" smtClean="0"/>
              <a:t>performing an </a:t>
            </a:r>
            <a:r>
              <a:rPr lang="en-US" altLang="en-US" sz="2000" b="1"/>
              <a:t>activity in a process.</a:t>
            </a:r>
          </a:p>
          <a:p>
            <a:pPr marL="454025" indent="-227013" eaLnBrk="1" hangingPunct="1"/>
            <a:r>
              <a:rPr lang="en-US" altLang="en-US" sz="2000" b="1" smtClean="0">
                <a:solidFill>
                  <a:srgbClr val="660066"/>
                </a:solidFill>
              </a:rPr>
              <a:t>–</a:t>
            </a:r>
            <a:r>
              <a:rPr lang="en-US" altLang="en-US" sz="2000" b="1" smtClean="0"/>
              <a:t> </a:t>
            </a:r>
            <a:r>
              <a:rPr lang="en-US" altLang="en-US" sz="2000" b="1">
                <a:solidFill>
                  <a:srgbClr val="990000"/>
                </a:solidFill>
              </a:rPr>
              <a:t>exit criteria</a:t>
            </a:r>
            <a:r>
              <a:rPr lang="en-US" altLang="en-US" sz="2000" b="1"/>
              <a:t> before an activity in </a:t>
            </a:r>
            <a:r>
              <a:rPr lang="en-US" altLang="en-US" sz="2000" b="1" smtClean="0"/>
              <a:t>the process </a:t>
            </a:r>
            <a:r>
              <a:rPr lang="en-US" altLang="en-US" sz="2000" b="1"/>
              <a:t>is deemed completed. </a:t>
            </a:r>
          </a:p>
          <a:p>
            <a:pPr marL="454025" indent="-227013" eaLnBrk="1" hangingPunct="1"/>
            <a:endParaRPr lang="en-US" altLang="en-US" sz="800" b="1"/>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291771"/>
            <a:ext cx="7400678" cy="2371344"/>
          </a:xfrm>
          <a:prstGeom prst="rect">
            <a:avLst/>
          </a:prstGeom>
        </p:spPr>
      </p:pic>
    </p:spTree>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Rectangle 2"/>
          <p:cNvSpPr>
            <a:spLocks noGrp="1" noChangeArrowheads="1"/>
          </p:cNvSpPr>
          <p:nvPr>
            <p:ph type="title"/>
          </p:nvPr>
        </p:nvSpPr>
        <p:spPr>
          <a:xfrm>
            <a:off x="152400" y="0"/>
            <a:ext cx="8839200" cy="990600"/>
          </a:xfrm>
        </p:spPr>
        <p:txBody>
          <a:bodyPr/>
          <a:lstStyle/>
          <a:p>
            <a:pPr eaLnBrk="1" hangingPunct="1"/>
            <a:r>
              <a:rPr lang="en-US" altLang="en-US" sz="3600" b="1" u="sng" smtClean="0">
                <a:solidFill>
                  <a:srgbClr val="0000CC"/>
                </a:solidFill>
              </a:rPr>
              <a:t>Assessment</a:t>
            </a:r>
            <a:r>
              <a:rPr lang="en-US" altLang="en-US" sz="3600" b="1" smtClean="0">
                <a:solidFill>
                  <a:srgbClr val="0000CC"/>
                </a:solidFill>
              </a:rPr>
              <a:t> of Software Organizations</a:t>
            </a:r>
          </a:p>
        </p:txBody>
      </p:sp>
      <p:sp>
        <p:nvSpPr>
          <p:cNvPr id="15363" name="Rectangle 3"/>
          <p:cNvSpPr>
            <a:spLocks noGrp="1" noChangeArrowheads="1"/>
          </p:cNvSpPr>
          <p:nvPr>
            <p:ph type="body" idx="4294967295"/>
          </p:nvPr>
        </p:nvSpPr>
        <p:spPr>
          <a:xfrm>
            <a:off x="304800" y="1143000"/>
            <a:ext cx="8610600" cy="3352800"/>
          </a:xfrm>
        </p:spPr>
        <p:txBody>
          <a:bodyPr/>
          <a:lstStyle/>
          <a:p>
            <a:pPr eaLnBrk="1" hangingPunct="1">
              <a:lnSpc>
                <a:spcPct val="90000"/>
              </a:lnSpc>
            </a:pPr>
            <a:r>
              <a:rPr lang="en-US" altLang="en-US" sz="2400" b="1" smtClean="0"/>
              <a:t>Software development and software support may be done with very little process or with very sophisticated, well-defined, well-organized, and well-executed processes.</a:t>
            </a:r>
          </a:p>
          <a:p>
            <a:pPr eaLnBrk="1" hangingPunct="1">
              <a:lnSpc>
                <a:spcPct val="90000"/>
              </a:lnSpc>
            </a:pPr>
            <a:r>
              <a:rPr lang="en-US" altLang="en-US" sz="2400" b="1" u="sng" smtClean="0"/>
              <a:t>How mature</a:t>
            </a:r>
            <a:r>
              <a:rPr lang="en-US" altLang="en-US" sz="2400" b="1" smtClean="0"/>
              <a:t> is your software engineering organization and do you need to improve?</a:t>
            </a:r>
          </a:p>
          <a:p>
            <a:pPr eaLnBrk="1" hangingPunct="1">
              <a:lnSpc>
                <a:spcPct val="90000"/>
              </a:lnSpc>
            </a:pPr>
            <a:r>
              <a:rPr lang="en-US" altLang="en-US" sz="2400" b="1" u="sng" smtClean="0"/>
              <a:t>ISO (ISO 9000 series)</a:t>
            </a:r>
            <a:r>
              <a:rPr lang="en-US" altLang="en-US" sz="2400" b="1" smtClean="0"/>
              <a:t> and </a:t>
            </a:r>
            <a:r>
              <a:rPr lang="en-US" altLang="en-US" sz="2400" b="1" u="sng" smtClean="0"/>
              <a:t>SEI (Software Engineering Institute at Carnegie Mellon)</a:t>
            </a:r>
            <a:r>
              <a:rPr lang="en-US" altLang="en-US" sz="2400" b="1" smtClean="0"/>
              <a:t> are two leading organizations that help in the process assessment.</a:t>
            </a:r>
          </a:p>
          <a:p>
            <a:pPr eaLnBrk="1" hangingPunct="1">
              <a:lnSpc>
                <a:spcPct val="90000"/>
              </a:lnSpc>
            </a:pPr>
            <a:endParaRPr lang="en-US" altLang="en-US" sz="2400" b="1" smtClean="0"/>
          </a:p>
        </p:txBody>
      </p:sp>
      <p:sp>
        <p:nvSpPr>
          <p:cNvPr id="15364" name="AutoShape 4"/>
          <p:cNvSpPr>
            <a:spLocks noChangeArrowheads="1"/>
          </p:cNvSpPr>
          <p:nvPr/>
        </p:nvSpPr>
        <p:spPr bwMode="auto">
          <a:xfrm>
            <a:off x="914400" y="4800600"/>
            <a:ext cx="6858000" cy="485775"/>
          </a:xfrm>
          <a:prstGeom prst="leftRightArrow">
            <a:avLst>
              <a:gd name="adj1" fmla="val 50000"/>
              <a:gd name="adj2" fmla="val 282353"/>
            </a:avLst>
          </a:prstGeom>
          <a:solidFill>
            <a:srgbClr val="CC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ctr" eaLnBrk="1" hangingPunct="1"/>
            <a:endParaRPr lang="en-US" altLang="en-US">
              <a:solidFill>
                <a:srgbClr val="006600"/>
              </a:solidFill>
            </a:endParaRPr>
          </a:p>
        </p:txBody>
      </p:sp>
      <p:sp>
        <p:nvSpPr>
          <p:cNvPr id="15365" name="Text Box 5"/>
          <p:cNvSpPr txBox="1">
            <a:spLocks noChangeArrowheads="1"/>
          </p:cNvSpPr>
          <p:nvPr/>
        </p:nvSpPr>
        <p:spPr bwMode="auto">
          <a:xfrm>
            <a:off x="533400" y="48768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endParaRPr lang="en-US" altLang="en-US" sz="2800" b="1"/>
          </a:p>
        </p:txBody>
      </p:sp>
      <p:sp>
        <p:nvSpPr>
          <p:cNvPr id="15366" name="Text Box 6"/>
          <p:cNvSpPr txBox="1">
            <a:spLocks noChangeArrowheads="1"/>
          </p:cNvSpPr>
          <p:nvPr/>
        </p:nvSpPr>
        <p:spPr bwMode="auto">
          <a:xfrm>
            <a:off x="609600" y="5410200"/>
            <a:ext cx="1862138"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2400" b="1" i="1"/>
              <a:t>No Process</a:t>
            </a:r>
          </a:p>
        </p:txBody>
      </p:sp>
      <p:sp>
        <p:nvSpPr>
          <p:cNvPr id="15367" name="Text Box 7"/>
          <p:cNvSpPr txBox="1">
            <a:spLocks noChangeArrowheads="1"/>
          </p:cNvSpPr>
          <p:nvPr/>
        </p:nvSpPr>
        <p:spPr bwMode="auto">
          <a:xfrm>
            <a:off x="6172200" y="5334000"/>
            <a:ext cx="2641600"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2400" b="1" i="1"/>
              <a:t>Matured Process</a:t>
            </a:r>
          </a:p>
        </p:txBody>
      </p:sp>
      <p:sp>
        <p:nvSpPr>
          <p:cNvPr id="15368" name="Line 8"/>
          <p:cNvSpPr>
            <a:spLocks noChangeShapeType="1"/>
          </p:cNvSpPr>
          <p:nvPr/>
        </p:nvSpPr>
        <p:spPr bwMode="auto">
          <a:xfrm flipH="1" flipV="1">
            <a:off x="3733800" y="5181600"/>
            <a:ext cx="381000" cy="533400"/>
          </a:xfrm>
          <a:prstGeom prst="line">
            <a:avLst/>
          </a:prstGeom>
          <a:noFill/>
          <a:ln w="38100">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5369" name="Text Box 9"/>
          <p:cNvSpPr txBox="1">
            <a:spLocks noChangeArrowheads="1"/>
          </p:cNvSpPr>
          <p:nvPr/>
        </p:nvSpPr>
        <p:spPr bwMode="auto">
          <a:xfrm>
            <a:off x="3565525" y="5775325"/>
            <a:ext cx="21510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1600" b="1" i="1">
                <a:solidFill>
                  <a:srgbClr val="660066"/>
                </a:solidFill>
              </a:rPr>
              <a:t>Where are you in </a:t>
            </a:r>
          </a:p>
          <a:p>
            <a:pPr eaLnBrk="1" hangingPunct="1"/>
            <a:r>
              <a:rPr lang="en-US" altLang="en-US" sz="1600" b="1" i="1">
                <a:solidFill>
                  <a:srgbClr val="660066"/>
                </a:solidFill>
              </a:rPr>
              <a:t>this wide spectrum?</a:t>
            </a:r>
          </a:p>
        </p:txBody>
      </p:sp>
    </p:spTree>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Rectangle 2"/>
          <p:cNvSpPr>
            <a:spLocks noGrp="1" noChangeArrowheads="1"/>
          </p:cNvSpPr>
          <p:nvPr>
            <p:ph type="title"/>
          </p:nvPr>
        </p:nvSpPr>
        <p:spPr>
          <a:xfrm>
            <a:off x="457200" y="228600"/>
            <a:ext cx="8229600" cy="457200"/>
          </a:xfrm>
        </p:spPr>
        <p:txBody>
          <a:bodyPr/>
          <a:lstStyle/>
          <a:p>
            <a:pPr eaLnBrk="1" hangingPunct="1"/>
            <a:r>
              <a:rPr lang="en-US" altLang="en-US" sz="3200" b="1" smtClean="0">
                <a:solidFill>
                  <a:srgbClr val="0000CC"/>
                </a:solidFill>
              </a:rPr>
              <a:t>SEI’s Original CMM – Early 1990s</a:t>
            </a:r>
          </a:p>
        </p:txBody>
      </p:sp>
      <p:sp>
        <p:nvSpPr>
          <p:cNvPr id="16387" name="Rectangle 3"/>
          <p:cNvSpPr>
            <a:spLocks noGrp="1" noChangeArrowheads="1"/>
          </p:cNvSpPr>
          <p:nvPr>
            <p:ph type="body" idx="4294967295"/>
          </p:nvPr>
        </p:nvSpPr>
        <p:spPr>
          <a:xfrm>
            <a:off x="228600" y="914400"/>
            <a:ext cx="8686800" cy="5791200"/>
          </a:xfrm>
        </p:spPr>
        <p:txBody>
          <a:bodyPr/>
          <a:lstStyle/>
          <a:p>
            <a:pPr eaLnBrk="1" hangingPunct="1">
              <a:lnSpc>
                <a:spcPct val="90000"/>
              </a:lnSpc>
            </a:pPr>
            <a:r>
              <a:rPr lang="en-US" altLang="en-US" sz="2000" b="1" smtClean="0"/>
              <a:t>Software Engineering Institute (SEI) proposed a Capability Maturity Model (CMM) to help software organizations </a:t>
            </a:r>
            <a:r>
              <a:rPr lang="en-US" altLang="en-US" sz="2000" b="1" i="1" u="sng" smtClean="0">
                <a:solidFill>
                  <a:srgbClr val="0000CC"/>
                </a:solidFill>
              </a:rPr>
              <a:t>assess</a:t>
            </a:r>
            <a:r>
              <a:rPr lang="en-US" altLang="en-US" sz="2000" b="1" u="sng" smtClean="0">
                <a:solidFill>
                  <a:srgbClr val="0000CC"/>
                </a:solidFill>
              </a:rPr>
              <a:t> </a:t>
            </a:r>
            <a:r>
              <a:rPr lang="en-US" altLang="en-US" sz="2000" b="1" i="1" u="sng" smtClean="0">
                <a:solidFill>
                  <a:srgbClr val="0000CC"/>
                </a:solidFill>
              </a:rPr>
              <a:t>their maturity</a:t>
            </a:r>
            <a:r>
              <a:rPr lang="en-US" altLang="en-US" sz="2000" b="1" smtClean="0"/>
              <a:t> and </a:t>
            </a:r>
            <a:r>
              <a:rPr lang="en-US" altLang="en-US" sz="2000" b="1" i="1" u="sng" smtClean="0">
                <a:solidFill>
                  <a:srgbClr val="0000CC"/>
                </a:solidFill>
              </a:rPr>
              <a:t>provide guidance</a:t>
            </a:r>
            <a:r>
              <a:rPr lang="en-US" altLang="en-US" sz="2000" b="1" smtClean="0"/>
              <a:t> in software development.</a:t>
            </a:r>
          </a:p>
          <a:p>
            <a:pPr lvl="1" eaLnBrk="1" hangingPunct="1">
              <a:lnSpc>
                <a:spcPct val="90000"/>
              </a:lnSpc>
            </a:pPr>
            <a:endParaRPr lang="en-US" altLang="en-US" sz="1000" b="1" u="sng" smtClean="0"/>
          </a:p>
          <a:p>
            <a:pPr lvl="1" eaLnBrk="1" hangingPunct="1">
              <a:lnSpc>
                <a:spcPct val="90000"/>
              </a:lnSpc>
            </a:pPr>
            <a:r>
              <a:rPr lang="en-US" altLang="en-US" sz="1800" b="1" u="sng" smtClean="0">
                <a:solidFill>
                  <a:srgbClr val="006600"/>
                </a:solidFill>
              </a:rPr>
              <a:t>Initial</a:t>
            </a:r>
            <a:r>
              <a:rPr lang="en-US" altLang="en-US" sz="1800" b="1" smtClean="0"/>
              <a:t>: there is </a:t>
            </a:r>
            <a:r>
              <a:rPr lang="en-US" altLang="en-US" sz="1800" b="1" smtClean="0">
                <a:solidFill>
                  <a:srgbClr val="006600"/>
                </a:solidFill>
              </a:rPr>
              <a:t>no process</a:t>
            </a:r>
            <a:r>
              <a:rPr lang="en-US" altLang="en-US" sz="1800" b="1" smtClean="0"/>
              <a:t> and any success is by luck or with a special person.</a:t>
            </a:r>
          </a:p>
          <a:p>
            <a:pPr lvl="1" eaLnBrk="1" hangingPunct="1">
              <a:lnSpc>
                <a:spcPct val="90000"/>
              </a:lnSpc>
            </a:pPr>
            <a:r>
              <a:rPr lang="en-US" altLang="en-US" sz="1800" b="1" u="sng" smtClean="0">
                <a:solidFill>
                  <a:srgbClr val="006600"/>
                </a:solidFill>
              </a:rPr>
              <a:t>Repeatable</a:t>
            </a:r>
            <a:r>
              <a:rPr lang="en-US" altLang="en-US" sz="1800" b="1" smtClean="0"/>
              <a:t>: has mastered </a:t>
            </a:r>
            <a:r>
              <a:rPr lang="en-US" altLang="en-US" sz="1800" b="1" smtClean="0">
                <a:solidFill>
                  <a:srgbClr val="006600"/>
                </a:solidFill>
              </a:rPr>
              <a:t>6 processes</a:t>
            </a:r>
            <a:r>
              <a:rPr lang="en-US" altLang="en-US" sz="1800" b="1" smtClean="0"/>
              <a:t> and can repeat its success with these 6 processes: 1) requirements management, 2) project tracking, </a:t>
            </a:r>
            <a:br>
              <a:rPr lang="en-US" altLang="en-US" sz="1800" b="1" smtClean="0"/>
            </a:br>
            <a:r>
              <a:rPr lang="en-US" altLang="en-US" sz="1800" b="1" smtClean="0"/>
              <a:t>3) quality assurance, 4) project planning, 5) </a:t>
            </a:r>
            <a:r>
              <a:rPr lang="en-US" altLang="en-US" sz="1800" b="1"/>
              <a:t>subcontract management, </a:t>
            </a:r>
            <a:r>
              <a:rPr lang="en-US" altLang="en-US" sz="1800" b="1" smtClean="0"/>
              <a:t>and 6) configuration management.</a:t>
            </a:r>
          </a:p>
          <a:p>
            <a:pPr lvl="1" eaLnBrk="1" hangingPunct="1">
              <a:lnSpc>
                <a:spcPct val="90000"/>
              </a:lnSpc>
            </a:pPr>
            <a:r>
              <a:rPr lang="en-US" altLang="en-US" sz="1800" b="1" u="sng" smtClean="0">
                <a:solidFill>
                  <a:srgbClr val="006600"/>
                </a:solidFill>
              </a:rPr>
              <a:t>Defined</a:t>
            </a:r>
            <a:r>
              <a:rPr lang="en-US" altLang="en-US" sz="1800" b="1" smtClean="0"/>
              <a:t>: has mastered </a:t>
            </a:r>
            <a:r>
              <a:rPr lang="en-US" altLang="en-US" sz="1800" b="1" smtClean="0">
                <a:solidFill>
                  <a:srgbClr val="006600"/>
                </a:solidFill>
              </a:rPr>
              <a:t>7 more processes</a:t>
            </a:r>
            <a:r>
              <a:rPr lang="en-US" altLang="en-US" sz="1800" b="1" smtClean="0"/>
              <a:t> and is competent at software construction: 1) organization process, 2) training program, 3) product engineering, 4) peer review, 5) organization process definition, </a:t>
            </a:r>
            <a:br>
              <a:rPr lang="en-US" altLang="en-US" sz="1800" b="1" smtClean="0"/>
            </a:br>
            <a:r>
              <a:rPr lang="en-US" altLang="en-US" sz="1800" b="1" smtClean="0"/>
              <a:t>6) integrated software </a:t>
            </a:r>
            <a:r>
              <a:rPr lang="en-US" altLang="en-US" sz="1800" b="1"/>
              <a:t>management, </a:t>
            </a:r>
            <a:r>
              <a:rPr lang="en-US" altLang="en-US" sz="1800" b="1" smtClean="0"/>
              <a:t>and 7) inter-group coordination.</a:t>
            </a:r>
          </a:p>
          <a:p>
            <a:pPr lvl="1" eaLnBrk="1" hangingPunct="1">
              <a:lnSpc>
                <a:spcPct val="90000"/>
              </a:lnSpc>
            </a:pPr>
            <a:r>
              <a:rPr lang="en-US" altLang="en-US" sz="1800" b="1" u="sng" smtClean="0">
                <a:solidFill>
                  <a:srgbClr val="006600"/>
                </a:solidFill>
              </a:rPr>
              <a:t>Managed</a:t>
            </a:r>
            <a:r>
              <a:rPr lang="en-US" altLang="en-US" sz="1800" b="1" smtClean="0">
                <a:solidFill>
                  <a:srgbClr val="006600"/>
                </a:solidFill>
              </a:rPr>
              <a:t>:</a:t>
            </a:r>
            <a:r>
              <a:rPr lang="en-US" altLang="en-US" sz="1800" b="1" smtClean="0"/>
              <a:t> has introduced </a:t>
            </a:r>
            <a:r>
              <a:rPr lang="en-US" altLang="en-US" sz="1800" b="1" smtClean="0">
                <a:solidFill>
                  <a:srgbClr val="006600"/>
                </a:solidFill>
              </a:rPr>
              <a:t>2 more processes</a:t>
            </a:r>
            <a:r>
              <a:rPr lang="en-US" altLang="en-US" sz="1800" b="1" smtClean="0"/>
              <a:t> that deal with quantitative measurement and quality: 1) quantitative process management and </a:t>
            </a:r>
            <a:br>
              <a:rPr lang="en-US" altLang="en-US" sz="1800" b="1" smtClean="0"/>
            </a:br>
            <a:r>
              <a:rPr lang="en-US" altLang="en-US" sz="1800" b="1" smtClean="0"/>
              <a:t>2) quality management.</a:t>
            </a:r>
          </a:p>
          <a:p>
            <a:pPr lvl="1" eaLnBrk="1" hangingPunct="1">
              <a:lnSpc>
                <a:spcPct val="90000"/>
              </a:lnSpc>
            </a:pPr>
            <a:r>
              <a:rPr lang="en-US" altLang="en-US" sz="1800" b="1" u="sng" smtClean="0">
                <a:solidFill>
                  <a:srgbClr val="006600"/>
                </a:solidFill>
              </a:rPr>
              <a:t>Optimizing</a:t>
            </a:r>
            <a:r>
              <a:rPr lang="en-US" altLang="en-US" sz="1800" b="1" smtClean="0">
                <a:solidFill>
                  <a:srgbClr val="006600"/>
                </a:solidFill>
              </a:rPr>
              <a:t>:</a:t>
            </a:r>
            <a:r>
              <a:rPr lang="en-US" altLang="en-US" sz="1800" b="1" smtClean="0"/>
              <a:t> reaching this highest level requires the mastering of continuous improvement with </a:t>
            </a:r>
            <a:r>
              <a:rPr lang="en-US" altLang="en-US" sz="1800" b="1" smtClean="0">
                <a:solidFill>
                  <a:srgbClr val="006600"/>
                </a:solidFill>
              </a:rPr>
              <a:t>3 more processes</a:t>
            </a:r>
            <a:r>
              <a:rPr lang="en-US" altLang="en-US" sz="1800" b="1" smtClean="0"/>
              <a:t>: 1) defect prevention, 2) technology change management, 3) process change management.</a:t>
            </a:r>
          </a:p>
          <a:p>
            <a:pPr lvl="1" eaLnBrk="1" hangingPunct="1">
              <a:lnSpc>
                <a:spcPct val="90000"/>
              </a:lnSpc>
            </a:pPr>
            <a:endParaRPr lang="en-US" altLang="en-US" sz="1800" b="1" smtClean="0"/>
          </a:p>
          <a:p>
            <a:pPr lvl="1" eaLnBrk="1" hangingPunct="1">
              <a:lnSpc>
                <a:spcPct val="90000"/>
              </a:lnSpc>
            </a:pPr>
            <a:endParaRPr lang="en-US" altLang="en-US" sz="1800" b="1" smtClean="0"/>
          </a:p>
        </p:txBody>
      </p:sp>
    </p:spTree>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Rectangle 2"/>
          <p:cNvSpPr>
            <a:spLocks noGrp="1" noChangeArrowheads="1"/>
          </p:cNvSpPr>
          <p:nvPr>
            <p:ph type="title"/>
          </p:nvPr>
        </p:nvSpPr>
        <p:spPr>
          <a:xfrm>
            <a:off x="152400" y="152400"/>
            <a:ext cx="8763000" cy="914400"/>
          </a:xfrm>
        </p:spPr>
        <p:txBody>
          <a:bodyPr/>
          <a:lstStyle/>
          <a:p>
            <a:pPr eaLnBrk="1" hangingPunct="1"/>
            <a:r>
              <a:rPr lang="en-US" altLang="en-US" sz="3200" b="1" smtClean="0"/>
              <a:t> SEI’s Five Levels of </a:t>
            </a:r>
            <a:r>
              <a:rPr lang="en-US" altLang="en-US" sz="3200" b="1" smtClean="0">
                <a:solidFill>
                  <a:srgbClr val="0000CC"/>
                </a:solidFill>
              </a:rPr>
              <a:t>Original “Capability Maturity Model”</a:t>
            </a:r>
            <a:r>
              <a:rPr lang="en-US" altLang="en-US" sz="3200" b="1" smtClean="0"/>
              <a:t> (CMM)</a:t>
            </a:r>
          </a:p>
        </p:txBody>
      </p:sp>
      <p:sp>
        <p:nvSpPr>
          <p:cNvPr id="17424" name="Text Box 16"/>
          <p:cNvSpPr txBox="1">
            <a:spLocks noChangeArrowheads="1"/>
          </p:cNvSpPr>
          <p:nvPr/>
        </p:nvSpPr>
        <p:spPr bwMode="auto">
          <a:xfrm>
            <a:off x="152400" y="5410200"/>
            <a:ext cx="8910637" cy="396875"/>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2000" b="1"/>
              <a:t>Total of </a:t>
            </a:r>
            <a:r>
              <a:rPr lang="en-US" altLang="en-US" sz="2000" b="1" u="sng">
                <a:solidFill>
                  <a:srgbClr val="660066"/>
                </a:solidFill>
              </a:rPr>
              <a:t>18 processes</a:t>
            </a:r>
            <a:r>
              <a:rPr lang="en-US" altLang="en-US" sz="2000" b="1"/>
              <a:t> need to be mastered to achieve </a:t>
            </a:r>
            <a:r>
              <a:rPr lang="en-US" altLang="en-US" sz="2000" b="1">
                <a:solidFill>
                  <a:srgbClr val="660066"/>
                </a:solidFill>
              </a:rPr>
              <a:t>“optimized”</a:t>
            </a:r>
            <a:r>
              <a:rPr lang="en-US" altLang="en-US" sz="2000" b="1"/>
              <a:t> </a:t>
            </a:r>
            <a:r>
              <a:rPr lang="en-US" altLang="en-US" sz="2000" b="1" smtClean="0"/>
              <a:t>level.  </a:t>
            </a:r>
            <a:endParaRPr lang="en-US" altLang="en-US" sz="2000" b="1"/>
          </a:p>
        </p:txBody>
      </p:sp>
      <p:sp>
        <p:nvSpPr>
          <p:cNvPr id="17425" name="Text Box 17"/>
          <p:cNvSpPr txBox="1">
            <a:spLocks noChangeArrowheads="1"/>
          </p:cNvSpPr>
          <p:nvPr/>
        </p:nvSpPr>
        <p:spPr bwMode="auto">
          <a:xfrm>
            <a:off x="1600200" y="5867400"/>
            <a:ext cx="6216177" cy="36933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a:solidFill>
                  <a:srgbClr val="660066"/>
                </a:solidFill>
              </a:rPr>
              <a:t>See page </a:t>
            </a:r>
            <a:r>
              <a:rPr lang="en-US" altLang="en-US" smtClean="0">
                <a:solidFill>
                  <a:srgbClr val="660066"/>
                </a:solidFill>
              </a:rPr>
              <a:t>77−78 </a:t>
            </a:r>
            <a:r>
              <a:rPr lang="en-US" altLang="en-US">
                <a:solidFill>
                  <a:srgbClr val="660066"/>
                </a:solidFill>
              </a:rPr>
              <a:t>of your text for the </a:t>
            </a:r>
            <a:r>
              <a:rPr lang="en-US" altLang="en-US" b="1">
                <a:solidFill>
                  <a:srgbClr val="660066"/>
                </a:solidFill>
              </a:rPr>
              <a:t>18 “key” </a:t>
            </a:r>
            <a:r>
              <a:rPr lang="en-US" altLang="en-US" b="1" smtClean="0">
                <a:solidFill>
                  <a:srgbClr val="660066"/>
                </a:solidFill>
              </a:rPr>
              <a:t>processes.</a:t>
            </a:r>
            <a:endParaRPr lang="en-US" altLang="en-US" b="1">
              <a:solidFill>
                <a:srgbClr val="660066"/>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72" y="1403201"/>
            <a:ext cx="7331242" cy="3662285"/>
          </a:xfrm>
          <a:prstGeom prst="rect">
            <a:avLst/>
          </a:prstGeom>
        </p:spPr>
      </p:pic>
    </p:spTree>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Rectangle 2"/>
          <p:cNvSpPr>
            <a:spLocks noGrp="1" noChangeArrowheads="1"/>
          </p:cNvSpPr>
          <p:nvPr>
            <p:ph type="title"/>
          </p:nvPr>
        </p:nvSpPr>
        <p:spPr>
          <a:xfrm>
            <a:off x="457200" y="274638"/>
            <a:ext cx="8229600" cy="792162"/>
          </a:xfrm>
        </p:spPr>
        <p:txBody>
          <a:bodyPr/>
          <a:lstStyle/>
          <a:p>
            <a:pPr eaLnBrk="1" hangingPunct="1"/>
            <a:r>
              <a:rPr lang="en-US" altLang="en-US" sz="4000" b="1" smtClean="0">
                <a:solidFill>
                  <a:srgbClr val="0000CC"/>
                </a:solidFill>
              </a:rPr>
              <a:t>SEI’s CMMI</a:t>
            </a:r>
          </a:p>
        </p:txBody>
      </p:sp>
      <p:sp>
        <p:nvSpPr>
          <p:cNvPr id="18435" name="Rectangle 3"/>
          <p:cNvSpPr>
            <a:spLocks noGrp="1" noChangeArrowheads="1"/>
          </p:cNvSpPr>
          <p:nvPr>
            <p:ph type="body" idx="4294967295"/>
          </p:nvPr>
        </p:nvSpPr>
        <p:spPr>
          <a:xfrm>
            <a:off x="304800" y="1219200"/>
            <a:ext cx="8610600" cy="5410200"/>
          </a:xfrm>
        </p:spPr>
        <p:txBody>
          <a:bodyPr/>
          <a:lstStyle/>
          <a:p>
            <a:pPr eaLnBrk="1" hangingPunct="1"/>
            <a:r>
              <a:rPr lang="en-US" altLang="en-US" b="1" smtClean="0"/>
              <a:t>In 2001, CMM was upgraded to </a:t>
            </a:r>
            <a:r>
              <a:rPr lang="en-US" altLang="en-US" b="1" smtClean="0">
                <a:solidFill>
                  <a:srgbClr val="0000CC"/>
                </a:solidFill>
              </a:rPr>
              <a:t>CMMI (CMM Integrated).</a:t>
            </a:r>
            <a:r>
              <a:rPr lang="en-US" altLang="en-US" b="1" smtClean="0"/>
              <a:t> Started with multiple, major aspects to CMMI:</a:t>
            </a:r>
          </a:p>
          <a:p>
            <a:pPr lvl="1" eaLnBrk="1" hangingPunct="1"/>
            <a:endParaRPr lang="en-US" altLang="en-US" sz="1200" b="1" smtClean="0"/>
          </a:p>
          <a:p>
            <a:pPr lvl="1" eaLnBrk="1" hangingPunct="1"/>
            <a:r>
              <a:rPr lang="en-US" altLang="en-US" b="1" smtClean="0"/>
              <a:t>Systems engineering</a:t>
            </a:r>
          </a:p>
          <a:p>
            <a:pPr lvl="1" eaLnBrk="1" hangingPunct="1"/>
            <a:r>
              <a:rPr lang="en-US" altLang="en-US" b="1" smtClean="0">
                <a:solidFill>
                  <a:srgbClr val="0000CC"/>
                </a:solidFill>
              </a:rPr>
              <a:t>Software engineering</a:t>
            </a:r>
          </a:p>
          <a:p>
            <a:pPr lvl="1" eaLnBrk="1" hangingPunct="1"/>
            <a:r>
              <a:rPr lang="en-US" altLang="en-US" b="1" smtClean="0"/>
              <a:t>Integrated product and process development</a:t>
            </a:r>
          </a:p>
          <a:p>
            <a:pPr lvl="1" eaLnBrk="1" hangingPunct="1"/>
            <a:r>
              <a:rPr lang="en-US" altLang="en-US" b="1" smtClean="0"/>
              <a:t>Supplier sourcing</a:t>
            </a:r>
          </a:p>
          <a:p>
            <a:pPr lvl="1" eaLnBrk="1" hangingPunct="1">
              <a:buFontTx/>
              <a:buNone/>
            </a:pPr>
            <a:endParaRPr lang="en-US" altLang="en-US" b="1" smtClean="0"/>
          </a:p>
          <a:p>
            <a:pPr eaLnBrk="1" hangingPunct="1"/>
            <a:endParaRPr lang="en-US" altLang="en-US" b="1" smtClean="0"/>
          </a:p>
          <a:p>
            <a:pPr eaLnBrk="1" hangingPunct="1"/>
            <a:endParaRPr lang="en-US" altLang="en-US" b="1" smtClean="0"/>
          </a:p>
          <a:p>
            <a:pPr lvl="1" eaLnBrk="1" hangingPunct="1"/>
            <a:endParaRPr lang="en-US" altLang="en-US" b="1" smtClean="0"/>
          </a:p>
          <a:p>
            <a:pPr lvl="1" eaLnBrk="1" hangingPunct="1"/>
            <a:endParaRPr lang="en-US" altLang="en-US" b="1" smtClean="0"/>
          </a:p>
        </p:txBody>
      </p:sp>
    </p:spTree>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Rectangle 2"/>
          <p:cNvSpPr>
            <a:spLocks noGrp="1" noChangeArrowheads="1"/>
          </p:cNvSpPr>
          <p:nvPr>
            <p:ph type="title"/>
          </p:nvPr>
        </p:nvSpPr>
        <p:spPr/>
        <p:txBody>
          <a:bodyPr/>
          <a:lstStyle/>
          <a:p>
            <a:pPr eaLnBrk="1" hangingPunct="1"/>
            <a:r>
              <a:rPr lang="en-US" altLang="en-US" sz="4000" b="1" smtClean="0"/>
              <a:t>Two Representations of CMMI</a:t>
            </a:r>
          </a:p>
        </p:txBody>
      </p:sp>
      <p:sp>
        <p:nvSpPr>
          <p:cNvPr id="19459" name="Rectangle 3"/>
          <p:cNvSpPr>
            <a:spLocks noGrp="1" noChangeArrowheads="1"/>
          </p:cNvSpPr>
          <p:nvPr>
            <p:ph type="body" idx="4294967295"/>
          </p:nvPr>
        </p:nvSpPr>
        <p:spPr>
          <a:xfrm>
            <a:off x="457200" y="1600200"/>
            <a:ext cx="8229600" cy="4525963"/>
          </a:xfrm>
        </p:spPr>
        <p:txBody>
          <a:bodyPr/>
          <a:lstStyle/>
          <a:p>
            <a:pPr eaLnBrk="1" hangingPunct="1"/>
            <a:r>
              <a:rPr lang="en-US" altLang="en-US" b="1" smtClean="0"/>
              <a:t>The </a:t>
            </a:r>
            <a:r>
              <a:rPr lang="en-US" altLang="en-US" b="1" smtClean="0">
                <a:solidFill>
                  <a:srgbClr val="0000CC"/>
                </a:solidFill>
              </a:rPr>
              <a:t>software engineering</a:t>
            </a:r>
            <a:r>
              <a:rPr lang="en-US" altLang="en-US" b="1" smtClean="0"/>
              <a:t> portion of </a:t>
            </a:r>
            <a:r>
              <a:rPr lang="en-US" altLang="en-US" b="1" smtClean="0">
                <a:solidFill>
                  <a:srgbClr val="0000CC"/>
                </a:solidFill>
              </a:rPr>
              <a:t>CMMI</a:t>
            </a:r>
            <a:r>
              <a:rPr lang="en-US" altLang="en-US" b="1" smtClean="0"/>
              <a:t> has two representations:</a:t>
            </a:r>
          </a:p>
          <a:p>
            <a:pPr lvl="1" eaLnBrk="1" hangingPunct="1"/>
            <a:endParaRPr lang="en-US" altLang="en-US" sz="1200" b="1" u="sng" smtClean="0">
              <a:solidFill>
                <a:srgbClr val="990000"/>
              </a:solidFill>
            </a:endParaRPr>
          </a:p>
          <a:p>
            <a:pPr marL="804863" lvl="1" indent="-347663" eaLnBrk="1" hangingPunct="1"/>
            <a:r>
              <a:rPr lang="en-US" altLang="en-US" b="1" u="sng" smtClean="0">
                <a:solidFill>
                  <a:srgbClr val="990000"/>
                </a:solidFill>
              </a:rPr>
              <a:t>Staged</a:t>
            </a:r>
            <a:r>
              <a:rPr lang="en-US" altLang="en-US" b="1" smtClean="0"/>
              <a:t>: similar to the CMM assessment </a:t>
            </a:r>
            <a:br>
              <a:rPr lang="en-US" altLang="en-US" b="1" smtClean="0"/>
            </a:br>
            <a:r>
              <a:rPr lang="en-US" altLang="en-US" b="1" smtClean="0"/>
              <a:t>of organization</a:t>
            </a:r>
          </a:p>
          <a:p>
            <a:pPr marL="804863" lvl="1" indent="-347663" eaLnBrk="1" hangingPunct="1"/>
            <a:r>
              <a:rPr lang="en-US" altLang="en-US" b="1" u="sng" smtClean="0">
                <a:solidFill>
                  <a:srgbClr val="990000"/>
                </a:solidFill>
              </a:rPr>
              <a:t>Continuous</a:t>
            </a:r>
            <a:r>
              <a:rPr lang="en-US" altLang="en-US" b="1" smtClean="0"/>
              <a:t>: better for assessing maturity of each process</a:t>
            </a:r>
          </a:p>
        </p:txBody>
      </p:sp>
    </p:spTree>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Rectangle 2"/>
          <p:cNvSpPr>
            <a:spLocks noGrp="1" noChangeArrowheads="1"/>
          </p:cNvSpPr>
          <p:nvPr>
            <p:ph type="title"/>
          </p:nvPr>
        </p:nvSpPr>
        <p:spPr>
          <a:xfrm>
            <a:off x="457200" y="5715000"/>
            <a:ext cx="8229600" cy="685800"/>
          </a:xfrm>
        </p:spPr>
        <p:txBody>
          <a:bodyPr/>
          <a:lstStyle/>
          <a:p>
            <a:pPr eaLnBrk="1" hangingPunct="1"/>
            <a:r>
              <a:rPr lang="en-US" altLang="en-US" sz="2400" b="1" smtClean="0"/>
              <a:t> Levels for </a:t>
            </a:r>
            <a:r>
              <a:rPr lang="en-US" altLang="en-US" sz="2400" b="1" smtClean="0">
                <a:solidFill>
                  <a:srgbClr val="0000CC"/>
                </a:solidFill>
              </a:rPr>
              <a:t>Continuous </a:t>
            </a:r>
            <a:r>
              <a:rPr lang="en-US" altLang="en-US" sz="2400" b="1" smtClean="0"/>
              <a:t>versus </a:t>
            </a:r>
            <a:r>
              <a:rPr lang="en-US" altLang="en-US" sz="2400" b="1" smtClean="0">
                <a:solidFill>
                  <a:srgbClr val="0000CC"/>
                </a:solidFill>
              </a:rPr>
              <a:t>Staged</a:t>
            </a:r>
            <a:r>
              <a:rPr lang="en-US" altLang="en-US" sz="2400" b="1" smtClean="0"/>
              <a:t> Models in CMMI</a:t>
            </a:r>
          </a:p>
        </p:txBody>
      </p:sp>
      <p:sp>
        <p:nvSpPr>
          <p:cNvPr id="20510" name="Text Box 30"/>
          <p:cNvSpPr txBox="1">
            <a:spLocks noChangeArrowheads="1"/>
          </p:cNvSpPr>
          <p:nvPr/>
        </p:nvSpPr>
        <p:spPr bwMode="auto">
          <a:xfrm>
            <a:off x="5334000" y="40386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endParaRPr lang="en-US" alt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205" y="685800"/>
            <a:ext cx="7546848" cy="4669536"/>
          </a:xfrm>
          <a:prstGeom prst="rect">
            <a:avLst/>
          </a:prstGeom>
        </p:spPr>
      </p:pic>
    </p:spTree>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Rectangle 2"/>
          <p:cNvSpPr>
            <a:spLocks noGrp="1" noChangeArrowheads="1"/>
          </p:cNvSpPr>
          <p:nvPr>
            <p:ph type="title"/>
          </p:nvPr>
        </p:nvSpPr>
        <p:spPr>
          <a:xfrm>
            <a:off x="457200" y="274638"/>
            <a:ext cx="8229600" cy="639762"/>
          </a:xfrm>
        </p:spPr>
        <p:txBody>
          <a:bodyPr/>
          <a:lstStyle/>
          <a:p>
            <a:pPr eaLnBrk="1" hangingPunct="1"/>
            <a:r>
              <a:rPr lang="en-US" altLang="en-US" sz="3800" b="1" smtClean="0">
                <a:solidFill>
                  <a:srgbClr val="0000CC"/>
                </a:solidFill>
              </a:rPr>
              <a:t>25 Processes of CMMI</a:t>
            </a:r>
          </a:p>
        </p:txBody>
      </p:sp>
      <p:sp>
        <p:nvSpPr>
          <p:cNvPr id="21507" name="Rectangle 3"/>
          <p:cNvSpPr>
            <a:spLocks noGrp="1" noChangeArrowheads="1"/>
          </p:cNvSpPr>
          <p:nvPr>
            <p:ph type="body" idx="4294967295"/>
          </p:nvPr>
        </p:nvSpPr>
        <p:spPr>
          <a:xfrm>
            <a:off x="228600" y="1143000"/>
            <a:ext cx="8686800" cy="5410200"/>
          </a:xfrm>
        </p:spPr>
        <p:txBody>
          <a:bodyPr/>
          <a:lstStyle/>
          <a:p>
            <a:pPr eaLnBrk="1" hangingPunct="1">
              <a:lnSpc>
                <a:spcPct val="80000"/>
              </a:lnSpc>
            </a:pPr>
            <a:r>
              <a:rPr lang="en-US" altLang="en-US" sz="2400" b="1" smtClean="0"/>
              <a:t>There are </a:t>
            </a:r>
            <a:r>
              <a:rPr lang="en-US" altLang="en-US" sz="2400" b="1" smtClean="0">
                <a:solidFill>
                  <a:srgbClr val="0000CC"/>
                </a:solidFill>
              </a:rPr>
              <a:t>25 processes covering </a:t>
            </a:r>
            <a:r>
              <a:rPr lang="en-US" altLang="en-US" sz="2400" b="1" u="sng" smtClean="0">
                <a:solidFill>
                  <a:srgbClr val="006600"/>
                </a:solidFill>
              </a:rPr>
              <a:t>4 major categories</a:t>
            </a:r>
            <a:r>
              <a:rPr lang="en-US" altLang="en-US" sz="2400" b="1" smtClean="0"/>
              <a:t>:</a:t>
            </a:r>
          </a:p>
          <a:p>
            <a:pPr lvl="1" eaLnBrk="1" hangingPunct="1">
              <a:lnSpc>
                <a:spcPct val="80000"/>
              </a:lnSpc>
            </a:pPr>
            <a:endParaRPr lang="en-US" altLang="en-US" sz="1000" b="1" smtClean="0"/>
          </a:p>
          <a:p>
            <a:pPr lvl="1" eaLnBrk="1" hangingPunct="1">
              <a:lnSpc>
                <a:spcPct val="80000"/>
              </a:lnSpc>
            </a:pPr>
            <a:r>
              <a:rPr lang="en-US" altLang="en-US" sz="2000" b="1" smtClean="0">
                <a:solidFill>
                  <a:srgbClr val="0000CC"/>
                </a:solidFill>
              </a:rPr>
              <a:t>Process Management</a:t>
            </a:r>
            <a:r>
              <a:rPr lang="en-US" altLang="en-US" sz="2000" b="1" smtClean="0"/>
              <a:t> (has 5 processes):</a:t>
            </a:r>
          </a:p>
          <a:p>
            <a:pPr marL="1030288" lvl="2" eaLnBrk="1" hangingPunct="1">
              <a:lnSpc>
                <a:spcPct val="80000"/>
              </a:lnSpc>
            </a:pPr>
            <a:r>
              <a:rPr lang="en-US" altLang="en-US" sz="1800" b="1" smtClean="0"/>
              <a:t>Organization process focus</a:t>
            </a:r>
          </a:p>
          <a:p>
            <a:pPr marL="1030288" lvl="2" eaLnBrk="1" hangingPunct="1">
              <a:lnSpc>
                <a:spcPct val="80000"/>
              </a:lnSpc>
            </a:pPr>
            <a:r>
              <a:rPr lang="en-US" altLang="en-US" sz="1800" b="1" smtClean="0"/>
              <a:t>Organizational process definition</a:t>
            </a:r>
          </a:p>
          <a:p>
            <a:pPr marL="1030288" lvl="2" eaLnBrk="1" hangingPunct="1">
              <a:lnSpc>
                <a:spcPct val="80000"/>
              </a:lnSpc>
            </a:pPr>
            <a:r>
              <a:rPr lang="en-US" altLang="en-US" sz="1800" b="1" smtClean="0"/>
              <a:t>Organizational training</a:t>
            </a:r>
          </a:p>
          <a:p>
            <a:pPr marL="1030288" lvl="2" eaLnBrk="1" hangingPunct="1">
              <a:lnSpc>
                <a:spcPct val="80000"/>
              </a:lnSpc>
            </a:pPr>
            <a:r>
              <a:rPr lang="en-US" altLang="en-US" sz="1800" b="1" smtClean="0"/>
              <a:t>Organizational process performance</a:t>
            </a:r>
          </a:p>
          <a:p>
            <a:pPr marL="1030288" lvl="2" eaLnBrk="1" hangingPunct="1">
              <a:lnSpc>
                <a:spcPct val="80000"/>
              </a:lnSpc>
            </a:pPr>
            <a:r>
              <a:rPr lang="en-US" altLang="en-US" sz="1800" b="1" smtClean="0"/>
              <a:t>Organizational innovation and deployment</a:t>
            </a:r>
          </a:p>
          <a:p>
            <a:pPr lvl="2" eaLnBrk="1" hangingPunct="1">
              <a:lnSpc>
                <a:spcPct val="80000"/>
              </a:lnSpc>
              <a:buFontTx/>
              <a:buNone/>
            </a:pPr>
            <a:endParaRPr lang="en-US" altLang="en-US" sz="1000" b="1" smtClean="0"/>
          </a:p>
          <a:p>
            <a:pPr lvl="1" eaLnBrk="1" hangingPunct="1">
              <a:lnSpc>
                <a:spcPct val="80000"/>
              </a:lnSpc>
            </a:pPr>
            <a:r>
              <a:rPr lang="en-US" altLang="en-US" sz="2000" b="1" smtClean="0">
                <a:solidFill>
                  <a:srgbClr val="0000CC"/>
                </a:solidFill>
              </a:rPr>
              <a:t>Project Management</a:t>
            </a:r>
            <a:r>
              <a:rPr lang="en-US" altLang="en-US" sz="2000" b="1" smtClean="0"/>
              <a:t> (has 8 processes):</a:t>
            </a:r>
          </a:p>
          <a:p>
            <a:pPr marL="1030288" lvl="2" eaLnBrk="1" hangingPunct="1">
              <a:lnSpc>
                <a:spcPct val="80000"/>
              </a:lnSpc>
            </a:pPr>
            <a:r>
              <a:rPr lang="en-US" altLang="en-US" sz="1800" b="1" smtClean="0"/>
              <a:t>Project planning</a:t>
            </a:r>
          </a:p>
          <a:p>
            <a:pPr marL="1030288" lvl="2" eaLnBrk="1" hangingPunct="1">
              <a:lnSpc>
                <a:spcPct val="80000"/>
              </a:lnSpc>
            </a:pPr>
            <a:r>
              <a:rPr lang="en-US" altLang="en-US" sz="1800" b="1" smtClean="0"/>
              <a:t>Project monitoring and control</a:t>
            </a:r>
          </a:p>
          <a:p>
            <a:pPr marL="1030288" lvl="2" eaLnBrk="1" hangingPunct="1">
              <a:lnSpc>
                <a:spcPct val="80000"/>
              </a:lnSpc>
            </a:pPr>
            <a:r>
              <a:rPr lang="en-US" altLang="en-US" sz="1800" b="1" smtClean="0"/>
              <a:t>Supplier agreement management</a:t>
            </a:r>
          </a:p>
          <a:p>
            <a:pPr marL="1030288" lvl="2" eaLnBrk="1" hangingPunct="1">
              <a:lnSpc>
                <a:spcPct val="80000"/>
              </a:lnSpc>
            </a:pPr>
            <a:r>
              <a:rPr lang="en-US" altLang="en-US" sz="1800" b="1" smtClean="0"/>
              <a:t>Integrated project management</a:t>
            </a:r>
          </a:p>
          <a:p>
            <a:pPr marL="1030288" lvl="2" eaLnBrk="1" hangingPunct="1">
              <a:lnSpc>
                <a:spcPct val="80000"/>
              </a:lnSpc>
            </a:pPr>
            <a:r>
              <a:rPr lang="en-US" altLang="en-US" sz="1800" b="1" smtClean="0"/>
              <a:t>Risk management</a:t>
            </a:r>
          </a:p>
          <a:p>
            <a:pPr marL="1030288" lvl="2" eaLnBrk="1" hangingPunct="1">
              <a:lnSpc>
                <a:spcPct val="80000"/>
              </a:lnSpc>
            </a:pPr>
            <a:r>
              <a:rPr lang="en-US" altLang="en-US" sz="1800" b="1" smtClean="0"/>
              <a:t>Integrated teaming</a:t>
            </a:r>
          </a:p>
          <a:p>
            <a:pPr marL="1030288" lvl="2" eaLnBrk="1" hangingPunct="1">
              <a:lnSpc>
                <a:spcPct val="80000"/>
              </a:lnSpc>
            </a:pPr>
            <a:r>
              <a:rPr lang="en-US" altLang="en-US" sz="1800" b="1" smtClean="0"/>
              <a:t>Integrated supplier management</a:t>
            </a:r>
          </a:p>
          <a:p>
            <a:pPr marL="1030288" lvl="2" eaLnBrk="1" hangingPunct="1">
              <a:lnSpc>
                <a:spcPct val="80000"/>
              </a:lnSpc>
            </a:pPr>
            <a:r>
              <a:rPr lang="en-US" altLang="en-US" sz="1800" b="1" smtClean="0"/>
              <a:t>Quantitative project management</a:t>
            </a:r>
          </a:p>
          <a:p>
            <a:pPr lvl="2" eaLnBrk="1" hangingPunct="1">
              <a:lnSpc>
                <a:spcPct val="80000"/>
              </a:lnSpc>
            </a:pPr>
            <a:endParaRPr lang="en-US" altLang="en-US" sz="1800" b="1" smtClean="0"/>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52400" y="274638"/>
            <a:ext cx="8915400" cy="1143000"/>
          </a:xfrm>
        </p:spPr>
        <p:txBody>
          <a:bodyPr/>
          <a:lstStyle/>
          <a:p>
            <a:r>
              <a:rPr lang="en-US" smtClean="0"/>
              <a:t>Actual Time Creating the Program</a:t>
            </a:r>
            <a:endParaRPr lang="en-US"/>
          </a:p>
        </p:txBody>
      </p:sp>
      <p:sp>
        <p:nvSpPr>
          <p:cNvPr id="5" name="Text Placeholder 4"/>
          <p:cNvSpPr>
            <a:spLocks noGrp="1"/>
          </p:cNvSpPr>
          <p:nvPr>
            <p:ph type="body" idx="4294967295"/>
          </p:nvPr>
        </p:nvSpPr>
        <p:spPr>
          <a:xfrm>
            <a:off x="457200" y="1600200"/>
            <a:ext cx="2590800" cy="4572000"/>
          </a:xfrm>
        </p:spPr>
        <p:txBody>
          <a:bodyPr/>
          <a:lstStyle/>
          <a:p>
            <a:pPr marL="0" indent="0">
              <a:buNone/>
            </a:pPr>
            <a:r>
              <a:rPr lang="en-US" smtClean="0"/>
              <a:t>Now design and implement your solution while keeping track of the time. </a:t>
            </a:r>
            <a:endParaRPr lang="en-US"/>
          </a:p>
        </p:txBody>
      </p:sp>
      <p:pic>
        <p:nvPicPr>
          <p:cNvPr id="1026" name="Picture 2" descr="\\10.1.1.17\productions\ART\ART PROCESS\PPT Projects\Tsui_PPT_163567\9781284106008_PPTx_CH01_FIG01.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76336" y="1741036"/>
            <a:ext cx="5867400" cy="3749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727258"/>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Rectangle 2"/>
          <p:cNvSpPr>
            <a:spLocks noGrp="1" noChangeArrowheads="1"/>
          </p:cNvSpPr>
          <p:nvPr>
            <p:ph type="title"/>
          </p:nvPr>
        </p:nvSpPr>
        <p:spPr>
          <a:xfrm>
            <a:off x="457200" y="228600"/>
            <a:ext cx="8229600" cy="715963"/>
          </a:xfrm>
        </p:spPr>
        <p:txBody>
          <a:bodyPr/>
          <a:lstStyle/>
          <a:p>
            <a:pPr eaLnBrk="1" hangingPunct="1"/>
            <a:r>
              <a:rPr lang="en-US" altLang="en-US" sz="3800" b="1" smtClean="0">
                <a:solidFill>
                  <a:srgbClr val="0000CC"/>
                </a:solidFill>
              </a:rPr>
              <a:t>25 Processes of CMMI </a:t>
            </a:r>
            <a:r>
              <a:rPr lang="en-US" altLang="en-US" sz="2800" b="1" smtClean="0">
                <a:solidFill>
                  <a:srgbClr val="0000CC"/>
                </a:solidFill>
              </a:rPr>
              <a:t>(cont.)</a:t>
            </a:r>
          </a:p>
        </p:txBody>
      </p:sp>
      <p:sp>
        <p:nvSpPr>
          <p:cNvPr id="22531" name="Rectangle 3"/>
          <p:cNvSpPr>
            <a:spLocks noGrp="1" noChangeArrowheads="1"/>
          </p:cNvSpPr>
          <p:nvPr>
            <p:ph type="body" idx="4294967295"/>
          </p:nvPr>
        </p:nvSpPr>
        <p:spPr>
          <a:xfrm>
            <a:off x="762000" y="1371600"/>
            <a:ext cx="7924800" cy="4572000"/>
          </a:xfrm>
        </p:spPr>
        <p:txBody>
          <a:bodyPr/>
          <a:lstStyle/>
          <a:p>
            <a:pPr eaLnBrk="1" hangingPunct="1">
              <a:lnSpc>
                <a:spcPct val="90000"/>
              </a:lnSpc>
              <a:buFont typeface="Lucida Grande"/>
              <a:buChar char="–"/>
            </a:pPr>
            <a:r>
              <a:rPr lang="en-US" altLang="en-US" sz="2000" b="1" smtClean="0">
                <a:solidFill>
                  <a:srgbClr val="0000CC"/>
                </a:solidFill>
              </a:rPr>
              <a:t>Engineering </a:t>
            </a:r>
            <a:r>
              <a:rPr lang="en-US" altLang="en-US" sz="2000" b="1" smtClean="0"/>
              <a:t>(has 6 processes)</a:t>
            </a:r>
          </a:p>
          <a:p>
            <a:pPr marL="619125" lvl="1" eaLnBrk="1" hangingPunct="1">
              <a:lnSpc>
                <a:spcPct val="90000"/>
              </a:lnSpc>
              <a:buFont typeface="Arial" pitchFamily="34" charset="0"/>
              <a:buChar char="•"/>
            </a:pPr>
            <a:r>
              <a:rPr lang="en-US" altLang="en-US" sz="1800" b="1" smtClean="0"/>
              <a:t>Requirements development</a:t>
            </a:r>
          </a:p>
          <a:p>
            <a:pPr marL="619125" lvl="1" eaLnBrk="1" hangingPunct="1">
              <a:lnSpc>
                <a:spcPct val="90000"/>
              </a:lnSpc>
              <a:buFont typeface="Arial" pitchFamily="34" charset="0"/>
              <a:buChar char="•"/>
            </a:pPr>
            <a:r>
              <a:rPr lang="en-US" altLang="en-US" sz="1800" b="1" smtClean="0"/>
              <a:t>Requirements management</a:t>
            </a:r>
          </a:p>
          <a:p>
            <a:pPr marL="619125" lvl="1" eaLnBrk="1" hangingPunct="1">
              <a:lnSpc>
                <a:spcPct val="90000"/>
              </a:lnSpc>
              <a:buFont typeface="Arial" pitchFamily="34" charset="0"/>
              <a:buChar char="•"/>
            </a:pPr>
            <a:r>
              <a:rPr lang="en-US" altLang="en-US" sz="1800" b="1" smtClean="0"/>
              <a:t>Technical solution</a:t>
            </a:r>
          </a:p>
          <a:p>
            <a:pPr marL="619125" lvl="1" eaLnBrk="1" hangingPunct="1">
              <a:lnSpc>
                <a:spcPct val="90000"/>
              </a:lnSpc>
              <a:buFont typeface="Arial" pitchFamily="34" charset="0"/>
              <a:buChar char="•"/>
            </a:pPr>
            <a:r>
              <a:rPr lang="en-US" altLang="en-US" sz="1800" b="1" smtClean="0"/>
              <a:t>Product integration</a:t>
            </a:r>
          </a:p>
          <a:p>
            <a:pPr marL="619125" lvl="1" eaLnBrk="1" hangingPunct="1">
              <a:lnSpc>
                <a:spcPct val="90000"/>
              </a:lnSpc>
              <a:buFont typeface="Arial" pitchFamily="34" charset="0"/>
              <a:buChar char="•"/>
            </a:pPr>
            <a:r>
              <a:rPr lang="en-US" altLang="en-US" sz="1800" b="1" smtClean="0"/>
              <a:t>Verification</a:t>
            </a:r>
          </a:p>
          <a:p>
            <a:pPr marL="619125" lvl="1" eaLnBrk="1" hangingPunct="1">
              <a:lnSpc>
                <a:spcPct val="90000"/>
              </a:lnSpc>
              <a:buFont typeface="Arial" pitchFamily="34" charset="0"/>
              <a:buChar char="•"/>
            </a:pPr>
            <a:r>
              <a:rPr lang="en-US" altLang="en-US" sz="1800" b="1" smtClean="0"/>
              <a:t>Validation</a:t>
            </a:r>
          </a:p>
          <a:p>
            <a:pPr marL="619125" lvl="1" eaLnBrk="1" hangingPunct="1">
              <a:lnSpc>
                <a:spcPct val="90000"/>
              </a:lnSpc>
              <a:buFont typeface="Arial" pitchFamily="34" charset="0"/>
              <a:buChar char="•"/>
            </a:pPr>
            <a:endParaRPr lang="en-US" altLang="en-US" sz="1000" b="1" smtClean="0"/>
          </a:p>
          <a:p>
            <a:pPr eaLnBrk="1" hangingPunct="1">
              <a:lnSpc>
                <a:spcPct val="90000"/>
              </a:lnSpc>
              <a:buFont typeface="Lucida Grande"/>
              <a:buChar char="–"/>
            </a:pPr>
            <a:r>
              <a:rPr lang="en-US" altLang="en-US" sz="2000" b="1" smtClean="0">
                <a:solidFill>
                  <a:srgbClr val="0000CC"/>
                </a:solidFill>
              </a:rPr>
              <a:t>Support</a:t>
            </a:r>
            <a:r>
              <a:rPr lang="en-US" altLang="en-US" sz="2000" b="1" smtClean="0"/>
              <a:t> (has 6 processes)</a:t>
            </a:r>
          </a:p>
          <a:p>
            <a:pPr marL="619125" lvl="1" eaLnBrk="1" hangingPunct="1">
              <a:lnSpc>
                <a:spcPct val="90000"/>
              </a:lnSpc>
              <a:buFont typeface="Arial" pitchFamily="34" charset="0"/>
              <a:buChar char="•"/>
            </a:pPr>
            <a:r>
              <a:rPr lang="en-US" altLang="en-US" sz="1800" b="1" smtClean="0"/>
              <a:t>Configuration management</a:t>
            </a:r>
          </a:p>
          <a:p>
            <a:pPr marL="619125" lvl="1" eaLnBrk="1" hangingPunct="1">
              <a:lnSpc>
                <a:spcPct val="90000"/>
              </a:lnSpc>
              <a:buFont typeface="Arial" pitchFamily="34" charset="0"/>
              <a:buChar char="•"/>
            </a:pPr>
            <a:r>
              <a:rPr lang="en-US" altLang="en-US" sz="1800" b="1" smtClean="0"/>
              <a:t>Process and product quality assurance</a:t>
            </a:r>
          </a:p>
          <a:p>
            <a:pPr marL="619125" lvl="1" eaLnBrk="1" hangingPunct="1">
              <a:lnSpc>
                <a:spcPct val="90000"/>
              </a:lnSpc>
              <a:buFont typeface="Arial" pitchFamily="34" charset="0"/>
              <a:buChar char="•"/>
            </a:pPr>
            <a:r>
              <a:rPr lang="en-US" altLang="en-US" sz="1800" b="1" smtClean="0"/>
              <a:t>Measurement and analysis</a:t>
            </a:r>
          </a:p>
          <a:p>
            <a:pPr marL="619125" lvl="1" eaLnBrk="1" hangingPunct="1">
              <a:lnSpc>
                <a:spcPct val="90000"/>
              </a:lnSpc>
              <a:buFont typeface="Arial" pitchFamily="34" charset="0"/>
              <a:buChar char="•"/>
            </a:pPr>
            <a:r>
              <a:rPr lang="en-US" altLang="en-US" sz="1800" b="1" smtClean="0"/>
              <a:t>Organizational environment for integration</a:t>
            </a:r>
          </a:p>
          <a:p>
            <a:pPr marL="619125" lvl="1" eaLnBrk="1" hangingPunct="1">
              <a:lnSpc>
                <a:spcPct val="90000"/>
              </a:lnSpc>
              <a:buFont typeface="Arial" pitchFamily="34" charset="0"/>
              <a:buChar char="•"/>
            </a:pPr>
            <a:r>
              <a:rPr lang="en-US" altLang="en-US" sz="1800" b="1" smtClean="0"/>
              <a:t>Decision analysis and resolution</a:t>
            </a:r>
          </a:p>
          <a:p>
            <a:pPr marL="619125" lvl="1" eaLnBrk="1" hangingPunct="1">
              <a:lnSpc>
                <a:spcPct val="90000"/>
              </a:lnSpc>
              <a:buFont typeface="Arial" pitchFamily="34" charset="0"/>
              <a:buChar char="•"/>
            </a:pPr>
            <a:r>
              <a:rPr lang="en-US" altLang="en-US" sz="1800" b="1" smtClean="0"/>
              <a:t>Causal analysis and resolution</a:t>
            </a:r>
          </a:p>
          <a:p>
            <a:pPr lvl="1" eaLnBrk="1" hangingPunct="1">
              <a:lnSpc>
                <a:spcPct val="90000"/>
              </a:lnSpc>
            </a:pPr>
            <a:endParaRPr lang="en-US" altLang="en-US" sz="1800" b="1" smtClean="0"/>
          </a:p>
          <a:p>
            <a:pPr lvl="1" eaLnBrk="1" hangingPunct="1">
              <a:lnSpc>
                <a:spcPct val="90000"/>
              </a:lnSpc>
            </a:pPr>
            <a:endParaRPr lang="en-US" altLang="en-US" sz="1800" b="1" smtClean="0"/>
          </a:p>
        </p:txBody>
      </p:sp>
    </p:spTree>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Rectangle 2"/>
          <p:cNvSpPr>
            <a:spLocks noGrp="1" noChangeArrowheads="1"/>
          </p:cNvSpPr>
          <p:nvPr>
            <p:ph type="title"/>
          </p:nvPr>
        </p:nvSpPr>
        <p:spPr>
          <a:xfrm>
            <a:off x="457200" y="228600"/>
            <a:ext cx="8229600" cy="868363"/>
          </a:xfrm>
        </p:spPr>
        <p:txBody>
          <a:bodyPr/>
          <a:lstStyle/>
          <a:p>
            <a:pPr eaLnBrk="1" hangingPunct="1"/>
            <a:r>
              <a:rPr lang="en-US" altLang="en-US" sz="3600" b="1" smtClean="0"/>
              <a:t>Continuous versus Staged Models</a:t>
            </a:r>
          </a:p>
        </p:txBody>
      </p:sp>
      <p:sp>
        <p:nvSpPr>
          <p:cNvPr id="23555" name="Rectangle 3"/>
          <p:cNvSpPr>
            <a:spLocks noGrp="1" noChangeArrowheads="1"/>
          </p:cNvSpPr>
          <p:nvPr>
            <p:ph type="body" idx="4294967295"/>
          </p:nvPr>
        </p:nvSpPr>
        <p:spPr>
          <a:xfrm>
            <a:off x="457200" y="1219200"/>
            <a:ext cx="8305800" cy="5181600"/>
          </a:xfrm>
        </p:spPr>
        <p:txBody>
          <a:bodyPr/>
          <a:lstStyle/>
          <a:p>
            <a:pPr eaLnBrk="1" hangingPunct="1"/>
            <a:r>
              <a:rPr lang="en-US" altLang="en-US" sz="2000" b="1" smtClean="0"/>
              <a:t>In </a:t>
            </a:r>
            <a:r>
              <a:rPr lang="en-US" altLang="en-US" sz="2000" b="1" smtClean="0">
                <a:solidFill>
                  <a:srgbClr val="0000CC"/>
                </a:solidFill>
              </a:rPr>
              <a:t>Continuous Representation</a:t>
            </a:r>
            <a:r>
              <a:rPr lang="en-US" altLang="en-US" sz="2000" b="1" smtClean="0"/>
              <a:t>, each </a:t>
            </a:r>
            <a:r>
              <a:rPr lang="en-US" altLang="en-US" sz="2000" b="1" u="sng" smtClean="0"/>
              <a:t>process</a:t>
            </a:r>
            <a:r>
              <a:rPr lang="en-US" altLang="en-US" sz="2000" b="1" smtClean="0"/>
              <a:t> starts at capability level 0 and moves up the capability levels based on achieving “generic goals” and “specific sub-goals.”</a:t>
            </a:r>
          </a:p>
          <a:p>
            <a:pPr lvl="1" eaLnBrk="1" hangingPunct="1"/>
            <a:r>
              <a:rPr lang="en-US" altLang="en-US" sz="1800" b="1" smtClean="0"/>
              <a:t>Allows the organization to choose and pick the process to focus on based on the needs of the organization.</a:t>
            </a:r>
          </a:p>
          <a:p>
            <a:pPr lvl="1" eaLnBrk="1" hangingPunct="1"/>
            <a:r>
              <a:rPr lang="en-US" altLang="en-US" sz="1800" b="1" smtClean="0"/>
              <a:t>Allows comparison of process area by process area between organizations.</a:t>
            </a:r>
          </a:p>
          <a:p>
            <a:pPr lvl="1" eaLnBrk="1" hangingPunct="1"/>
            <a:r>
              <a:rPr lang="en-US" altLang="en-US" sz="1800" b="1" smtClean="0"/>
              <a:t>Allows easier migration from other standards.</a:t>
            </a:r>
          </a:p>
          <a:p>
            <a:pPr lvl="1" eaLnBrk="1" hangingPunct="1"/>
            <a:endParaRPr lang="en-US" altLang="en-US" sz="900" b="1" smtClean="0"/>
          </a:p>
          <a:p>
            <a:pPr eaLnBrk="1" hangingPunct="1"/>
            <a:r>
              <a:rPr lang="en-US" altLang="en-US" sz="2000" b="1" smtClean="0"/>
              <a:t>In </a:t>
            </a:r>
            <a:r>
              <a:rPr lang="en-US" altLang="en-US" sz="2000" b="1" smtClean="0">
                <a:solidFill>
                  <a:srgbClr val="0000CC"/>
                </a:solidFill>
              </a:rPr>
              <a:t>Staged Representation</a:t>
            </a:r>
            <a:r>
              <a:rPr lang="en-US" altLang="en-US" sz="2000" b="1" smtClean="0"/>
              <a:t>, the </a:t>
            </a:r>
            <a:r>
              <a:rPr lang="en-US" altLang="en-US" sz="2000" b="1" u="sng" smtClean="0"/>
              <a:t>organization</a:t>
            </a:r>
            <a:r>
              <a:rPr lang="en-US" altLang="en-US" sz="2000" b="1" smtClean="0"/>
              <a:t> starts at maturity level 1 and moves up the levels based on mastering sets of processes.</a:t>
            </a:r>
          </a:p>
          <a:p>
            <a:pPr lvl="1" eaLnBrk="1" hangingPunct="1"/>
            <a:r>
              <a:rPr lang="en-US" altLang="en-US" sz="1800" b="1" smtClean="0"/>
              <a:t>Allows easy migration from the earlier CMM model.</a:t>
            </a:r>
          </a:p>
          <a:p>
            <a:pPr lvl="1" eaLnBrk="1" hangingPunct="1"/>
            <a:r>
              <a:rPr lang="en-US" altLang="en-US" sz="1800" b="1" smtClean="0"/>
              <a:t>Provides a guidance of sequence of maturity by process areas.</a:t>
            </a:r>
          </a:p>
          <a:p>
            <a:pPr lvl="1" eaLnBrk="1" hangingPunct="1"/>
            <a:r>
              <a:rPr lang="en-US" altLang="en-US" sz="1800" b="1" smtClean="0"/>
              <a:t>Allows easier comparison of organizations by maturity levels.</a:t>
            </a:r>
          </a:p>
        </p:txBody>
      </p:sp>
    </p:spTree>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578" name="Rectangle 2"/>
          <p:cNvSpPr>
            <a:spLocks noGrp="1" noChangeArrowheads="1"/>
          </p:cNvSpPr>
          <p:nvPr>
            <p:ph type="title"/>
          </p:nvPr>
        </p:nvSpPr>
        <p:spPr>
          <a:xfrm>
            <a:off x="381000" y="5486400"/>
            <a:ext cx="8229600" cy="792163"/>
          </a:xfrm>
        </p:spPr>
        <p:txBody>
          <a:bodyPr/>
          <a:lstStyle/>
          <a:p>
            <a:pPr eaLnBrk="1" hangingPunct="1"/>
            <a:r>
              <a:rPr lang="en-US" altLang="en-US" sz="2400" b="1" smtClean="0"/>
              <a:t> Achieving the “</a:t>
            </a:r>
            <a:r>
              <a:rPr lang="en-US" altLang="en-US" sz="2400" b="1" i="1" smtClean="0"/>
              <a:t>Capability Levels”</a:t>
            </a:r>
            <a:r>
              <a:rPr lang="en-US" altLang="en-US" sz="2400" b="1" smtClean="0"/>
              <a:t> by </a:t>
            </a:r>
            <a:r>
              <a:rPr lang="en-US" altLang="en-US" sz="2400" b="1" u="sng"/>
              <a:t>E</a:t>
            </a:r>
            <a:r>
              <a:rPr lang="en-US" altLang="en-US" sz="2400" b="1" u="sng" smtClean="0"/>
              <a:t>ach Process Area</a:t>
            </a:r>
            <a:r>
              <a:rPr lang="en-US" altLang="en-US" sz="2400" b="1" smtClean="0"/>
              <a:t> in the </a:t>
            </a:r>
            <a:r>
              <a:rPr lang="en-US" altLang="en-US" sz="2400" b="1" smtClean="0">
                <a:solidFill>
                  <a:srgbClr val="0000CC"/>
                </a:solidFill>
              </a:rPr>
              <a:t>Continuous Representation Model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685800"/>
            <a:ext cx="7939822" cy="4388316"/>
          </a:xfrm>
          <a:prstGeom prst="rect">
            <a:avLst/>
          </a:prstGeom>
        </p:spPr>
      </p:pic>
    </p:spTree>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Rectangle 2"/>
          <p:cNvSpPr>
            <a:spLocks noGrp="1" noChangeArrowheads="1"/>
          </p:cNvSpPr>
          <p:nvPr>
            <p:ph type="title"/>
          </p:nvPr>
        </p:nvSpPr>
        <p:spPr>
          <a:xfrm>
            <a:off x="457200" y="274638"/>
            <a:ext cx="8229600" cy="868362"/>
          </a:xfrm>
        </p:spPr>
        <p:txBody>
          <a:bodyPr/>
          <a:lstStyle/>
          <a:p>
            <a:pPr eaLnBrk="1" hangingPunct="1"/>
            <a:r>
              <a:rPr lang="en-US" altLang="en-US" sz="3800" b="1" smtClean="0"/>
              <a:t>Five Generic Goals </a:t>
            </a:r>
          </a:p>
        </p:txBody>
      </p:sp>
      <p:sp>
        <p:nvSpPr>
          <p:cNvPr id="25603" name="Rectangle 3"/>
          <p:cNvSpPr>
            <a:spLocks noGrp="1" noChangeArrowheads="1"/>
          </p:cNvSpPr>
          <p:nvPr>
            <p:ph type="body" idx="4294967295"/>
          </p:nvPr>
        </p:nvSpPr>
        <p:spPr>
          <a:xfrm>
            <a:off x="228600" y="1447800"/>
            <a:ext cx="8915400" cy="4495800"/>
          </a:xfrm>
        </p:spPr>
        <p:txBody>
          <a:bodyPr/>
          <a:lstStyle/>
          <a:p>
            <a:pPr eaLnBrk="1" hangingPunct="1"/>
            <a:r>
              <a:rPr lang="en-US" altLang="en-US" sz="2400" b="1" smtClean="0"/>
              <a:t>Goal 1 – Achieve all the specific goals of the specific process.</a:t>
            </a:r>
          </a:p>
          <a:p>
            <a:pPr eaLnBrk="1" hangingPunct="1"/>
            <a:r>
              <a:rPr lang="en-US" altLang="en-US" sz="2400" b="1" smtClean="0"/>
              <a:t>Goal 2 – Institutionalize the managing of consistency of that process across organization.</a:t>
            </a:r>
          </a:p>
          <a:p>
            <a:pPr eaLnBrk="1" hangingPunct="1"/>
            <a:r>
              <a:rPr lang="en-US" altLang="en-US" sz="2400" b="1" smtClean="0"/>
              <a:t>Goal 3 – Institutionalize the defining of that process across the organization.</a:t>
            </a:r>
          </a:p>
          <a:p>
            <a:pPr eaLnBrk="1" hangingPunct="1"/>
            <a:r>
              <a:rPr lang="en-US" altLang="en-US" sz="2400" b="1" smtClean="0"/>
              <a:t>Goal 4 – Institutionalize quantitatively managing that process across the organization.</a:t>
            </a:r>
          </a:p>
          <a:p>
            <a:pPr eaLnBrk="1" hangingPunct="1"/>
            <a:r>
              <a:rPr lang="en-US" altLang="en-US" sz="2400" b="1" smtClean="0"/>
              <a:t>Goal 5 </a:t>
            </a:r>
            <a:r>
              <a:rPr lang="en-US" altLang="en-US" sz="2400" b="1"/>
              <a:t>– </a:t>
            </a:r>
            <a:r>
              <a:rPr lang="en-US" altLang="en-US" sz="2400" b="1" smtClean="0"/>
              <a:t>Institutionalize continuous optimizing/improving that process across the organization.</a:t>
            </a:r>
          </a:p>
        </p:txBody>
      </p:sp>
    </p:spTree>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Rectangle 2"/>
          <p:cNvSpPr>
            <a:spLocks noGrp="1" noChangeArrowheads="1"/>
          </p:cNvSpPr>
          <p:nvPr>
            <p:ph type="title"/>
          </p:nvPr>
        </p:nvSpPr>
        <p:spPr>
          <a:xfrm>
            <a:off x="457200" y="274638"/>
            <a:ext cx="8229600" cy="639762"/>
          </a:xfrm>
        </p:spPr>
        <p:txBody>
          <a:bodyPr/>
          <a:lstStyle/>
          <a:p>
            <a:pPr eaLnBrk="1" hangingPunct="1"/>
            <a:r>
              <a:rPr lang="en-US" altLang="en-US" sz="2400" b="1" smtClean="0"/>
              <a:t>Achieving </a:t>
            </a:r>
            <a:r>
              <a:rPr lang="en-US" altLang="en-US" sz="2400" b="1" i="1" smtClean="0"/>
              <a:t>“Maturity Level”</a:t>
            </a:r>
            <a:r>
              <a:rPr lang="en-US" altLang="en-US" sz="2400" b="1" smtClean="0"/>
              <a:t> (ML) in the</a:t>
            </a:r>
            <a:br>
              <a:rPr lang="en-US" altLang="en-US" sz="2400" b="1" smtClean="0"/>
            </a:br>
            <a:r>
              <a:rPr lang="en-US" altLang="en-US" sz="2400" b="1" smtClean="0"/>
              <a:t> </a:t>
            </a:r>
            <a:r>
              <a:rPr lang="en-US" altLang="en-US" sz="2400" b="1" smtClean="0">
                <a:solidFill>
                  <a:srgbClr val="0000CC"/>
                </a:solidFill>
              </a:rPr>
              <a:t>Staged Representation model</a:t>
            </a:r>
          </a:p>
        </p:txBody>
      </p:sp>
      <p:sp>
        <p:nvSpPr>
          <p:cNvPr id="26627" name="Rectangle 3"/>
          <p:cNvSpPr>
            <a:spLocks noGrp="1" noChangeArrowheads="1"/>
          </p:cNvSpPr>
          <p:nvPr>
            <p:ph type="body" idx="4294967295"/>
          </p:nvPr>
        </p:nvSpPr>
        <p:spPr>
          <a:xfrm>
            <a:off x="381000" y="1066800"/>
            <a:ext cx="8534400" cy="5486400"/>
          </a:xfrm>
        </p:spPr>
        <p:txBody>
          <a:bodyPr/>
          <a:lstStyle/>
          <a:p>
            <a:pPr eaLnBrk="1" hangingPunct="1"/>
            <a:r>
              <a:rPr lang="en-US" altLang="en-US" sz="1800" b="1" smtClean="0">
                <a:solidFill>
                  <a:srgbClr val="990000"/>
                </a:solidFill>
              </a:rPr>
              <a:t>ML1 </a:t>
            </a:r>
            <a:r>
              <a:rPr lang="en-US" altLang="en-US" sz="1800" b="1" smtClean="0"/>
              <a:t>(0 process): no process</a:t>
            </a:r>
          </a:p>
          <a:p>
            <a:pPr eaLnBrk="1" hangingPunct="1">
              <a:buFontTx/>
              <a:buNone/>
            </a:pPr>
            <a:endParaRPr lang="en-US" altLang="en-US" sz="900" b="1" smtClean="0"/>
          </a:p>
          <a:p>
            <a:pPr eaLnBrk="1" hangingPunct="1"/>
            <a:r>
              <a:rPr lang="en-US" altLang="en-US" sz="1800" b="1" smtClean="0">
                <a:solidFill>
                  <a:srgbClr val="990000"/>
                </a:solidFill>
              </a:rPr>
              <a:t>ML2 </a:t>
            </a:r>
            <a:r>
              <a:rPr lang="en-US" altLang="en-US" sz="1800" b="1" smtClean="0"/>
              <a:t>(7 processes): 1) requirements management, 2) project planning, </a:t>
            </a:r>
            <a:br>
              <a:rPr lang="en-US" altLang="en-US" sz="1800" b="1" smtClean="0"/>
            </a:br>
            <a:r>
              <a:rPr lang="en-US" altLang="en-US" sz="1800" b="1" smtClean="0"/>
              <a:t>3) project monitoring, 4) supplier agreement </a:t>
            </a:r>
            <a:r>
              <a:rPr lang="en-US" altLang="en-US" sz="1800" b="1"/>
              <a:t>management, </a:t>
            </a:r>
            <a:br>
              <a:rPr lang="en-US" altLang="en-US" sz="1800" b="1" smtClean="0"/>
            </a:br>
            <a:r>
              <a:rPr lang="en-US" altLang="en-US" sz="1800" b="1" smtClean="0"/>
              <a:t>5) measurement and analysis, 6) process and product quality assurance, 7) </a:t>
            </a:r>
            <a:r>
              <a:rPr lang="en-US" altLang="en-US" sz="1800" b="1"/>
              <a:t>configuration management</a:t>
            </a:r>
            <a:endParaRPr lang="en-US" altLang="en-US" sz="900" b="1" smtClean="0"/>
          </a:p>
          <a:p>
            <a:pPr eaLnBrk="1" hangingPunct="1"/>
            <a:r>
              <a:rPr lang="en-US" altLang="en-US" sz="1800" b="1" smtClean="0">
                <a:solidFill>
                  <a:srgbClr val="990000"/>
                </a:solidFill>
              </a:rPr>
              <a:t>ML3</a:t>
            </a:r>
            <a:r>
              <a:rPr lang="en-US" altLang="en-US" sz="1800" b="1" smtClean="0"/>
              <a:t> (14 processes): 1) requirements development, 2) technical solution, 3) product integration, 4) verification, 5) validation, 6) organizational process focus, 7) organizational process definition, 8) organizational training, 9) integrated project management, 10) risk management, </a:t>
            </a:r>
            <a:br>
              <a:rPr lang="en-US" altLang="en-US" sz="1800" b="1" smtClean="0"/>
            </a:br>
            <a:r>
              <a:rPr lang="en-US" altLang="en-US" sz="1800" b="1" smtClean="0"/>
              <a:t>11) integrated teaming, 12) integrated supplier </a:t>
            </a:r>
            <a:r>
              <a:rPr lang="en-US" altLang="en-US" sz="1800" b="1"/>
              <a:t>management, </a:t>
            </a:r>
            <a:r>
              <a:rPr lang="en-US" altLang="en-US" sz="1800" b="1" smtClean="0"/>
              <a:t>13) decision analysis and resolution, 14) organizational environment for integration</a:t>
            </a:r>
          </a:p>
          <a:p>
            <a:pPr eaLnBrk="1" hangingPunct="1">
              <a:buFontTx/>
              <a:buNone/>
            </a:pPr>
            <a:endParaRPr lang="en-US" altLang="en-US" sz="900" b="1" smtClean="0"/>
          </a:p>
          <a:p>
            <a:pPr eaLnBrk="1" hangingPunct="1"/>
            <a:r>
              <a:rPr lang="en-US" altLang="en-US" sz="1800" b="1" smtClean="0">
                <a:solidFill>
                  <a:srgbClr val="990000"/>
                </a:solidFill>
              </a:rPr>
              <a:t>ML4</a:t>
            </a:r>
            <a:r>
              <a:rPr lang="en-US" altLang="en-US" sz="1800" b="1" smtClean="0"/>
              <a:t> (2 processes): 1) organizational process performance, </a:t>
            </a:r>
            <a:br>
              <a:rPr lang="en-US" altLang="en-US" sz="1800" b="1" smtClean="0"/>
            </a:br>
            <a:r>
              <a:rPr lang="en-US" altLang="en-US" sz="1800" b="1" smtClean="0"/>
              <a:t>2) quantitative project management</a:t>
            </a:r>
          </a:p>
          <a:p>
            <a:pPr eaLnBrk="1" hangingPunct="1">
              <a:buFontTx/>
              <a:buNone/>
            </a:pPr>
            <a:endParaRPr lang="en-US" altLang="en-US" sz="900" b="1" smtClean="0"/>
          </a:p>
          <a:p>
            <a:pPr eaLnBrk="1" hangingPunct="1"/>
            <a:r>
              <a:rPr lang="en-US" altLang="en-US" sz="1800" b="1" smtClean="0">
                <a:solidFill>
                  <a:srgbClr val="990000"/>
                </a:solidFill>
              </a:rPr>
              <a:t>ML5</a:t>
            </a:r>
            <a:r>
              <a:rPr lang="en-US" altLang="en-US" sz="1800" b="1" smtClean="0"/>
              <a:t> (2 processes): 1) organizational innovation and deployment, </a:t>
            </a:r>
            <a:br>
              <a:rPr lang="en-US" altLang="en-US" sz="1800" b="1" smtClean="0"/>
            </a:br>
            <a:r>
              <a:rPr lang="en-US" altLang="en-US" sz="1800" b="1" smtClean="0"/>
              <a:t>2) causal analysis and resolution</a:t>
            </a:r>
          </a:p>
        </p:txBody>
      </p:sp>
    </p:spTree>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Rectangle 2"/>
          <p:cNvSpPr>
            <a:spLocks noGrp="1" noChangeArrowheads="1"/>
          </p:cNvSpPr>
          <p:nvPr>
            <p:ph type="title"/>
          </p:nvPr>
        </p:nvSpPr>
        <p:spPr>
          <a:xfrm>
            <a:off x="76200" y="152400"/>
            <a:ext cx="8991600" cy="685800"/>
          </a:xfrm>
        </p:spPr>
        <p:txBody>
          <a:bodyPr/>
          <a:lstStyle/>
          <a:p>
            <a:pPr eaLnBrk="1" hangingPunct="1"/>
            <a:r>
              <a:rPr lang="en-US" altLang="en-US" sz="3600" b="1" smtClean="0">
                <a:solidFill>
                  <a:srgbClr val="0000CC"/>
                </a:solidFill>
              </a:rPr>
              <a:t>Process Definition &amp; Communication</a:t>
            </a:r>
          </a:p>
        </p:txBody>
      </p:sp>
      <p:sp>
        <p:nvSpPr>
          <p:cNvPr id="27651" name="Rectangle 3"/>
          <p:cNvSpPr>
            <a:spLocks noGrp="1" noChangeArrowheads="1"/>
          </p:cNvSpPr>
          <p:nvPr>
            <p:ph type="body" idx="4294967295"/>
          </p:nvPr>
        </p:nvSpPr>
        <p:spPr>
          <a:xfrm>
            <a:off x="304800" y="1066800"/>
            <a:ext cx="8610600" cy="5486400"/>
          </a:xfrm>
        </p:spPr>
        <p:txBody>
          <a:bodyPr/>
          <a:lstStyle/>
          <a:p>
            <a:pPr eaLnBrk="1" hangingPunct="1">
              <a:lnSpc>
                <a:spcPct val="90000"/>
              </a:lnSpc>
            </a:pPr>
            <a:r>
              <a:rPr lang="en-US" altLang="en-US" sz="2200" b="1" u="sng" smtClean="0"/>
              <a:t>Two Main Components of Process Definition</a:t>
            </a:r>
            <a:r>
              <a:rPr lang="en-US" altLang="en-US" sz="2200" b="1" smtClean="0"/>
              <a:t>:</a:t>
            </a:r>
          </a:p>
          <a:p>
            <a:pPr eaLnBrk="1" hangingPunct="1">
              <a:lnSpc>
                <a:spcPct val="90000"/>
              </a:lnSpc>
              <a:buFontTx/>
              <a:buNone/>
            </a:pPr>
            <a:endParaRPr lang="en-US" altLang="en-US" sz="1000" b="1" smtClean="0"/>
          </a:p>
          <a:p>
            <a:pPr lvl="1" eaLnBrk="1" hangingPunct="1">
              <a:lnSpc>
                <a:spcPct val="90000"/>
              </a:lnSpc>
            </a:pPr>
            <a:r>
              <a:rPr lang="en-US" altLang="en-US" sz="1800" b="1" smtClean="0"/>
              <a:t>Major activities</a:t>
            </a:r>
          </a:p>
          <a:p>
            <a:pPr lvl="1" eaLnBrk="1" hangingPunct="1">
              <a:lnSpc>
                <a:spcPct val="90000"/>
              </a:lnSpc>
            </a:pPr>
            <a:r>
              <a:rPr lang="en-US" altLang="en-US" sz="1800" b="1" smtClean="0"/>
              <a:t>Sequencing of activities</a:t>
            </a:r>
          </a:p>
          <a:p>
            <a:pPr eaLnBrk="1" hangingPunct="1">
              <a:lnSpc>
                <a:spcPct val="90000"/>
              </a:lnSpc>
            </a:pPr>
            <a:endParaRPr lang="en-US" altLang="en-US" sz="1000" b="1" smtClean="0"/>
          </a:p>
          <a:p>
            <a:pPr eaLnBrk="1" hangingPunct="1">
              <a:lnSpc>
                <a:spcPct val="90000"/>
              </a:lnSpc>
            </a:pPr>
            <a:r>
              <a:rPr lang="en-US" altLang="en-US" sz="2200" b="1" smtClean="0">
                <a:solidFill>
                  <a:srgbClr val="660066"/>
                </a:solidFill>
              </a:rPr>
              <a:t>*Most of the organizations </a:t>
            </a:r>
            <a:r>
              <a:rPr lang="en-US" altLang="en-US" sz="2200" b="1" u="sng" smtClean="0">
                <a:solidFill>
                  <a:srgbClr val="660066"/>
                </a:solidFill>
              </a:rPr>
              <a:t>need to modify an existing process</a:t>
            </a:r>
            <a:r>
              <a:rPr lang="en-US" altLang="en-US" sz="2200" b="1" smtClean="0">
                <a:solidFill>
                  <a:srgbClr val="660066"/>
                </a:solidFill>
              </a:rPr>
              <a:t> to better fit their needs </a:t>
            </a:r>
            <a:r>
              <a:rPr lang="en-US" altLang="en-US" sz="2200" b="1" i="1" smtClean="0">
                <a:solidFill>
                  <a:srgbClr val="660066"/>
                </a:solidFill>
              </a:rPr>
              <a:t>—</a:t>
            </a:r>
            <a:r>
              <a:rPr lang="en-US" altLang="en-US" sz="2200" b="1" smtClean="0">
                <a:solidFill>
                  <a:srgbClr val="660066"/>
                </a:solidFill>
              </a:rPr>
              <a:t> thus they must define </a:t>
            </a:r>
            <a:br>
              <a:rPr lang="en-US" altLang="en-US" sz="2200" b="1" smtClean="0">
                <a:solidFill>
                  <a:srgbClr val="660066"/>
                </a:solidFill>
              </a:rPr>
            </a:br>
            <a:r>
              <a:rPr lang="en-US" altLang="en-US" sz="2200" b="1" smtClean="0">
                <a:solidFill>
                  <a:srgbClr val="660066"/>
                </a:solidFill>
              </a:rPr>
              <a:t>in more detail and communicate the modified process definitions (a major endeavor).*</a:t>
            </a:r>
          </a:p>
          <a:p>
            <a:pPr lvl="1" eaLnBrk="1" hangingPunct="1">
              <a:lnSpc>
                <a:spcPct val="90000"/>
              </a:lnSpc>
              <a:buFontTx/>
              <a:buNone/>
            </a:pPr>
            <a:endParaRPr lang="en-US" altLang="en-US" sz="1000" b="1" smtClean="0">
              <a:solidFill>
                <a:srgbClr val="660066"/>
              </a:solidFill>
            </a:endParaRPr>
          </a:p>
          <a:p>
            <a:pPr eaLnBrk="1" hangingPunct="1">
              <a:lnSpc>
                <a:spcPct val="90000"/>
              </a:lnSpc>
            </a:pPr>
            <a:r>
              <a:rPr lang="en-US" altLang="en-US" sz="2200" b="1" smtClean="0"/>
              <a:t>Expanding process definition to more “refined” level:</a:t>
            </a:r>
          </a:p>
          <a:p>
            <a:pPr lvl="1" eaLnBrk="1" hangingPunct="1">
              <a:lnSpc>
                <a:spcPct val="90000"/>
              </a:lnSpc>
            </a:pPr>
            <a:endParaRPr lang="en-US" altLang="en-US" sz="900" b="1" smtClean="0"/>
          </a:p>
          <a:p>
            <a:pPr lvl="1" eaLnBrk="1" hangingPunct="1">
              <a:lnSpc>
                <a:spcPct val="90000"/>
              </a:lnSpc>
            </a:pPr>
            <a:r>
              <a:rPr lang="en-US" altLang="en-US" sz="1800" b="1" smtClean="0">
                <a:solidFill>
                  <a:srgbClr val="0000CC"/>
                </a:solidFill>
              </a:rPr>
              <a:t>Detailed description of the </a:t>
            </a:r>
            <a:r>
              <a:rPr lang="en-US" altLang="en-US" sz="1800" b="1" i="1" u="sng" smtClean="0">
                <a:solidFill>
                  <a:srgbClr val="0000CC"/>
                </a:solidFill>
              </a:rPr>
              <a:t>activities</a:t>
            </a:r>
          </a:p>
          <a:p>
            <a:pPr lvl="1" eaLnBrk="1" hangingPunct="1">
              <a:lnSpc>
                <a:spcPct val="90000"/>
              </a:lnSpc>
            </a:pPr>
            <a:r>
              <a:rPr lang="en-US" altLang="en-US" sz="1800" b="1" i="1" u="sng" smtClean="0">
                <a:solidFill>
                  <a:srgbClr val="0000CC"/>
                </a:solidFill>
              </a:rPr>
              <a:t>Control</a:t>
            </a:r>
            <a:r>
              <a:rPr lang="en-US" altLang="en-US" sz="1800" b="1" i="1" smtClean="0">
                <a:solidFill>
                  <a:srgbClr val="0000CC"/>
                </a:solidFill>
              </a:rPr>
              <a:t> </a:t>
            </a:r>
            <a:r>
              <a:rPr lang="en-US" altLang="en-US" sz="1800" b="1" smtClean="0">
                <a:solidFill>
                  <a:srgbClr val="0000CC"/>
                </a:solidFill>
              </a:rPr>
              <a:t>needed for </a:t>
            </a:r>
            <a:r>
              <a:rPr lang="en-US" altLang="en-US" sz="1800" b="1" i="1" smtClean="0">
                <a:solidFill>
                  <a:srgbClr val="0000CC"/>
                </a:solidFill>
              </a:rPr>
              <a:t>entrance</a:t>
            </a:r>
            <a:r>
              <a:rPr lang="en-US" altLang="en-US" sz="1800" b="1" smtClean="0">
                <a:solidFill>
                  <a:srgbClr val="0000CC"/>
                </a:solidFill>
              </a:rPr>
              <a:t> and </a:t>
            </a:r>
            <a:r>
              <a:rPr lang="en-US" altLang="en-US" sz="1800" b="1" i="1" smtClean="0">
                <a:solidFill>
                  <a:srgbClr val="0000CC"/>
                </a:solidFill>
              </a:rPr>
              <a:t>exit</a:t>
            </a:r>
            <a:r>
              <a:rPr lang="en-US" altLang="en-US" sz="1800" b="1" i="1" smtClean="0"/>
              <a:t> </a:t>
            </a:r>
            <a:r>
              <a:rPr lang="en-US" altLang="en-US" sz="1800" b="1" smtClean="0"/>
              <a:t>of each activity and the ordering of the activities</a:t>
            </a:r>
          </a:p>
          <a:p>
            <a:pPr lvl="1" eaLnBrk="1" hangingPunct="1">
              <a:lnSpc>
                <a:spcPct val="90000"/>
              </a:lnSpc>
            </a:pPr>
            <a:r>
              <a:rPr lang="en-US" altLang="en-US" sz="1800" b="1" i="1" u="sng" smtClean="0">
                <a:solidFill>
                  <a:srgbClr val="0000CC"/>
                </a:solidFill>
              </a:rPr>
              <a:t>Artifacts</a:t>
            </a:r>
            <a:r>
              <a:rPr lang="en-US" altLang="en-US" sz="1800" b="1" smtClean="0">
                <a:solidFill>
                  <a:srgbClr val="0000CC"/>
                </a:solidFill>
              </a:rPr>
              <a:t> </a:t>
            </a:r>
            <a:r>
              <a:rPr lang="en-US" altLang="en-US" sz="1800" b="1" smtClean="0"/>
              <a:t>that result from the activities</a:t>
            </a:r>
          </a:p>
          <a:p>
            <a:pPr lvl="1" eaLnBrk="1" hangingPunct="1">
              <a:lnSpc>
                <a:spcPct val="90000"/>
              </a:lnSpc>
            </a:pPr>
            <a:r>
              <a:rPr lang="en-US" altLang="en-US" sz="1800" b="1" i="1" u="sng" smtClean="0">
                <a:solidFill>
                  <a:srgbClr val="0000CC"/>
                </a:solidFill>
              </a:rPr>
              <a:t>Human resources</a:t>
            </a:r>
            <a:r>
              <a:rPr lang="en-US" altLang="en-US" sz="1800" b="1" smtClean="0"/>
              <a:t> required to perform the activities</a:t>
            </a:r>
          </a:p>
          <a:p>
            <a:pPr lvl="1" eaLnBrk="1" hangingPunct="1">
              <a:lnSpc>
                <a:spcPct val="90000"/>
              </a:lnSpc>
            </a:pPr>
            <a:r>
              <a:rPr lang="en-US" altLang="en-US" sz="1800" b="1" i="1" u="sng" smtClean="0">
                <a:solidFill>
                  <a:srgbClr val="0000CC"/>
                </a:solidFill>
              </a:rPr>
              <a:t>Tools</a:t>
            </a:r>
            <a:r>
              <a:rPr lang="en-US" altLang="en-US" sz="1800" b="1" i="1" smtClean="0"/>
              <a:t> </a:t>
            </a:r>
            <a:r>
              <a:rPr lang="en-US" altLang="en-US" sz="1800" b="1" smtClean="0"/>
              <a:t>that may be needed to aid the performance of the activities</a:t>
            </a:r>
          </a:p>
          <a:p>
            <a:pPr lvl="1" eaLnBrk="1" hangingPunct="1">
              <a:lnSpc>
                <a:spcPct val="90000"/>
              </a:lnSpc>
            </a:pPr>
            <a:endParaRPr lang="en-US" altLang="en-US" sz="1800" b="1" smtClean="0"/>
          </a:p>
          <a:p>
            <a:pPr lvl="1" eaLnBrk="1" hangingPunct="1">
              <a:lnSpc>
                <a:spcPct val="90000"/>
              </a:lnSpc>
            </a:pPr>
            <a:endParaRPr lang="en-US" altLang="en-US" sz="1800" b="1" smtClean="0"/>
          </a:p>
        </p:txBody>
      </p:sp>
    </p:spTree>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3">
            <a:lum/>
          </a:blip>
          <a:stretch>
            <a:fillRect/>
          </a:stretch>
        </a:blipFill>
        <a:effectLst/>
      </p:bgPr>
    </p:bg>
    <p:spTree>
      <p:nvGrpSpPr>
        <p:cNvPr id="1" name=""/>
        <p:cNvGrpSpPr/>
        <p:nvPr/>
      </p:nvGrpSpPr>
      <p:grpSpPr>
        <a:xfrm>
          <a:off x="0" y="0"/>
          <a:ext cx="0" cy="0"/>
        </a:xfrm>
      </p:grpSpPr>
      <p:sp>
        <p:nvSpPr>
          <p:cNvPr id="2050" name="Title 1"/>
          <p:cNvSpPr>
            <a:spLocks noGrp="1"/>
          </p:cNvSpPr>
          <p:nvPr>
            <p:ph type="ctrTitle"/>
          </p:nvPr>
        </p:nvSpPr>
        <p:spPr>
          <a:xfrm>
            <a:off x="-228600" y="1600200"/>
            <a:ext cx="4648200" cy="1470025"/>
          </a:xfrm>
        </p:spPr>
        <p:txBody>
          <a:bodyPr/>
          <a:lstStyle/>
          <a:p>
            <a:r>
              <a:rPr lang="en-US" altLang="en-US" u="sng" smtClean="0">
                <a:solidFill>
                  <a:schemeClr val="bg1"/>
                </a:solidFill>
              </a:rPr>
              <a:t>Chapter 5</a:t>
            </a:r>
            <a:r>
              <a:rPr lang="en-US" altLang="en-US" smtClean="0">
                <a:solidFill>
                  <a:schemeClr val="bg1"/>
                </a:solidFill>
              </a:rPr>
              <a:t>:</a:t>
            </a:r>
            <a:br>
              <a:rPr lang="en-US" altLang="en-US">
                <a:solidFill>
                  <a:schemeClr val="bg1"/>
                </a:solidFill>
              </a:rPr>
            </a:br>
            <a:r>
              <a:rPr lang="en-US" altLang="en-US" smtClean="0">
                <a:solidFill>
                  <a:schemeClr val="bg1"/>
                </a:solidFill>
              </a:rPr>
              <a:t>New and Emerging Process Methodologies</a:t>
            </a:r>
            <a:br>
              <a:rPr lang="en-US" altLang="en-US">
                <a:solidFill>
                  <a:schemeClr val="bg1"/>
                </a:solidFill>
              </a:rPr>
            </a:br>
            <a:endParaRPr lang="en-US" altLang="en-US" smtClean="0">
              <a:solidFill>
                <a:schemeClr val="bg1"/>
              </a:solidFill>
            </a:endParaRPr>
          </a:p>
        </p:txBody>
      </p:sp>
    </p:spTree>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4" name="Rectangle 2"/>
          <p:cNvSpPr>
            <a:spLocks noGrp="1" noChangeArrowheads="1"/>
          </p:cNvSpPr>
          <p:nvPr>
            <p:ph type="title"/>
          </p:nvPr>
        </p:nvSpPr>
        <p:spPr>
          <a:xfrm>
            <a:off x="152400" y="274638"/>
            <a:ext cx="8839200" cy="944562"/>
          </a:xfrm>
        </p:spPr>
        <p:txBody>
          <a:bodyPr/>
          <a:lstStyle/>
          <a:p>
            <a:pPr eaLnBrk="1" hangingPunct="1"/>
            <a:r>
              <a:rPr lang="en-US" altLang="en-US" sz="3400" b="1" smtClean="0">
                <a:solidFill>
                  <a:srgbClr val="800000"/>
                </a:solidFill>
              </a:rPr>
              <a:t>Problems with </a:t>
            </a:r>
            <a:r>
              <a:rPr lang="en-US" altLang="en-US" sz="3400" b="1" u="sng" smtClean="0">
                <a:solidFill>
                  <a:srgbClr val="800000"/>
                </a:solidFill>
              </a:rPr>
              <a:t>“Traditional” Processes</a:t>
            </a:r>
          </a:p>
        </p:txBody>
      </p:sp>
      <p:sp>
        <p:nvSpPr>
          <p:cNvPr id="3075" name="Rectangle 3"/>
          <p:cNvSpPr>
            <a:spLocks noGrp="1" noChangeArrowheads="1"/>
          </p:cNvSpPr>
          <p:nvPr>
            <p:ph type="body" idx="4294967295"/>
          </p:nvPr>
        </p:nvSpPr>
        <p:spPr>
          <a:xfrm>
            <a:off x="228600" y="1371600"/>
            <a:ext cx="8686800" cy="5105400"/>
          </a:xfrm>
        </p:spPr>
        <p:txBody>
          <a:bodyPr/>
          <a:lstStyle/>
          <a:p>
            <a:pPr marL="396875" indent="-396875" eaLnBrk="1" hangingPunct="1">
              <a:lnSpc>
                <a:spcPct val="90000"/>
              </a:lnSpc>
              <a:buFontTx/>
              <a:buAutoNum type="arabicPeriod"/>
            </a:pPr>
            <a:r>
              <a:rPr lang="en-US" altLang="en-US" sz="2400" b="1" smtClean="0"/>
              <a:t>Focused on and oriented towards “</a:t>
            </a:r>
            <a:r>
              <a:rPr lang="en-US" altLang="en-US" sz="2400" b="1" u="sng" smtClean="0"/>
              <a:t>large projects</a:t>
            </a:r>
            <a:r>
              <a:rPr lang="en-US" altLang="en-US" sz="2400" b="1" smtClean="0"/>
              <a:t>” and </a:t>
            </a:r>
            <a:r>
              <a:rPr lang="en-US" altLang="en-US" sz="2400" b="1" u="sng" smtClean="0">
                <a:solidFill>
                  <a:srgbClr val="00B050"/>
                </a:solidFill>
              </a:rPr>
              <a:t>lengthy development time </a:t>
            </a:r>
            <a:r>
              <a:rPr lang="en-US" altLang="en-US" sz="2400" b="1" smtClean="0"/>
              <a:t>(years)</a:t>
            </a:r>
            <a:r>
              <a:rPr lang="en-US" altLang="en-US" sz="2400" b="1" smtClean="0">
                <a:solidFill>
                  <a:srgbClr val="800000"/>
                </a:solidFill>
              </a:rPr>
              <a:t> </a:t>
            </a:r>
            <a:r>
              <a:rPr lang="en-US" altLang="en-US" sz="2400" b="1" i="1" smtClean="0"/>
              <a:t>— </a:t>
            </a:r>
            <a:r>
              <a:rPr lang="en-US" altLang="en-US" sz="2400" b="1" smtClean="0">
                <a:solidFill>
                  <a:srgbClr val="800000"/>
                </a:solidFill>
              </a:rPr>
              <a:t>started SWE.</a:t>
            </a:r>
          </a:p>
          <a:p>
            <a:pPr marL="396875" indent="-396875" eaLnBrk="1" hangingPunct="1">
              <a:lnSpc>
                <a:spcPct val="90000"/>
              </a:lnSpc>
              <a:buFontTx/>
              <a:buAutoNum type="arabicPeriod"/>
            </a:pPr>
            <a:r>
              <a:rPr lang="en-US" altLang="en-US" sz="2400" b="1" smtClean="0"/>
              <a:t>Inability to </a:t>
            </a:r>
            <a:r>
              <a:rPr lang="en-US" altLang="en-US" sz="2400" b="1" u="sng" smtClean="0">
                <a:solidFill>
                  <a:srgbClr val="00B050"/>
                </a:solidFill>
              </a:rPr>
              <a:t>cope with changes</a:t>
            </a:r>
            <a:r>
              <a:rPr lang="en-US" altLang="en-US" sz="2400" b="1" smtClean="0">
                <a:solidFill>
                  <a:srgbClr val="00B050"/>
                </a:solidFill>
              </a:rPr>
              <a:t> </a:t>
            </a:r>
            <a:r>
              <a:rPr lang="en-US" altLang="en-US" sz="2400" b="1" smtClean="0"/>
              <a:t>in requirements and technology </a:t>
            </a:r>
            <a:r>
              <a:rPr lang="en-US" altLang="en-US" sz="2400" b="1" u="sng" smtClean="0"/>
              <a:t>fast enough</a:t>
            </a:r>
            <a:r>
              <a:rPr lang="en-US" altLang="en-US" sz="2400" b="1" smtClean="0"/>
              <a:t> </a:t>
            </a:r>
            <a:r>
              <a:rPr lang="en-US" altLang="en-US" sz="2400" b="1" i="1"/>
              <a:t>—</a:t>
            </a:r>
            <a:r>
              <a:rPr lang="en-US" altLang="en-US" sz="2400" b="1" smtClean="0">
                <a:solidFill>
                  <a:srgbClr val="800000"/>
                </a:solidFill>
              </a:rPr>
              <a:t> “formal” change mgmt.</a:t>
            </a:r>
          </a:p>
          <a:p>
            <a:pPr marL="396875" indent="-396875" eaLnBrk="1" hangingPunct="1">
              <a:lnSpc>
                <a:spcPct val="90000"/>
              </a:lnSpc>
              <a:buFontTx/>
              <a:buAutoNum type="arabicPeriod"/>
            </a:pPr>
            <a:r>
              <a:rPr lang="en-US" altLang="en-US" sz="2400" b="1" smtClean="0"/>
              <a:t>Assumes </a:t>
            </a:r>
            <a:r>
              <a:rPr lang="en-US" altLang="en-US" sz="2400" b="1" u="sng" smtClean="0">
                <a:solidFill>
                  <a:srgbClr val="00B050"/>
                </a:solidFill>
              </a:rPr>
              <a:t>requirements are completely understood</a:t>
            </a:r>
            <a:r>
              <a:rPr lang="en-US" altLang="en-US" sz="2400" b="1" smtClean="0">
                <a:solidFill>
                  <a:srgbClr val="00B050"/>
                </a:solidFill>
              </a:rPr>
              <a:t> </a:t>
            </a:r>
            <a:r>
              <a:rPr lang="en-US" altLang="en-US" sz="2400" b="1" smtClean="0"/>
              <a:t>at beginning of project  </a:t>
            </a:r>
            <a:r>
              <a:rPr lang="en-US" altLang="en-US" sz="2400" b="1" i="1"/>
              <a:t>—</a:t>
            </a:r>
            <a:r>
              <a:rPr lang="en-US" altLang="en-US" sz="2400" b="1" smtClean="0">
                <a:solidFill>
                  <a:srgbClr val="800000"/>
                </a:solidFill>
              </a:rPr>
              <a:t> stable requirements.</a:t>
            </a:r>
          </a:p>
          <a:p>
            <a:pPr marL="396875" indent="-396875" eaLnBrk="1" hangingPunct="1">
              <a:lnSpc>
                <a:spcPct val="90000"/>
              </a:lnSpc>
              <a:buFontTx/>
              <a:buAutoNum type="arabicPeriod"/>
            </a:pPr>
            <a:r>
              <a:rPr lang="en-US" altLang="en-US" sz="2400" b="1" smtClean="0"/>
              <a:t>Starting to rely on “</a:t>
            </a:r>
            <a:r>
              <a:rPr lang="en-US" altLang="en-US" sz="2400" b="1" u="sng" smtClean="0">
                <a:solidFill>
                  <a:srgbClr val="00B050"/>
                </a:solidFill>
              </a:rPr>
              <a:t>non-sustainable”</a:t>
            </a:r>
            <a:r>
              <a:rPr lang="en-US" altLang="en-US" sz="2400" b="1" u="sng" smtClean="0"/>
              <a:t> heroic and lengthy</a:t>
            </a:r>
            <a:r>
              <a:rPr lang="en-US" altLang="en-US" sz="2400" b="1" smtClean="0"/>
              <a:t> development </a:t>
            </a:r>
            <a:r>
              <a:rPr lang="en-US" altLang="en-US" sz="2400" b="1" u="sng" smtClean="0"/>
              <a:t>effort</a:t>
            </a:r>
            <a:r>
              <a:rPr lang="en-US" altLang="en-US" sz="2400" b="1" smtClean="0"/>
              <a:t> by the developers </a:t>
            </a:r>
            <a:r>
              <a:rPr lang="en-US" altLang="en-US" sz="2400" b="1" i="1"/>
              <a:t>—</a:t>
            </a:r>
            <a:r>
              <a:rPr lang="en-US" altLang="en-US" sz="2400" b="1" smtClean="0">
                <a:solidFill>
                  <a:srgbClr val="800000"/>
                </a:solidFill>
              </a:rPr>
              <a:t> hard to maintain “constantly high” productivity.</a:t>
            </a:r>
          </a:p>
          <a:p>
            <a:pPr marL="396875" indent="-396875" eaLnBrk="1" hangingPunct="1">
              <a:lnSpc>
                <a:spcPct val="90000"/>
              </a:lnSpc>
              <a:buFontTx/>
              <a:buAutoNum type="arabicPeriod"/>
            </a:pPr>
            <a:r>
              <a:rPr lang="en-US" altLang="en-US" sz="2400" b="1" u="sng" smtClean="0">
                <a:solidFill>
                  <a:srgbClr val="00B050"/>
                </a:solidFill>
              </a:rPr>
              <a:t>Complex</a:t>
            </a:r>
            <a:r>
              <a:rPr lang="en-US" altLang="en-US" sz="2400" b="1" smtClean="0"/>
              <a:t> set of activities </a:t>
            </a:r>
            <a:r>
              <a:rPr lang="en-US" altLang="en-US" sz="2400" b="1" i="1"/>
              <a:t>—</a:t>
            </a:r>
            <a:r>
              <a:rPr lang="en-US" altLang="en-US" sz="2400" b="1" smtClean="0">
                <a:solidFill>
                  <a:srgbClr val="800000"/>
                </a:solidFill>
              </a:rPr>
              <a:t> needed process experts.</a:t>
            </a:r>
            <a:endParaRPr lang="en-US" altLang="en-US" sz="2400" b="1" smtClean="0"/>
          </a:p>
          <a:p>
            <a:pPr marL="396875" indent="-396875" eaLnBrk="1" hangingPunct="1">
              <a:lnSpc>
                <a:spcPct val="90000"/>
              </a:lnSpc>
              <a:buFontTx/>
              <a:buAutoNum type="arabicPeriod"/>
            </a:pPr>
            <a:r>
              <a:rPr lang="en-US" altLang="en-US" sz="2400" b="1" smtClean="0"/>
              <a:t>Waste or </a:t>
            </a:r>
            <a:r>
              <a:rPr lang="en-US" altLang="en-US" sz="2400" b="1" u="sng" smtClean="0">
                <a:solidFill>
                  <a:srgbClr val="00B050"/>
                </a:solidFill>
              </a:rPr>
              <a:t>duplication of effort</a:t>
            </a:r>
            <a:r>
              <a:rPr lang="en-US" altLang="en-US" sz="2400" b="1" smtClean="0"/>
              <a:t>, especially in </a:t>
            </a:r>
            <a:r>
              <a:rPr lang="en-US" altLang="en-US" sz="2400" b="1" u="sng" smtClean="0"/>
              <a:t>documentation</a:t>
            </a:r>
            <a:r>
              <a:rPr lang="en-US" altLang="en-US" sz="2400" b="1" smtClean="0"/>
              <a:t> </a:t>
            </a:r>
            <a:r>
              <a:rPr lang="en-US" altLang="en-US" sz="2400" b="1" i="1" smtClean="0"/>
              <a:t>—</a:t>
            </a:r>
            <a:r>
              <a:rPr lang="en-US" altLang="en-US" sz="2400" b="1" smtClean="0">
                <a:solidFill>
                  <a:srgbClr val="800000"/>
                </a:solidFill>
              </a:rPr>
              <a:t> formal documentation needed for long and large project communications.</a:t>
            </a:r>
            <a:endParaRPr lang="en-US" altLang="en-US" sz="2400" b="1" smtClean="0"/>
          </a:p>
        </p:txBody>
      </p:sp>
    </p:spTree>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4"/>
          <p:cNvSpPr>
            <a:spLocks noGrp="1" noChangeArrowheads="1"/>
          </p:cNvSpPr>
          <p:nvPr>
            <p:ph type="title"/>
          </p:nvPr>
        </p:nvSpPr>
        <p:spPr/>
        <p:txBody>
          <a:bodyPr/>
          <a:lstStyle/>
          <a:p>
            <a:pPr eaLnBrk="1" hangingPunct="1"/>
            <a:r>
              <a:rPr lang="en-US" altLang="en-US" sz="3800" b="1" smtClean="0"/>
              <a:t>More Recent Processes: </a:t>
            </a:r>
            <a:br>
              <a:rPr lang="en-US" altLang="en-US" sz="3800" b="1" smtClean="0"/>
            </a:br>
            <a:r>
              <a:rPr lang="en-US" altLang="en-US" sz="3200" b="1" u="sng" smtClean="0">
                <a:solidFill>
                  <a:srgbClr val="0000CC"/>
                </a:solidFill>
              </a:rPr>
              <a:t>Agile Methodologies</a:t>
            </a:r>
          </a:p>
        </p:txBody>
      </p:sp>
      <p:sp>
        <p:nvSpPr>
          <p:cNvPr id="4099" name="Rectangle 5"/>
          <p:cNvSpPr>
            <a:spLocks noGrp="1" noChangeArrowheads="1"/>
          </p:cNvSpPr>
          <p:nvPr>
            <p:ph type="body" idx="4294967295"/>
          </p:nvPr>
        </p:nvSpPr>
        <p:spPr>
          <a:xfrm>
            <a:off x="533400" y="1828800"/>
            <a:ext cx="8229600" cy="4525963"/>
          </a:xfrm>
        </p:spPr>
        <p:txBody>
          <a:bodyPr/>
          <a:lstStyle/>
          <a:p>
            <a:pPr eaLnBrk="1" hangingPunct="1"/>
            <a:r>
              <a:rPr lang="en-US" altLang="en-US" sz="2800" b="1" smtClean="0">
                <a:solidFill>
                  <a:srgbClr val="0000CC"/>
                </a:solidFill>
              </a:rPr>
              <a:t>Family of software development methodologies:</a:t>
            </a:r>
          </a:p>
          <a:p>
            <a:pPr eaLnBrk="1" hangingPunct="1">
              <a:buFontTx/>
              <a:buNone/>
            </a:pPr>
            <a:endParaRPr lang="en-US" altLang="en-US" sz="1200" b="1" smtClean="0">
              <a:solidFill>
                <a:srgbClr val="0000CC"/>
              </a:solidFill>
            </a:endParaRPr>
          </a:p>
          <a:p>
            <a:pPr marL="914400" lvl="1" indent="-457200" eaLnBrk="1" hangingPunct="1">
              <a:buFontTx/>
              <a:buAutoNum type="arabicPeriod"/>
            </a:pPr>
            <a:r>
              <a:rPr lang="en-US" altLang="en-US" sz="2400" b="1" smtClean="0"/>
              <a:t>“Short” releases and multiple iterations</a:t>
            </a:r>
          </a:p>
          <a:p>
            <a:pPr marL="914400" lvl="1" indent="-457200" eaLnBrk="1" hangingPunct="1">
              <a:buFontTx/>
              <a:buAutoNum type="arabicPeriod"/>
            </a:pPr>
            <a:r>
              <a:rPr lang="en-US" altLang="en-US" sz="2400" b="1" smtClean="0"/>
              <a:t>Incremental design/development</a:t>
            </a:r>
          </a:p>
          <a:p>
            <a:pPr marL="914400" lvl="1" indent="-457200" eaLnBrk="1" hangingPunct="1">
              <a:buFontTx/>
              <a:buAutoNum type="arabicPeriod"/>
            </a:pPr>
            <a:r>
              <a:rPr lang="en-US" altLang="en-US" sz="2400" b="1" smtClean="0"/>
              <a:t>User involvement (especially for in-house)</a:t>
            </a:r>
          </a:p>
          <a:p>
            <a:pPr marL="914400" lvl="1" indent="-457200" eaLnBrk="1" hangingPunct="1">
              <a:buFontTx/>
              <a:buAutoNum type="arabicPeriod"/>
            </a:pPr>
            <a:r>
              <a:rPr lang="en-US" altLang="en-US" sz="2400" b="1" smtClean="0"/>
              <a:t>Minimal documentation</a:t>
            </a:r>
          </a:p>
          <a:p>
            <a:pPr marL="914400" lvl="1" indent="-457200" eaLnBrk="1" hangingPunct="1">
              <a:buFontTx/>
              <a:buAutoNum type="arabicPeriod"/>
            </a:pPr>
            <a:r>
              <a:rPr lang="en-US" altLang="en-US" sz="2400" b="1" smtClean="0"/>
              <a:t>Informal communications</a:t>
            </a:r>
          </a:p>
          <a:p>
            <a:pPr marL="914400" lvl="1" indent="-457200" eaLnBrk="1" hangingPunct="1">
              <a:buFontTx/>
              <a:buAutoNum type="arabicPeriod"/>
            </a:pPr>
            <a:r>
              <a:rPr lang="en-US" altLang="en-US" sz="2400" b="1" smtClean="0"/>
              <a:t>Assumes changes</a:t>
            </a:r>
            <a:endParaRPr lang="en-US" altLang="en-US" sz="2400" b="1" smtClean="0">
              <a:solidFill>
                <a:srgbClr val="0000CC"/>
              </a:solidFill>
            </a:endParaRPr>
          </a:p>
          <a:p>
            <a:pPr eaLnBrk="1" hangingPunct="1"/>
            <a:endParaRPr lang="en-US" altLang="en-US" sz="2400" b="1" smtClean="0"/>
          </a:p>
        </p:txBody>
      </p:sp>
    </p:spTree>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Text Box 2"/>
          <p:cNvSpPr txBox="1">
            <a:spLocks noChangeArrowheads="1"/>
          </p:cNvSpPr>
          <p:nvPr/>
        </p:nvSpPr>
        <p:spPr bwMode="auto">
          <a:xfrm>
            <a:off x="228600" y="1371600"/>
            <a:ext cx="8534400" cy="1320800"/>
          </a:xfrm>
          <a:prstGeom prst="rect">
            <a:avLst/>
          </a:prstGeom>
          <a:noFill/>
          <a:ln w="9525">
            <a:solidFill>
              <a:schemeClr val="tx1"/>
            </a:solidFill>
            <a:miter lim="800000"/>
          </a:ln>
          <a:extLst>
            <a:ext uri="{909E8E84-426E-40dd-AFC4-6F175D3DCCD1}">
              <a14:hiddenFill xmlns="" xmlns:a14="http://schemas.microsoft.com/office/drawing/2010/main">
                <a:solidFill>
                  <a:srgbClr val="FFFFFF"/>
                </a:solidFill>
              </a14:hiddenFill>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2000" b="1"/>
              <a:t>“We are uncovering better </a:t>
            </a:r>
            <a:r>
              <a:rPr lang="en-US" altLang="en-US" sz="2000" b="1" smtClean="0"/>
              <a:t>ways </a:t>
            </a:r>
            <a:r>
              <a:rPr lang="en-US" altLang="en-US" sz="2000" b="1"/>
              <a:t>of developing software by doing it and helping others do it. </a:t>
            </a:r>
          </a:p>
          <a:p>
            <a:pPr eaLnBrk="1" hangingPunct="1"/>
            <a:r>
              <a:rPr lang="en-US" altLang="en-US" sz="2000" b="1"/>
              <a:t>That is, while there is value in the items on the </a:t>
            </a:r>
            <a:r>
              <a:rPr lang="en-US" altLang="en-US" sz="2000" b="1">
                <a:solidFill>
                  <a:srgbClr val="800000"/>
                </a:solidFill>
              </a:rPr>
              <a:t>“</a:t>
            </a:r>
            <a:r>
              <a:rPr lang="en-US" altLang="en-US" sz="2000" b="1" u="sng">
                <a:solidFill>
                  <a:srgbClr val="800000"/>
                </a:solidFill>
              </a:rPr>
              <a:t>right</a:t>
            </a:r>
            <a:r>
              <a:rPr lang="en-US" altLang="en-US" sz="2000" b="1">
                <a:solidFill>
                  <a:srgbClr val="800000"/>
                </a:solidFill>
              </a:rPr>
              <a:t>,” </a:t>
            </a:r>
            <a:r>
              <a:rPr lang="en-US" altLang="en-US" sz="2000" b="1"/>
              <a:t>we value the items on the </a:t>
            </a:r>
            <a:r>
              <a:rPr lang="en-US" altLang="en-US" sz="2000" b="1">
                <a:solidFill>
                  <a:srgbClr val="0000CC"/>
                </a:solidFill>
              </a:rPr>
              <a:t>“</a:t>
            </a:r>
            <a:r>
              <a:rPr lang="en-US" altLang="en-US" sz="2000" b="1" u="sng">
                <a:solidFill>
                  <a:srgbClr val="0000CC"/>
                </a:solidFill>
              </a:rPr>
              <a:t>left</a:t>
            </a:r>
            <a:r>
              <a:rPr lang="en-US" altLang="en-US" sz="2000" b="1">
                <a:solidFill>
                  <a:srgbClr val="0000CC"/>
                </a:solidFill>
              </a:rPr>
              <a:t>” </a:t>
            </a:r>
            <a:r>
              <a:rPr lang="en-US" altLang="en-US" sz="2000" b="1"/>
              <a:t>more</a:t>
            </a:r>
            <a:r>
              <a:rPr lang="en-US" altLang="en-US" sz="2000" b="1" smtClean="0"/>
              <a:t>.”</a:t>
            </a:r>
            <a:endParaRPr lang="en-US" altLang="en-US" sz="2000" b="1"/>
          </a:p>
        </p:txBody>
      </p:sp>
      <p:sp>
        <p:nvSpPr>
          <p:cNvPr id="5123" name="Text Box 3"/>
          <p:cNvSpPr txBox="1">
            <a:spLocks noChangeArrowheads="1"/>
          </p:cNvSpPr>
          <p:nvPr/>
        </p:nvSpPr>
        <p:spPr bwMode="auto">
          <a:xfrm>
            <a:off x="2133600" y="5486400"/>
            <a:ext cx="683577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r" eaLnBrk="1" hangingPunct="1">
              <a:spcBef>
                <a:spcPct val="50000"/>
              </a:spcBef>
            </a:pPr>
            <a:r>
              <a:rPr lang="en-US" altLang="en-US" sz="1400" b="1">
                <a:latin typeface="Times New Roman"/>
              </a:rPr>
              <a:t>http://www.agilemanifesto.org</a:t>
            </a:r>
            <a:endParaRPr lang="en-US" altLang="en-US" sz="1400" b="1">
              <a:latin typeface="Times New Roman"/>
            </a:endParaRPr>
          </a:p>
        </p:txBody>
      </p:sp>
      <p:sp>
        <p:nvSpPr>
          <p:cNvPr id="5124" name="Rectangle 4"/>
          <p:cNvSpPr>
            <a:spLocks noGrp="1" noChangeArrowheads="1"/>
          </p:cNvSpPr>
          <p:nvPr>
            <p:ph type="title"/>
          </p:nvPr>
        </p:nvSpPr>
        <p:spPr>
          <a:xfrm>
            <a:off x="457200" y="274638"/>
            <a:ext cx="8229600" cy="868362"/>
          </a:xfrm>
        </p:spPr>
        <p:txBody>
          <a:bodyPr/>
          <a:lstStyle/>
          <a:p>
            <a:pPr eaLnBrk="1" hangingPunct="1"/>
            <a:r>
              <a:rPr lang="en-US" altLang="en-US" sz="4000" b="1" smtClean="0"/>
              <a:t>The </a:t>
            </a:r>
            <a:r>
              <a:rPr lang="en-US" altLang="en-US" sz="4000" b="1" smtClean="0">
                <a:solidFill>
                  <a:srgbClr val="800000"/>
                </a:solidFill>
              </a:rPr>
              <a:t>Agile Manifesto</a:t>
            </a:r>
          </a:p>
        </p:txBody>
      </p:sp>
      <p:sp>
        <p:nvSpPr>
          <p:cNvPr id="5125" name="Text Box 5"/>
          <p:cNvSpPr txBox="1">
            <a:spLocks noChangeArrowheads="1"/>
          </p:cNvSpPr>
          <p:nvPr/>
        </p:nvSpPr>
        <p:spPr bwMode="auto">
          <a:xfrm>
            <a:off x="228600" y="3124200"/>
            <a:ext cx="8763000" cy="2246769"/>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sz="2000" b="1"/>
              <a:t>               </a:t>
            </a:r>
            <a:r>
              <a:rPr lang="en-US" altLang="en-US" sz="2000" b="1">
                <a:solidFill>
                  <a:srgbClr val="0000CC"/>
                </a:solidFill>
              </a:rPr>
              <a:t>“</a:t>
            </a:r>
            <a:r>
              <a:rPr lang="en-US" altLang="en-US" sz="2000" b="1" u="sng">
                <a:solidFill>
                  <a:srgbClr val="0000CC"/>
                </a:solidFill>
              </a:rPr>
              <a:t>left</a:t>
            </a:r>
            <a:r>
              <a:rPr lang="en-US" altLang="en-US" sz="2000" b="1">
                <a:solidFill>
                  <a:srgbClr val="0000CC"/>
                </a:solidFill>
              </a:rPr>
              <a:t>”                                           </a:t>
            </a:r>
            <a:r>
              <a:rPr lang="en-US" altLang="en-US" sz="2000" b="1" smtClean="0">
                <a:solidFill>
                  <a:srgbClr val="0000CC"/>
                </a:solidFill>
              </a:rPr>
              <a:t>        </a:t>
            </a:r>
            <a:r>
              <a:rPr lang="en-US" altLang="en-US" sz="2000" b="1" smtClean="0">
                <a:solidFill>
                  <a:srgbClr val="800000"/>
                </a:solidFill>
              </a:rPr>
              <a:t>“</a:t>
            </a:r>
            <a:r>
              <a:rPr lang="en-US" altLang="en-US" sz="2000" b="1" u="sng">
                <a:solidFill>
                  <a:srgbClr val="800000"/>
                </a:solidFill>
              </a:rPr>
              <a:t>right</a:t>
            </a:r>
            <a:r>
              <a:rPr lang="en-US" altLang="en-US" sz="2000" b="1">
                <a:solidFill>
                  <a:srgbClr val="800000"/>
                </a:solidFill>
              </a:rPr>
              <a:t>”</a:t>
            </a:r>
          </a:p>
          <a:p>
            <a:pPr defTabSz="1031875" eaLnBrk="1" hangingPunct="1">
              <a:tabLst>
                <a:tab pos="3775075"/>
                <a:tab pos="4229100"/>
              </a:tabLst>
            </a:pPr>
            <a:r>
              <a:rPr lang="en-US" altLang="en-US" sz="2000" b="1"/>
              <a:t>1. </a:t>
            </a:r>
            <a:r>
              <a:rPr lang="en-US" altLang="en-US" sz="2000" b="1">
                <a:solidFill>
                  <a:srgbClr val="0000CC"/>
                </a:solidFill>
              </a:rPr>
              <a:t>Individuals and </a:t>
            </a:r>
            <a:r>
              <a:rPr lang="en-US" altLang="en-US" sz="2000" b="1" smtClean="0">
                <a:solidFill>
                  <a:srgbClr val="0000CC"/>
                </a:solidFill>
              </a:rPr>
              <a:t>interactions	</a:t>
            </a:r>
            <a:r>
              <a:rPr lang="en-US" altLang="en-US" sz="2000" b="1" smtClean="0"/>
              <a:t>- -	</a:t>
            </a:r>
            <a:r>
              <a:rPr lang="en-US" altLang="en-US" sz="2000" smtClean="0">
                <a:solidFill>
                  <a:srgbClr val="800000"/>
                </a:solidFill>
              </a:rPr>
              <a:t>over </a:t>
            </a:r>
            <a:r>
              <a:rPr lang="en-US" altLang="en-US" sz="2000">
                <a:solidFill>
                  <a:srgbClr val="800000"/>
                </a:solidFill>
              </a:rPr>
              <a:t>processes and tools </a:t>
            </a:r>
            <a:br>
              <a:rPr lang="en-US" altLang="en-US" sz="2000"/>
            </a:br>
            <a:r>
              <a:rPr lang="en-US" altLang="en-US" sz="2000" b="1"/>
              <a:t>2</a:t>
            </a:r>
            <a:r>
              <a:rPr lang="en-US" altLang="en-US" sz="2000"/>
              <a:t>. </a:t>
            </a:r>
            <a:r>
              <a:rPr lang="en-US" altLang="en-US" sz="2000" b="1">
                <a:solidFill>
                  <a:srgbClr val="0000CC"/>
                </a:solidFill>
              </a:rPr>
              <a:t>Working </a:t>
            </a:r>
            <a:r>
              <a:rPr lang="en-US" altLang="en-US" sz="2000" b="1" smtClean="0">
                <a:solidFill>
                  <a:srgbClr val="0000CC"/>
                </a:solidFill>
              </a:rPr>
              <a:t>software</a:t>
            </a:r>
            <a:r>
              <a:rPr lang="en-US" altLang="en-US" sz="2000" smtClean="0">
                <a:solidFill>
                  <a:srgbClr val="0000CC"/>
                </a:solidFill>
              </a:rPr>
              <a:t>	</a:t>
            </a:r>
            <a:r>
              <a:rPr lang="en-US" altLang="en-US" sz="2000" b="1" smtClean="0"/>
              <a:t>- -</a:t>
            </a:r>
            <a:r>
              <a:rPr lang="en-US" altLang="en-US" sz="2000" smtClean="0"/>
              <a:t>	</a:t>
            </a:r>
            <a:r>
              <a:rPr lang="en-US" altLang="en-US" sz="2000" smtClean="0">
                <a:solidFill>
                  <a:srgbClr val="800000"/>
                </a:solidFill>
              </a:rPr>
              <a:t>over </a:t>
            </a:r>
            <a:r>
              <a:rPr lang="en-US" altLang="en-US" sz="2000">
                <a:solidFill>
                  <a:srgbClr val="800000"/>
                </a:solidFill>
              </a:rPr>
              <a:t>comprehensive documentation </a:t>
            </a:r>
            <a:br>
              <a:rPr lang="en-US" altLang="en-US" sz="2000"/>
            </a:br>
            <a:r>
              <a:rPr lang="en-US" altLang="en-US" sz="2000" b="1"/>
              <a:t>3</a:t>
            </a:r>
            <a:r>
              <a:rPr lang="en-US" altLang="en-US" sz="2000"/>
              <a:t>. </a:t>
            </a:r>
            <a:r>
              <a:rPr lang="en-US" altLang="en-US" sz="2000" b="1">
                <a:solidFill>
                  <a:srgbClr val="0000CC"/>
                </a:solidFill>
              </a:rPr>
              <a:t>Customer </a:t>
            </a:r>
            <a:r>
              <a:rPr lang="en-US" altLang="en-US" sz="2000" b="1" smtClean="0">
                <a:solidFill>
                  <a:srgbClr val="0000CC"/>
                </a:solidFill>
              </a:rPr>
              <a:t>collaboration</a:t>
            </a:r>
            <a:r>
              <a:rPr lang="en-US" altLang="en-US" sz="2000" smtClean="0">
                <a:solidFill>
                  <a:srgbClr val="0000CC"/>
                </a:solidFill>
              </a:rPr>
              <a:t>	</a:t>
            </a:r>
            <a:r>
              <a:rPr lang="en-US" altLang="en-US" sz="2000" b="1" smtClean="0"/>
              <a:t>-</a:t>
            </a:r>
            <a:r>
              <a:rPr lang="en-US" altLang="en-US" sz="2000" smtClean="0"/>
              <a:t> </a:t>
            </a:r>
            <a:r>
              <a:rPr lang="en-US" altLang="en-US" sz="2000" b="1" smtClean="0"/>
              <a:t>-	</a:t>
            </a:r>
            <a:r>
              <a:rPr lang="en-US" altLang="en-US" sz="2000" smtClean="0">
                <a:solidFill>
                  <a:srgbClr val="800000"/>
                </a:solidFill>
              </a:rPr>
              <a:t>over </a:t>
            </a:r>
            <a:r>
              <a:rPr lang="en-US" altLang="en-US" sz="2000">
                <a:solidFill>
                  <a:srgbClr val="800000"/>
                </a:solidFill>
              </a:rPr>
              <a:t>contract negotiation </a:t>
            </a:r>
            <a:br>
              <a:rPr lang="en-US" altLang="en-US" sz="2000"/>
            </a:br>
            <a:r>
              <a:rPr lang="en-US" altLang="en-US" sz="2000" b="1"/>
              <a:t>4</a:t>
            </a:r>
            <a:r>
              <a:rPr lang="en-US" altLang="en-US" sz="2000"/>
              <a:t>. </a:t>
            </a:r>
            <a:r>
              <a:rPr lang="en-US" altLang="en-US" sz="2000" b="1">
                <a:solidFill>
                  <a:srgbClr val="0000CC"/>
                </a:solidFill>
              </a:rPr>
              <a:t>Responding to </a:t>
            </a:r>
            <a:r>
              <a:rPr lang="en-US" altLang="en-US" sz="2000" b="1" smtClean="0">
                <a:solidFill>
                  <a:srgbClr val="0000CC"/>
                </a:solidFill>
              </a:rPr>
              <a:t>change</a:t>
            </a:r>
            <a:r>
              <a:rPr lang="en-US" altLang="en-US" sz="2000" smtClean="0">
                <a:solidFill>
                  <a:srgbClr val="0000CC"/>
                </a:solidFill>
              </a:rPr>
              <a:t>	</a:t>
            </a:r>
            <a:r>
              <a:rPr lang="en-US" altLang="en-US" sz="2000" b="1" smtClean="0"/>
              <a:t>- -	</a:t>
            </a:r>
            <a:r>
              <a:rPr lang="en-US" altLang="en-US" sz="2000" smtClean="0">
                <a:solidFill>
                  <a:srgbClr val="800000"/>
                </a:solidFill>
              </a:rPr>
              <a:t>over </a:t>
            </a:r>
            <a:r>
              <a:rPr lang="en-US" altLang="en-US" sz="2000">
                <a:solidFill>
                  <a:srgbClr val="800000"/>
                </a:solidFill>
              </a:rPr>
              <a:t>following a </a:t>
            </a:r>
            <a:r>
              <a:rPr lang="en-US" altLang="en-US" sz="2000" smtClean="0">
                <a:solidFill>
                  <a:srgbClr val="800000"/>
                </a:solidFill>
              </a:rPr>
              <a:t>plan </a:t>
            </a:r>
            <a:r>
              <a:rPr lang="en-US" altLang="en-US" sz="2000" b="1" i="1" smtClean="0"/>
              <a:t>— </a:t>
            </a:r>
            <a:r>
              <a:rPr lang="en-US" altLang="en-US" sz="2000" smtClean="0"/>
              <a:t>“dogmatically” </a:t>
            </a:r>
            <a:endParaRPr lang="en-US" altLang="en-US" sz="2000"/>
          </a:p>
          <a:p>
            <a:pPr defTabSz="1031875" eaLnBrk="1" hangingPunct="1">
              <a:tabLst>
                <a:tab pos="3775075"/>
                <a:tab pos="4229100"/>
              </a:tabLst>
            </a:pPr>
            <a:endParaRPr lang="en-US" altLang="en-US" sz="2000"/>
          </a:p>
          <a:p>
            <a:pPr defTabSz="1031875" eaLnBrk="1" hangingPunct="1">
              <a:tabLst>
                <a:tab pos="3775075"/>
                <a:tab pos="4229100"/>
              </a:tabLst>
            </a:pPr>
            <a:endParaRPr lang="en-US" altLang="en-US" sz="2000"/>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8" name="Rectangle 2"/>
          <p:cNvSpPr>
            <a:spLocks noGrp="1" noChangeArrowheads="1"/>
          </p:cNvSpPr>
          <p:nvPr>
            <p:ph type="title"/>
          </p:nvPr>
        </p:nvSpPr>
        <p:spPr>
          <a:xfrm>
            <a:off x="381000" y="76200"/>
            <a:ext cx="8229600" cy="838200"/>
          </a:xfrm>
        </p:spPr>
        <p:txBody>
          <a:bodyPr/>
          <a:lstStyle/>
          <a:p>
            <a:pPr eaLnBrk="1" hangingPunct="1"/>
            <a:r>
              <a:rPr lang="en-US" altLang="en-US" sz="4000" b="1" smtClean="0"/>
              <a:t>A “Simple” Set of Steps</a:t>
            </a:r>
          </a:p>
        </p:txBody>
      </p:sp>
      <p:sp>
        <p:nvSpPr>
          <p:cNvPr id="4099" name="Rectangle 3"/>
          <p:cNvSpPr>
            <a:spLocks noGrp="1" noChangeArrowheads="1"/>
          </p:cNvSpPr>
          <p:nvPr>
            <p:ph type="body" idx="4294967295"/>
          </p:nvPr>
        </p:nvSpPr>
        <p:spPr>
          <a:xfrm>
            <a:off x="76200" y="914400"/>
            <a:ext cx="8839200" cy="5715000"/>
          </a:xfrm>
        </p:spPr>
        <p:txBody>
          <a:bodyPr/>
          <a:lstStyle/>
          <a:p>
            <a:pPr marL="0" indent="0" eaLnBrk="1" hangingPunct="1">
              <a:buNone/>
            </a:pPr>
            <a:r>
              <a:rPr lang="en-US" altLang="en-US" sz="2800" b="1" smtClean="0">
                <a:solidFill>
                  <a:srgbClr val="006666"/>
                </a:solidFill>
              </a:rPr>
              <a:t>1) </a:t>
            </a:r>
            <a:r>
              <a:rPr lang="en-US" altLang="en-US" sz="2800" b="1" u="sng" smtClean="0">
                <a:solidFill>
                  <a:srgbClr val="006666"/>
                </a:solidFill>
              </a:rPr>
              <a:t>Understand the problem</a:t>
            </a:r>
            <a:r>
              <a:rPr lang="en-US" altLang="en-US" sz="2800" b="1" smtClean="0"/>
              <a:t> – requirements</a:t>
            </a:r>
          </a:p>
          <a:p>
            <a:pPr lvl="1" eaLnBrk="1" hangingPunct="1"/>
            <a:r>
              <a:rPr lang="en-US" altLang="en-US" sz="2200" b="1" smtClean="0">
                <a:solidFill>
                  <a:srgbClr val="800000"/>
                </a:solidFill>
              </a:rPr>
              <a:t>Functionalities</a:t>
            </a:r>
          </a:p>
          <a:p>
            <a:pPr lvl="1" eaLnBrk="1" hangingPunct="1"/>
            <a:r>
              <a:rPr lang="en-US" altLang="en-US" sz="2200" b="1" smtClean="0">
                <a:solidFill>
                  <a:schemeClr val="accent2"/>
                </a:solidFill>
              </a:rPr>
              <a:t>Non-functionalities:</a:t>
            </a:r>
            <a:r>
              <a:rPr lang="en-US" altLang="en-US" sz="2200" b="1" smtClean="0"/>
              <a:t> performance, security, modifiability, marketability, etc.</a:t>
            </a:r>
          </a:p>
          <a:p>
            <a:pPr marL="0" indent="0" eaLnBrk="1" hangingPunct="1">
              <a:buNone/>
            </a:pPr>
            <a:r>
              <a:rPr lang="en-US" altLang="en-US" sz="2800" b="1" smtClean="0">
                <a:solidFill>
                  <a:srgbClr val="006666"/>
                </a:solidFill>
              </a:rPr>
              <a:t>2) </a:t>
            </a:r>
            <a:r>
              <a:rPr lang="en-US" altLang="en-US" sz="2800" b="1" u="sng" smtClean="0">
                <a:solidFill>
                  <a:srgbClr val="006666"/>
                </a:solidFill>
              </a:rPr>
              <a:t>Perform some </a:t>
            </a:r>
            <a:r>
              <a:rPr lang="en-US" altLang="en-US" sz="2800" b="1" u="sng">
                <a:solidFill>
                  <a:srgbClr val="006666"/>
                </a:solidFill>
              </a:rPr>
              <a:t>d</a:t>
            </a:r>
            <a:r>
              <a:rPr lang="en-US" altLang="en-US" sz="2800" b="1" u="sng" smtClean="0">
                <a:solidFill>
                  <a:srgbClr val="006666"/>
                </a:solidFill>
              </a:rPr>
              <a:t>esign</a:t>
            </a:r>
            <a:r>
              <a:rPr lang="en-US" altLang="en-US" sz="2800" b="1" smtClean="0"/>
              <a:t> </a:t>
            </a:r>
            <a:r>
              <a:rPr lang="en-US" altLang="en-US" sz="2800" b="1"/>
              <a:t>– </a:t>
            </a:r>
            <a:r>
              <a:rPr lang="en-US" altLang="en-US" sz="2800" b="1" smtClean="0"/>
              <a:t>based on requirements</a:t>
            </a:r>
          </a:p>
          <a:p>
            <a:pPr lvl="1" eaLnBrk="1" hangingPunct="1"/>
            <a:r>
              <a:rPr lang="en-US" altLang="en-US" sz="2200" b="1" smtClean="0"/>
              <a:t>Organize the </a:t>
            </a:r>
            <a:r>
              <a:rPr lang="en-US" altLang="en-US" sz="2200" b="1" smtClean="0">
                <a:solidFill>
                  <a:srgbClr val="800000"/>
                </a:solidFill>
              </a:rPr>
              <a:t>functionalities</a:t>
            </a:r>
            <a:r>
              <a:rPr lang="en-US" altLang="en-US" sz="2200" b="1" smtClean="0"/>
              <a:t> in some sequence; possibly using some diagrams.</a:t>
            </a:r>
          </a:p>
          <a:p>
            <a:pPr lvl="1" eaLnBrk="1" hangingPunct="1"/>
            <a:r>
              <a:rPr lang="en-US" altLang="en-US" sz="2200" b="1" smtClean="0"/>
              <a:t>Focus on </a:t>
            </a:r>
            <a:r>
              <a:rPr lang="en-US" altLang="en-US" sz="2200" b="1" smtClean="0">
                <a:solidFill>
                  <a:srgbClr val="800000"/>
                </a:solidFill>
              </a:rPr>
              <a:t>input/output</a:t>
            </a:r>
            <a:r>
              <a:rPr lang="en-US" altLang="en-US" sz="2200" b="1" smtClean="0"/>
              <a:t> (data, formats, organization).</a:t>
            </a:r>
          </a:p>
          <a:p>
            <a:pPr lvl="1" eaLnBrk="1" hangingPunct="1"/>
            <a:r>
              <a:rPr lang="en-US" altLang="en-US" sz="2200" b="1" smtClean="0"/>
              <a:t>Think about some constraints (non-functionalities) such as </a:t>
            </a:r>
            <a:r>
              <a:rPr lang="en-US" altLang="en-US" sz="2200" b="1" smtClean="0">
                <a:solidFill>
                  <a:schemeClr val="accent2"/>
                </a:solidFill>
              </a:rPr>
              <a:t>speed</a:t>
            </a:r>
            <a:r>
              <a:rPr lang="en-US" altLang="en-US" sz="2200" b="1" smtClean="0"/>
              <a:t>, </a:t>
            </a:r>
            <a:r>
              <a:rPr lang="en-US" altLang="en-US" sz="2200" b="1" smtClean="0">
                <a:solidFill>
                  <a:schemeClr val="accent2"/>
                </a:solidFill>
              </a:rPr>
              <a:t>UI looks</a:t>
            </a:r>
            <a:r>
              <a:rPr lang="en-US" altLang="en-US" sz="2200" b="1" smtClean="0"/>
              <a:t>, </a:t>
            </a:r>
            <a:r>
              <a:rPr lang="en-US" altLang="en-US" sz="2200" b="1" smtClean="0">
                <a:solidFill>
                  <a:schemeClr val="accent2"/>
                </a:solidFill>
              </a:rPr>
              <a:t>programming language</a:t>
            </a:r>
            <a:r>
              <a:rPr lang="en-US" altLang="en-US" sz="2200" b="1" smtClean="0"/>
              <a:t>, </a:t>
            </a:r>
            <a:r>
              <a:rPr lang="en-US" altLang="en-US" sz="2200" b="1" smtClean="0">
                <a:solidFill>
                  <a:schemeClr val="accent2"/>
                </a:solidFill>
              </a:rPr>
              <a:t>dependencies</a:t>
            </a:r>
            <a:r>
              <a:rPr lang="en-US" altLang="en-US" sz="2200" b="1" smtClean="0"/>
              <a:t>, etc.</a:t>
            </a:r>
          </a:p>
          <a:p>
            <a:pPr lvl="1" eaLnBrk="1" hangingPunct="1"/>
            <a:r>
              <a:rPr lang="en-US" altLang="en-US" sz="2200" b="1"/>
              <a:t>A</a:t>
            </a:r>
            <a:r>
              <a:rPr lang="en-US" altLang="en-US" sz="2200" b="1" smtClean="0"/>
              <a:t>ny specific </a:t>
            </a:r>
            <a:r>
              <a:rPr lang="en-US" altLang="en-US" sz="2200" b="1" smtClean="0">
                <a:solidFill>
                  <a:srgbClr val="800000"/>
                </a:solidFill>
              </a:rPr>
              <a:t>algorithm</a:t>
            </a:r>
            <a:r>
              <a:rPr lang="en-US" altLang="en-US" sz="2200" b="1" smtClean="0"/>
              <a:t> and improvements on sequence of functionalities. </a:t>
            </a:r>
          </a:p>
        </p:txBody>
      </p:sp>
    </p:spTree>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146" name="Rectangle 2"/>
          <p:cNvSpPr>
            <a:spLocks noGrp="1" noChangeArrowheads="1"/>
          </p:cNvSpPr>
          <p:nvPr>
            <p:ph type="title"/>
          </p:nvPr>
        </p:nvSpPr>
        <p:spPr>
          <a:xfrm>
            <a:off x="457200" y="274638"/>
            <a:ext cx="8229600" cy="944562"/>
          </a:xfrm>
        </p:spPr>
        <p:txBody>
          <a:bodyPr/>
          <a:lstStyle/>
          <a:p>
            <a:pPr eaLnBrk="1" hangingPunct="1"/>
            <a:r>
              <a:rPr lang="en-US" altLang="en-US" sz="4000" b="1" smtClean="0"/>
              <a:t>Some Agile Methodologies</a:t>
            </a:r>
          </a:p>
        </p:txBody>
      </p:sp>
      <p:sp>
        <p:nvSpPr>
          <p:cNvPr id="6147" name="Rectangle 3"/>
          <p:cNvSpPr>
            <a:spLocks noGrp="1" noChangeArrowheads="1"/>
          </p:cNvSpPr>
          <p:nvPr>
            <p:ph type="body" idx="4294967295"/>
          </p:nvPr>
        </p:nvSpPr>
        <p:spPr>
          <a:xfrm>
            <a:off x="228600" y="1676400"/>
            <a:ext cx="8763000" cy="3657600"/>
          </a:xfrm>
        </p:spPr>
        <p:txBody>
          <a:bodyPr/>
          <a:lstStyle/>
          <a:p>
            <a:pPr eaLnBrk="1" hangingPunct="1">
              <a:lnSpc>
                <a:spcPct val="80000"/>
              </a:lnSpc>
            </a:pPr>
            <a:r>
              <a:rPr lang="en-US" altLang="en-US" sz="2800" b="1" smtClean="0">
                <a:solidFill>
                  <a:srgbClr val="0000CC"/>
                </a:solidFill>
              </a:rPr>
              <a:t>Extreme Programming (XP) </a:t>
            </a:r>
            <a:r>
              <a:rPr lang="en-US" altLang="en-US" sz="2800">
                <a:solidFill>
                  <a:srgbClr val="0000CC"/>
                </a:solidFill>
              </a:rPr>
              <a:t>–</a:t>
            </a:r>
            <a:r>
              <a:rPr lang="en-US" altLang="en-US" sz="2800" b="1" smtClean="0">
                <a:solidFill>
                  <a:srgbClr val="800000"/>
                </a:solidFill>
              </a:rPr>
              <a:t> the first by Beck (1990s)</a:t>
            </a:r>
          </a:p>
          <a:p>
            <a:pPr eaLnBrk="1" hangingPunct="1">
              <a:lnSpc>
                <a:spcPct val="80000"/>
              </a:lnSpc>
            </a:pPr>
            <a:r>
              <a:rPr lang="en-US" altLang="en-US" sz="2800" b="1" smtClean="0">
                <a:solidFill>
                  <a:srgbClr val="0000CC"/>
                </a:solidFill>
              </a:rPr>
              <a:t>Crystal Clear/Orange</a:t>
            </a:r>
            <a:r>
              <a:rPr lang="en-US" altLang="en-US" sz="2800" smtClean="0">
                <a:solidFill>
                  <a:srgbClr val="0000CC"/>
                </a:solidFill>
              </a:rPr>
              <a:t> – </a:t>
            </a:r>
            <a:r>
              <a:rPr lang="en-US" altLang="en-US" sz="2800" b="1" smtClean="0">
                <a:solidFill>
                  <a:srgbClr val="0000CC"/>
                </a:solidFill>
              </a:rPr>
              <a:t>by</a:t>
            </a:r>
            <a:r>
              <a:rPr lang="en-US" altLang="en-US" sz="2800" smtClean="0">
                <a:solidFill>
                  <a:srgbClr val="0000CC"/>
                </a:solidFill>
              </a:rPr>
              <a:t> </a:t>
            </a:r>
            <a:r>
              <a:rPr lang="en-US" altLang="en-US" sz="2800" b="1" err="1" smtClean="0">
                <a:solidFill>
                  <a:srgbClr val="800000"/>
                </a:solidFill>
              </a:rPr>
              <a:t>Alister Cockburn</a:t>
            </a:r>
          </a:p>
          <a:p>
            <a:pPr eaLnBrk="1" hangingPunct="1">
              <a:lnSpc>
                <a:spcPct val="80000"/>
              </a:lnSpc>
            </a:pPr>
            <a:r>
              <a:rPr lang="en-US" altLang="en-US" sz="2800" b="1" smtClean="0">
                <a:solidFill>
                  <a:srgbClr val="0000CC"/>
                </a:solidFill>
              </a:rPr>
              <a:t>Scrum </a:t>
            </a:r>
            <a:r>
              <a:rPr lang="en-US" altLang="en-US" sz="2800">
                <a:solidFill>
                  <a:srgbClr val="0000CC"/>
                </a:solidFill>
              </a:rPr>
              <a:t>–</a:t>
            </a:r>
            <a:r>
              <a:rPr lang="en-US" altLang="en-US" sz="2800" b="1" smtClean="0">
                <a:solidFill>
                  <a:srgbClr val="0000CC"/>
                </a:solidFill>
              </a:rPr>
              <a:t> </a:t>
            </a:r>
            <a:r>
              <a:rPr lang="en-US" altLang="en-US" sz="2800" b="1" smtClean="0">
                <a:solidFill>
                  <a:srgbClr val="800000"/>
                </a:solidFill>
              </a:rPr>
              <a:t>currently popular </a:t>
            </a:r>
            <a:endParaRPr lang="en-US" altLang="en-US" sz="2800" b="1" smtClean="0">
              <a:solidFill>
                <a:srgbClr val="0000CC"/>
              </a:solidFill>
            </a:endParaRPr>
          </a:p>
          <a:p>
            <a:pPr eaLnBrk="1" hangingPunct="1">
              <a:lnSpc>
                <a:spcPct val="80000"/>
              </a:lnSpc>
              <a:buFontTx/>
              <a:buNone/>
            </a:pPr>
            <a:r>
              <a:rPr lang="en-US" altLang="en-US" sz="2800" b="1" smtClean="0">
                <a:solidFill>
                  <a:srgbClr val="0000CC"/>
                </a:solidFill>
              </a:rPr>
              <a:t>     (not really part of Agile </a:t>
            </a:r>
            <a:r>
              <a:rPr lang="en-US" altLang="en-US" sz="2800">
                <a:solidFill>
                  <a:srgbClr val="0000CC"/>
                </a:solidFill>
              </a:rPr>
              <a:t>–</a:t>
            </a:r>
            <a:r>
              <a:rPr lang="en-US" altLang="en-US" sz="2800" b="1" smtClean="0">
                <a:solidFill>
                  <a:srgbClr val="0000CC"/>
                </a:solidFill>
              </a:rPr>
              <a:t> partially agile)</a:t>
            </a:r>
          </a:p>
          <a:p>
            <a:pPr eaLnBrk="1" hangingPunct="1">
              <a:lnSpc>
                <a:spcPct val="80000"/>
              </a:lnSpc>
            </a:pPr>
            <a:r>
              <a:rPr lang="en-US" altLang="en-US" sz="2800" b="1" smtClean="0">
                <a:solidFill>
                  <a:srgbClr val="0000CC"/>
                </a:solidFill>
              </a:rPr>
              <a:t>RUP (rational unified process)</a:t>
            </a:r>
          </a:p>
          <a:p>
            <a:pPr eaLnBrk="1" hangingPunct="1">
              <a:lnSpc>
                <a:spcPct val="80000"/>
              </a:lnSpc>
            </a:pPr>
            <a:r>
              <a:rPr lang="en-US" altLang="en-US" sz="2800" b="1" smtClean="0">
                <a:solidFill>
                  <a:srgbClr val="0000CC"/>
                </a:solidFill>
              </a:rPr>
              <a:t>Microsoft Solutions Framework (tool/process)</a:t>
            </a:r>
            <a:endParaRPr lang="en-US" altLang="en-US" sz="2800" b="1" smtClean="0">
              <a:solidFill>
                <a:srgbClr val="800000"/>
              </a:solidFill>
            </a:endParaRPr>
          </a:p>
          <a:p>
            <a:pPr eaLnBrk="1" hangingPunct="1">
              <a:lnSpc>
                <a:spcPct val="80000"/>
              </a:lnSpc>
            </a:pPr>
            <a:endParaRPr lang="en-US" altLang="en-US" sz="2800" b="1" smtClean="0">
              <a:solidFill>
                <a:srgbClr val="800000"/>
              </a:solidFill>
            </a:endParaRPr>
          </a:p>
          <a:p>
            <a:pPr eaLnBrk="1" hangingPunct="1">
              <a:lnSpc>
                <a:spcPct val="80000"/>
              </a:lnSpc>
            </a:pPr>
            <a:endParaRPr lang="en-US" altLang="en-US" sz="2800" b="1" smtClean="0">
              <a:solidFill>
                <a:srgbClr val="800000"/>
              </a:solidFill>
            </a:endParaRPr>
          </a:p>
        </p:txBody>
      </p:sp>
    </p:spTree>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2"/>
          <p:cNvSpPr>
            <a:spLocks noGrp="1" noChangeArrowheads="1"/>
          </p:cNvSpPr>
          <p:nvPr>
            <p:ph type="title"/>
          </p:nvPr>
        </p:nvSpPr>
        <p:spPr/>
        <p:txBody>
          <a:bodyPr/>
          <a:lstStyle/>
          <a:p>
            <a:pPr eaLnBrk="1" hangingPunct="1"/>
            <a:r>
              <a:rPr lang="en-US" altLang="en-US" sz="4000" b="1" smtClean="0">
                <a:solidFill>
                  <a:srgbClr val="0000CC"/>
                </a:solidFill>
              </a:rPr>
              <a:t>XP’s Core Values</a:t>
            </a:r>
          </a:p>
        </p:txBody>
      </p:sp>
      <p:sp>
        <p:nvSpPr>
          <p:cNvPr id="7171" name="Rectangle 3"/>
          <p:cNvSpPr>
            <a:spLocks noGrp="1" noChangeArrowheads="1"/>
          </p:cNvSpPr>
          <p:nvPr>
            <p:ph type="body" idx="4294967295"/>
          </p:nvPr>
        </p:nvSpPr>
        <p:spPr>
          <a:xfrm>
            <a:off x="457200" y="1600200"/>
            <a:ext cx="8229600" cy="4525963"/>
          </a:xfrm>
        </p:spPr>
        <p:txBody>
          <a:bodyPr/>
          <a:lstStyle/>
          <a:p>
            <a:pPr eaLnBrk="1" hangingPunct="1"/>
            <a:r>
              <a:rPr lang="en-US" altLang="en-US" sz="2800" b="1" i="1" smtClean="0"/>
              <a:t>Communication</a:t>
            </a:r>
            <a:r>
              <a:rPr lang="en-US" altLang="en-US" sz="2800" smtClean="0"/>
              <a:t> (between team and with customers)</a:t>
            </a:r>
          </a:p>
          <a:p>
            <a:pPr eaLnBrk="1" hangingPunct="1"/>
            <a:r>
              <a:rPr lang="en-US" altLang="en-US" sz="2800" b="1" i="1" smtClean="0"/>
              <a:t>Simplicity</a:t>
            </a:r>
            <a:r>
              <a:rPr lang="en-US" altLang="en-US" sz="2800" i="1" smtClean="0"/>
              <a:t> </a:t>
            </a:r>
            <a:r>
              <a:rPr lang="en-US" altLang="en-US" sz="2800" smtClean="0"/>
              <a:t>(in design and code)</a:t>
            </a:r>
          </a:p>
          <a:p>
            <a:pPr eaLnBrk="1" hangingPunct="1"/>
            <a:r>
              <a:rPr lang="en-US" altLang="en-US" sz="2800" b="1" i="1" smtClean="0"/>
              <a:t>Feedback</a:t>
            </a:r>
            <a:r>
              <a:rPr lang="en-US" altLang="en-US" sz="2800" smtClean="0"/>
              <a:t> (at many levels)</a:t>
            </a:r>
          </a:p>
          <a:p>
            <a:pPr eaLnBrk="1" hangingPunct="1"/>
            <a:r>
              <a:rPr lang="en-US" altLang="en-US" sz="2800" b="1" i="1" smtClean="0"/>
              <a:t>Courage </a:t>
            </a:r>
            <a:r>
              <a:rPr lang="en-US" altLang="en-US" sz="2800" i="1" smtClean="0"/>
              <a:t>(to make and implement difficult decision)</a:t>
            </a:r>
            <a:endParaRPr lang="en-US" altLang="en-US" sz="2800" b="1" i="1" smtClean="0"/>
          </a:p>
        </p:txBody>
      </p:sp>
    </p:spTree>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194" name="Rectangle 2"/>
          <p:cNvSpPr>
            <a:spLocks noGrp="1" noChangeArrowheads="1"/>
          </p:cNvSpPr>
          <p:nvPr>
            <p:ph type="title"/>
          </p:nvPr>
        </p:nvSpPr>
        <p:spPr/>
        <p:txBody>
          <a:bodyPr/>
          <a:lstStyle/>
          <a:p>
            <a:pPr eaLnBrk="1" hangingPunct="1"/>
            <a:r>
              <a:rPr lang="en-US" altLang="en-US" sz="4000" b="1" smtClean="0">
                <a:solidFill>
                  <a:srgbClr val="0000CC"/>
                </a:solidFill>
              </a:rPr>
              <a:t>XP’s Fundamental Principles</a:t>
            </a:r>
          </a:p>
        </p:txBody>
      </p:sp>
      <p:sp>
        <p:nvSpPr>
          <p:cNvPr id="8195" name="Rectangle 3"/>
          <p:cNvSpPr>
            <a:spLocks noGrp="1" noChangeArrowheads="1"/>
          </p:cNvSpPr>
          <p:nvPr>
            <p:ph type="body" idx="4294967295"/>
          </p:nvPr>
        </p:nvSpPr>
        <p:spPr>
          <a:xfrm>
            <a:off x="914400" y="1905000"/>
            <a:ext cx="8229600" cy="4525963"/>
          </a:xfrm>
        </p:spPr>
        <p:txBody>
          <a:bodyPr/>
          <a:lstStyle/>
          <a:p>
            <a:pPr eaLnBrk="1" hangingPunct="1"/>
            <a:r>
              <a:rPr lang="en-US" altLang="en-US" sz="2800" b="1" smtClean="0"/>
              <a:t>Rapid </a:t>
            </a:r>
            <a:r>
              <a:rPr lang="en-US" altLang="en-US" sz="2800" b="1" u="sng" smtClean="0"/>
              <a:t>feedback</a:t>
            </a:r>
          </a:p>
          <a:p>
            <a:pPr eaLnBrk="1" hangingPunct="1"/>
            <a:r>
              <a:rPr lang="en-US" altLang="en-US" sz="2800" b="1" u="sng" smtClean="0"/>
              <a:t>Simplicity</a:t>
            </a:r>
          </a:p>
          <a:p>
            <a:pPr eaLnBrk="1" hangingPunct="1"/>
            <a:r>
              <a:rPr lang="en-US" altLang="en-US" sz="2800" b="1" smtClean="0"/>
              <a:t>Incremental change</a:t>
            </a:r>
          </a:p>
          <a:p>
            <a:pPr eaLnBrk="1" hangingPunct="1"/>
            <a:r>
              <a:rPr lang="en-US" altLang="en-US" sz="2800" b="1" smtClean="0"/>
              <a:t>Embrace change</a:t>
            </a:r>
          </a:p>
          <a:p>
            <a:pPr eaLnBrk="1" hangingPunct="1"/>
            <a:r>
              <a:rPr lang="en-US" altLang="en-US" sz="2800" b="1" smtClean="0"/>
              <a:t>Quality work</a:t>
            </a:r>
          </a:p>
        </p:txBody>
      </p:sp>
      <p:sp>
        <p:nvSpPr>
          <p:cNvPr id="8196" name="Text Box 4"/>
          <p:cNvSpPr txBox="1">
            <a:spLocks noChangeArrowheads="1"/>
          </p:cNvSpPr>
          <p:nvPr/>
        </p:nvSpPr>
        <p:spPr bwMode="auto">
          <a:xfrm>
            <a:off x="5257800" y="2209800"/>
            <a:ext cx="285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eaLnBrk="1" hangingPunct="1"/>
            <a:r>
              <a:rPr lang="en-US" altLang="en-US">
                <a:solidFill>
                  <a:srgbClr val="800000"/>
                </a:solidFill>
              </a:rPr>
              <a:t>Directly from “core” values</a:t>
            </a:r>
          </a:p>
        </p:txBody>
      </p:sp>
      <p:sp>
        <p:nvSpPr>
          <p:cNvPr id="8197" name="Line 5"/>
          <p:cNvSpPr>
            <a:spLocks noChangeShapeType="1"/>
          </p:cNvSpPr>
          <p:nvPr/>
        </p:nvSpPr>
        <p:spPr bwMode="auto">
          <a:xfrm flipH="1" flipV="1">
            <a:off x="4038600" y="2286000"/>
            <a:ext cx="1219200" cy="76200"/>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8198" name="Line 6"/>
          <p:cNvSpPr>
            <a:spLocks noChangeShapeType="1"/>
          </p:cNvSpPr>
          <p:nvPr/>
        </p:nvSpPr>
        <p:spPr bwMode="auto">
          <a:xfrm flipH="1">
            <a:off x="3276600" y="2362200"/>
            <a:ext cx="1981200" cy="381000"/>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Tree>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Rectangle 2"/>
          <p:cNvSpPr>
            <a:spLocks noGrp="1" noChangeArrowheads="1"/>
          </p:cNvSpPr>
          <p:nvPr>
            <p:ph type="title"/>
          </p:nvPr>
        </p:nvSpPr>
        <p:spPr/>
        <p:txBody>
          <a:bodyPr/>
          <a:lstStyle/>
          <a:p>
            <a:pPr eaLnBrk="1" hangingPunct="1"/>
            <a:r>
              <a:rPr lang="en-US" altLang="en-US" sz="4000" b="1" smtClean="0">
                <a:solidFill>
                  <a:srgbClr val="0000CC"/>
                </a:solidFill>
              </a:rPr>
              <a:t>XP’s Lesser/Other Principles</a:t>
            </a:r>
          </a:p>
        </p:txBody>
      </p:sp>
      <p:sp>
        <p:nvSpPr>
          <p:cNvPr id="9219" name="Rectangle 3"/>
          <p:cNvSpPr>
            <a:spLocks noGrp="1" noChangeArrowheads="1"/>
          </p:cNvSpPr>
          <p:nvPr>
            <p:ph type="body" idx="4294967295"/>
          </p:nvPr>
        </p:nvSpPr>
        <p:spPr>
          <a:xfrm>
            <a:off x="457200" y="1600200"/>
            <a:ext cx="8229600" cy="4525963"/>
          </a:xfrm>
        </p:spPr>
        <p:txBody>
          <a:bodyPr/>
          <a:lstStyle/>
          <a:p>
            <a:pPr eaLnBrk="1" hangingPunct="1">
              <a:lnSpc>
                <a:spcPct val="80000"/>
              </a:lnSpc>
            </a:pPr>
            <a:r>
              <a:rPr lang="en-US" altLang="en-US" sz="2800" b="1" smtClean="0"/>
              <a:t>Ongoing learning</a:t>
            </a:r>
          </a:p>
          <a:p>
            <a:pPr eaLnBrk="1" hangingPunct="1">
              <a:lnSpc>
                <a:spcPct val="80000"/>
              </a:lnSpc>
            </a:pPr>
            <a:r>
              <a:rPr lang="en-US" altLang="en-US" sz="2800" b="1" smtClean="0"/>
              <a:t>Small initial investment</a:t>
            </a:r>
          </a:p>
          <a:p>
            <a:pPr eaLnBrk="1" hangingPunct="1">
              <a:lnSpc>
                <a:spcPct val="80000"/>
              </a:lnSpc>
            </a:pPr>
            <a:r>
              <a:rPr lang="en-US" altLang="en-US" sz="2800" b="1" smtClean="0"/>
              <a:t>Playing to win</a:t>
            </a:r>
          </a:p>
          <a:p>
            <a:pPr eaLnBrk="1" hangingPunct="1">
              <a:lnSpc>
                <a:spcPct val="80000"/>
              </a:lnSpc>
            </a:pPr>
            <a:r>
              <a:rPr lang="en-US" altLang="en-US" sz="2800" b="1" smtClean="0"/>
              <a:t>Concrete experiments</a:t>
            </a:r>
          </a:p>
          <a:p>
            <a:pPr eaLnBrk="1" hangingPunct="1">
              <a:lnSpc>
                <a:spcPct val="80000"/>
              </a:lnSpc>
            </a:pPr>
            <a:r>
              <a:rPr lang="en-US" altLang="en-US" sz="2800" b="1" smtClean="0"/>
              <a:t>Open, honest communications</a:t>
            </a:r>
          </a:p>
          <a:p>
            <a:pPr eaLnBrk="1" hangingPunct="1">
              <a:lnSpc>
                <a:spcPct val="80000"/>
              </a:lnSpc>
            </a:pPr>
            <a:r>
              <a:rPr lang="en-US" altLang="en-US" sz="2800" b="1" smtClean="0"/>
              <a:t>Working with people’s instincts</a:t>
            </a:r>
          </a:p>
          <a:p>
            <a:pPr eaLnBrk="1" hangingPunct="1">
              <a:lnSpc>
                <a:spcPct val="80000"/>
              </a:lnSpc>
            </a:pPr>
            <a:r>
              <a:rPr lang="en-US" altLang="en-US" sz="2800" b="1" smtClean="0"/>
              <a:t>Accepting responsibility</a:t>
            </a:r>
          </a:p>
          <a:p>
            <a:pPr eaLnBrk="1" hangingPunct="1">
              <a:lnSpc>
                <a:spcPct val="80000"/>
              </a:lnSpc>
            </a:pPr>
            <a:r>
              <a:rPr lang="en-US" altLang="en-US" sz="2800" b="1" smtClean="0"/>
              <a:t>Local adaptation</a:t>
            </a:r>
          </a:p>
          <a:p>
            <a:pPr eaLnBrk="1" hangingPunct="1">
              <a:lnSpc>
                <a:spcPct val="80000"/>
              </a:lnSpc>
            </a:pPr>
            <a:r>
              <a:rPr lang="en-US" altLang="en-US" sz="2800" b="1" smtClean="0"/>
              <a:t>Traveling light</a:t>
            </a:r>
          </a:p>
          <a:p>
            <a:pPr eaLnBrk="1" hangingPunct="1">
              <a:lnSpc>
                <a:spcPct val="80000"/>
              </a:lnSpc>
            </a:pPr>
            <a:r>
              <a:rPr lang="en-US" altLang="en-US" sz="2800" b="1" smtClean="0"/>
              <a:t>Honest measurement</a:t>
            </a:r>
          </a:p>
        </p:txBody>
      </p:sp>
    </p:spTree>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242" name="Rectangle 2"/>
          <p:cNvSpPr>
            <a:spLocks noGrp="1" noChangeArrowheads="1"/>
          </p:cNvSpPr>
          <p:nvPr>
            <p:ph type="title"/>
          </p:nvPr>
        </p:nvSpPr>
        <p:spPr>
          <a:xfrm>
            <a:off x="685800" y="152400"/>
            <a:ext cx="7772400" cy="533400"/>
          </a:xfrm>
        </p:spPr>
        <p:txBody>
          <a:bodyPr/>
          <a:lstStyle/>
          <a:p>
            <a:pPr eaLnBrk="1" hangingPunct="1"/>
            <a:r>
              <a:rPr lang="en-US" altLang="en-US" sz="3200" b="1" smtClean="0">
                <a:solidFill>
                  <a:srgbClr val="0000CC"/>
                </a:solidFill>
              </a:rPr>
              <a:t>XP’s 12 Key Practices</a:t>
            </a:r>
          </a:p>
        </p:txBody>
      </p:sp>
      <p:sp>
        <p:nvSpPr>
          <p:cNvPr id="10243" name="Rectangle 3"/>
          <p:cNvSpPr>
            <a:spLocks noGrp="1" noChangeArrowheads="1"/>
          </p:cNvSpPr>
          <p:nvPr>
            <p:ph type="body" idx="4294967295"/>
          </p:nvPr>
        </p:nvSpPr>
        <p:spPr>
          <a:xfrm>
            <a:off x="152400" y="685800"/>
            <a:ext cx="8991600" cy="6019800"/>
          </a:xfrm>
        </p:spPr>
        <p:txBody>
          <a:bodyPr/>
          <a:lstStyle/>
          <a:p>
            <a:pPr eaLnBrk="1" hangingPunct="1"/>
            <a:r>
              <a:rPr lang="en-US" altLang="en-US" sz="2800" b="1" smtClean="0"/>
              <a:t>Based on the concept of </a:t>
            </a:r>
            <a:r>
              <a:rPr lang="en-US" altLang="en-US" sz="2800" b="1" u="sng" smtClean="0"/>
              <a:t>quick</a:t>
            </a:r>
            <a:r>
              <a:rPr lang="en-US" altLang="en-US" sz="2800" b="1" smtClean="0"/>
              <a:t> and </a:t>
            </a:r>
            <a:r>
              <a:rPr lang="en-US" altLang="en-US" sz="2800" b="1" u="sng" smtClean="0"/>
              <a:t>constant</a:t>
            </a:r>
            <a:r>
              <a:rPr lang="en-US" altLang="en-US" sz="2800" b="1" smtClean="0"/>
              <a:t> </a:t>
            </a:r>
            <a:r>
              <a:rPr lang="en-US" altLang="en-US" sz="2800" b="1" smtClean="0">
                <a:solidFill>
                  <a:srgbClr val="660033"/>
                </a:solidFill>
              </a:rPr>
              <a:t>“f</a:t>
            </a:r>
            <a:r>
              <a:rPr lang="en-US" altLang="en-US" sz="2800" b="1" i="1" smtClean="0">
                <a:solidFill>
                  <a:srgbClr val="660033"/>
                </a:solidFill>
              </a:rPr>
              <a:t>eedback mechanism”</a:t>
            </a:r>
            <a:r>
              <a:rPr lang="en-US" altLang="en-US" sz="2800" b="1" i="1" smtClean="0"/>
              <a:t> </a:t>
            </a:r>
            <a:r>
              <a:rPr lang="en-US" altLang="en-US" sz="2800" b="1" smtClean="0"/>
              <a:t>involving:</a:t>
            </a:r>
          </a:p>
          <a:p>
            <a:pPr lvl="2" eaLnBrk="1" hangingPunct="1">
              <a:buFont typeface="Lucida Grande"/>
              <a:buChar char="–"/>
            </a:pPr>
            <a:r>
              <a:rPr lang="en-US" altLang="en-US" sz="2000" b="1" smtClean="0"/>
              <a:t>Planning Game (small units of requirements)</a:t>
            </a:r>
          </a:p>
          <a:p>
            <a:pPr lvl="2" eaLnBrk="1" hangingPunct="1">
              <a:buFont typeface="Lucida Grande"/>
              <a:buChar char="–"/>
            </a:pPr>
            <a:r>
              <a:rPr lang="en-US" altLang="en-US" sz="2000" b="1" smtClean="0"/>
              <a:t>Onsite Customer (immediate and better feedback)</a:t>
            </a:r>
          </a:p>
          <a:p>
            <a:pPr lvl="2" eaLnBrk="1" hangingPunct="1">
              <a:buFont typeface="Lucida Grande"/>
              <a:buChar char="–"/>
            </a:pPr>
            <a:r>
              <a:rPr lang="en-US" altLang="en-US" sz="2000" b="1" smtClean="0"/>
              <a:t>Metaphor (use one set of metaphor for design/architecture)</a:t>
            </a:r>
          </a:p>
          <a:p>
            <a:pPr lvl="2" eaLnBrk="1" hangingPunct="1">
              <a:buFont typeface="Lucida Grande"/>
              <a:buChar char="–"/>
            </a:pPr>
            <a:r>
              <a:rPr lang="en-US" altLang="en-US" sz="2000" b="1" smtClean="0"/>
              <a:t>Simple Design (just enough to cover what’s needed)</a:t>
            </a:r>
          </a:p>
          <a:p>
            <a:pPr lvl="2" eaLnBrk="1" hangingPunct="1">
              <a:buFont typeface="Lucida Grande"/>
              <a:buChar char="–"/>
            </a:pPr>
            <a:r>
              <a:rPr lang="en-US" altLang="en-US" sz="2000" b="1" smtClean="0"/>
              <a:t>Coding Standard (facilitates better communication)</a:t>
            </a:r>
          </a:p>
          <a:p>
            <a:pPr lvl="2" eaLnBrk="1" hangingPunct="1">
              <a:buFont typeface="Lucida Grande"/>
              <a:buChar char="–"/>
            </a:pPr>
            <a:r>
              <a:rPr lang="en-US" altLang="en-US" sz="2000" b="1" smtClean="0"/>
              <a:t>Collective Code Ownership (peer pressure to improve code)</a:t>
            </a:r>
          </a:p>
          <a:p>
            <a:pPr lvl="2" eaLnBrk="1" hangingPunct="1">
              <a:buFont typeface="Lucida Grande"/>
              <a:buChar char="–"/>
            </a:pPr>
            <a:r>
              <a:rPr lang="en-US" altLang="en-US" sz="2000" b="1" smtClean="0"/>
              <a:t>Pair Programming (feedback and shared improvements) </a:t>
            </a:r>
          </a:p>
          <a:p>
            <a:pPr lvl="2" eaLnBrk="1" hangingPunct="1">
              <a:buFont typeface="Lucida Grande"/>
              <a:buChar char="–"/>
            </a:pPr>
            <a:r>
              <a:rPr lang="en-US" altLang="en-US" sz="2000" b="1" smtClean="0"/>
              <a:t>Refactoring (continuous examination for duplicative design/code)</a:t>
            </a:r>
          </a:p>
          <a:p>
            <a:pPr lvl="2" eaLnBrk="1" hangingPunct="1">
              <a:buFont typeface="Lucida Grande"/>
              <a:buChar char="–"/>
            </a:pPr>
            <a:r>
              <a:rPr lang="en-US" altLang="en-US" sz="2000" b="1" smtClean="0"/>
              <a:t>Continuous Functional and Unit Testing (100% completion)</a:t>
            </a:r>
          </a:p>
          <a:p>
            <a:pPr lvl="2" eaLnBrk="1" hangingPunct="1">
              <a:buFont typeface="Lucida Grande"/>
              <a:buChar char="–"/>
            </a:pPr>
            <a:r>
              <a:rPr lang="en-US" altLang="en-US" sz="2000" b="1" smtClean="0"/>
              <a:t>Small/Short Releases</a:t>
            </a:r>
          </a:p>
          <a:p>
            <a:pPr lvl="2" eaLnBrk="1" hangingPunct="1">
              <a:buFont typeface="Lucida Grande"/>
              <a:buChar char="–"/>
            </a:pPr>
            <a:r>
              <a:rPr lang="en-US" altLang="en-US" sz="2000" b="1" smtClean="0"/>
              <a:t>Continuous Integration (integrating of small releases)</a:t>
            </a:r>
          </a:p>
          <a:p>
            <a:pPr lvl="2" eaLnBrk="1" hangingPunct="1">
              <a:buFont typeface="Lucida Grande"/>
              <a:buChar char="–"/>
            </a:pPr>
            <a:r>
              <a:rPr lang="en-US" altLang="en-US" sz="2000" b="1" smtClean="0"/>
              <a:t>40 Hour Work (high morale and energy level)  </a:t>
            </a:r>
          </a:p>
          <a:p>
            <a:pPr lvl="1" eaLnBrk="1" hangingPunct="1"/>
            <a:endParaRPr lang="en-US" altLang="en-US" sz="2400" b="1" smtClean="0"/>
          </a:p>
        </p:txBody>
      </p:sp>
      <p:sp>
        <p:nvSpPr>
          <p:cNvPr id="10244" name="Text Box 4"/>
          <p:cNvSpPr txBox="1">
            <a:spLocks noChangeArrowheads="1"/>
          </p:cNvSpPr>
          <p:nvPr/>
        </p:nvSpPr>
        <p:spPr bwMode="auto">
          <a:xfrm>
            <a:off x="0" y="3429000"/>
            <a:ext cx="1168400" cy="1314450"/>
          </a:xfrm>
          <a:prstGeom prst="rect">
            <a:avLst/>
          </a:prstGeom>
          <a:solidFill>
            <a:srgbClr val="FFFF99"/>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r>
              <a:rPr lang="en-US" altLang="en-US" sz="1600" b="1">
                <a:latin typeface="Times New Roman"/>
              </a:rPr>
              <a:t>some</a:t>
            </a:r>
          </a:p>
          <a:p>
            <a:r>
              <a:rPr lang="en-US" altLang="en-US" sz="1600" b="1">
                <a:latin typeface="Times New Roman"/>
              </a:rPr>
              <a:t>recognition</a:t>
            </a:r>
          </a:p>
          <a:p>
            <a:r>
              <a:rPr lang="en-US" altLang="en-US" sz="1600" b="1">
                <a:latin typeface="Times New Roman"/>
              </a:rPr>
              <a:t>of </a:t>
            </a:r>
          </a:p>
          <a:p>
            <a:r>
              <a:rPr lang="en-US" altLang="en-US" sz="1600" b="1">
                <a:latin typeface="Times New Roman"/>
              </a:rPr>
              <a:t>“human”</a:t>
            </a:r>
          </a:p>
          <a:p>
            <a:r>
              <a:rPr lang="en-US" altLang="en-US" sz="1600" b="1">
                <a:latin typeface="Times New Roman"/>
              </a:rPr>
              <a:t>aspects</a:t>
            </a:r>
          </a:p>
        </p:txBody>
      </p:sp>
      <p:sp>
        <p:nvSpPr>
          <p:cNvPr id="10245" name="Line 5"/>
          <p:cNvSpPr>
            <a:spLocks noChangeShapeType="1"/>
          </p:cNvSpPr>
          <p:nvPr/>
        </p:nvSpPr>
        <p:spPr bwMode="auto">
          <a:xfrm>
            <a:off x="762000" y="4648200"/>
            <a:ext cx="381000" cy="1447800"/>
          </a:xfrm>
          <a:prstGeom prst="line">
            <a:avLst/>
          </a:prstGeom>
          <a:noFill/>
          <a:ln w="9525">
            <a:solidFill>
              <a:schemeClr val="tx1"/>
            </a:solidFill>
            <a:round/>
            <a:tailEnd type="triangle" w="med" len="med"/>
          </a:ln>
          <a:extLst>
            <a:ext uri="{909E8E84-426E-40dd-AFC4-6F175D3DCCD1}">
              <a14:hiddenFill xmlns=""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0246" name="Line 6"/>
          <p:cNvSpPr>
            <a:spLocks noChangeShapeType="1"/>
          </p:cNvSpPr>
          <p:nvPr/>
        </p:nvSpPr>
        <p:spPr bwMode="auto">
          <a:xfrm>
            <a:off x="990600" y="3657600"/>
            <a:ext cx="381000" cy="0"/>
          </a:xfrm>
          <a:prstGeom prst="line">
            <a:avLst/>
          </a:prstGeom>
          <a:noFill/>
          <a:ln w="9525">
            <a:solidFill>
              <a:schemeClr val="tx1"/>
            </a:solidFill>
            <a:round/>
            <a:tailEnd type="triangle" w="med" len="med"/>
          </a:ln>
          <a:extLst>
            <a:ext uri="{909E8E84-426E-40dd-AFC4-6F175D3DCCD1}">
              <a14:hiddenFill xmlns=""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0247" name="Line 7"/>
          <p:cNvSpPr>
            <a:spLocks noChangeShapeType="1"/>
          </p:cNvSpPr>
          <p:nvPr/>
        </p:nvSpPr>
        <p:spPr bwMode="auto">
          <a:xfrm flipV="1">
            <a:off x="1066800" y="4038600"/>
            <a:ext cx="304800" cy="76200"/>
          </a:xfrm>
          <a:prstGeom prst="line">
            <a:avLst/>
          </a:prstGeom>
          <a:noFill/>
          <a:ln w="9525">
            <a:solidFill>
              <a:schemeClr val="tx1"/>
            </a:solidFill>
            <a:round/>
            <a:tailEnd type="triangle" w="med" len="med"/>
          </a:ln>
          <a:extLst>
            <a:ext uri="{909E8E84-426E-40dd-AFC4-6F175D3DCCD1}">
              <a14:hiddenFill xmlns=""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Tree>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Rectangle 2"/>
          <p:cNvSpPr>
            <a:spLocks noGrp="1" noChangeArrowheads="1"/>
          </p:cNvSpPr>
          <p:nvPr>
            <p:ph type="title"/>
          </p:nvPr>
        </p:nvSpPr>
        <p:spPr>
          <a:xfrm>
            <a:off x="228600" y="304800"/>
            <a:ext cx="8763000" cy="609600"/>
          </a:xfrm>
        </p:spPr>
        <p:txBody>
          <a:bodyPr/>
          <a:lstStyle/>
          <a:p>
            <a:pPr eaLnBrk="1" hangingPunct="1"/>
            <a:r>
              <a:rPr lang="en-US" altLang="en-US" sz="4000" b="1" smtClean="0">
                <a:solidFill>
                  <a:srgbClr val="0000CC"/>
                </a:solidFill>
              </a:rPr>
              <a:t>Extreme Programming</a:t>
            </a:r>
            <a:r>
              <a:rPr lang="en-US" altLang="en-US" sz="4000" b="1" smtClean="0"/>
              <a:t> “Process” </a:t>
            </a:r>
          </a:p>
        </p:txBody>
      </p:sp>
      <p:sp>
        <p:nvSpPr>
          <p:cNvPr id="11267" name="Rectangle 3"/>
          <p:cNvSpPr>
            <a:spLocks noChangeArrowheads="1"/>
          </p:cNvSpPr>
          <p:nvPr/>
        </p:nvSpPr>
        <p:spPr bwMode="auto">
          <a:xfrm>
            <a:off x="4495800" y="1752600"/>
            <a:ext cx="1447800" cy="381000"/>
          </a:xfrm>
          <a:prstGeom prst="rect">
            <a:avLst/>
          </a:prstGeom>
          <a:solidFill>
            <a:schemeClr val="bg1"/>
          </a:solidFill>
          <a:ln w="19050">
            <a:solidFill>
              <a:schemeClr val="tx1"/>
            </a:solidFill>
            <a:miter lim="800000"/>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ctr"/>
            <a:r>
              <a:rPr lang="en-US" altLang="en-US" sz="1400" b="1">
                <a:solidFill>
                  <a:srgbClr val="0000CC"/>
                </a:solidFill>
                <a:latin typeface="Times New Roman"/>
              </a:rPr>
              <a:t>Simple Design</a:t>
            </a:r>
          </a:p>
        </p:txBody>
      </p:sp>
      <p:sp>
        <p:nvSpPr>
          <p:cNvPr id="11268" name="Rectangle 4"/>
          <p:cNvSpPr>
            <a:spLocks noChangeArrowheads="1"/>
          </p:cNvSpPr>
          <p:nvPr/>
        </p:nvSpPr>
        <p:spPr bwMode="auto">
          <a:xfrm>
            <a:off x="533400" y="3505200"/>
            <a:ext cx="1447800" cy="381000"/>
          </a:xfrm>
          <a:prstGeom prst="rect">
            <a:avLst/>
          </a:prstGeom>
          <a:solidFill>
            <a:schemeClr val="bg1"/>
          </a:solidFill>
          <a:ln w="19050">
            <a:solidFill>
              <a:schemeClr val="tx1"/>
            </a:solidFill>
            <a:miter lim="800000"/>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ctr"/>
            <a:r>
              <a:rPr lang="en-US" altLang="en-US" sz="1400" b="1">
                <a:solidFill>
                  <a:srgbClr val="0000CC"/>
                </a:solidFill>
                <a:latin typeface="Times New Roman"/>
              </a:rPr>
              <a:t>System Metaphors</a:t>
            </a:r>
          </a:p>
        </p:txBody>
      </p:sp>
      <p:sp>
        <p:nvSpPr>
          <p:cNvPr id="11269" name="Line 5"/>
          <p:cNvSpPr>
            <a:spLocks noChangeShapeType="1"/>
          </p:cNvSpPr>
          <p:nvPr/>
        </p:nvSpPr>
        <p:spPr bwMode="auto">
          <a:xfrm>
            <a:off x="1524000" y="1905000"/>
            <a:ext cx="609600" cy="838200"/>
          </a:xfrm>
          <a:prstGeom prst="line">
            <a:avLst/>
          </a:prstGeom>
          <a:noFill/>
          <a:ln w="127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70" name="Line 6"/>
          <p:cNvSpPr>
            <a:spLocks noChangeShapeType="1"/>
          </p:cNvSpPr>
          <p:nvPr/>
        </p:nvSpPr>
        <p:spPr bwMode="auto">
          <a:xfrm flipV="1">
            <a:off x="1600200" y="2971800"/>
            <a:ext cx="381000" cy="533400"/>
          </a:xfrm>
          <a:prstGeom prst="line">
            <a:avLst/>
          </a:prstGeom>
          <a:noFill/>
          <a:ln w="127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71" name="Rectangle 7"/>
          <p:cNvSpPr>
            <a:spLocks noChangeArrowheads="1"/>
          </p:cNvSpPr>
          <p:nvPr/>
        </p:nvSpPr>
        <p:spPr bwMode="auto">
          <a:xfrm>
            <a:off x="2971800" y="1752600"/>
            <a:ext cx="1447800" cy="381000"/>
          </a:xfrm>
          <a:prstGeom prst="rect">
            <a:avLst/>
          </a:prstGeom>
          <a:solidFill>
            <a:schemeClr val="bg1"/>
          </a:solidFill>
          <a:ln w="19050">
            <a:solidFill>
              <a:schemeClr val="tx1"/>
            </a:solidFill>
            <a:miter lim="800000"/>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ctr"/>
            <a:r>
              <a:rPr lang="en-US" altLang="en-US" sz="1400" b="1">
                <a:solidFill>
                  <a:srgbClr val="0000CC"/>
                </a:solidFill>
                <a:latin typeface="Times New Roman"/>
              </a:rPr>
              <a:t>Coding </a:t>
            </a:r>
            <a:r>
              <a:rPr lang="en-US" altLang="en-US" sz="1400" b="1" smtClean="0">
                <a:solidFill>
                  <a:srgbClr val="0000CC"/>
                </a:solidFill>
                <a:latin typeface="Times New Roman"/>
              </a:rPr>
              <a:t>Standards</a:t>
            </a:r>
            <a:endParaRPr lang="en-US" altLang="en-US" sz="1400" b="1">
              <a:solidFill>
                <a:srgbClr val="0000CC"/>
              </a:solidFill>
              <a:latin typeface="Times New Roman"/>
            </a:endParaRPr>
          </a:p>
        </p:txBody>
      </p:sp>
      <p:sp>
        <p:nvSpPr>
          <p:cNvPr id="11272" name="Text Box 8"/>
          <p:cNvSpPr txBox="1">
            <a:spLocks noChangeArrowheads="1"/>
          </p:cNvSpPr>
          <p:nvPr/>
        </p:nvSpPr>
        <p:spPr bwMode="auto">
          <a:xfrm>
            <a:off x="1981200" y="2667000"/>
            <a:ext cx="96361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r>
              <a:rPr lang="en-US" altLang="en-US" sz="1600" b="1" i="1">
                <a:solidFill>
                  <a:srgbClr val="0000CC"/>
                </a:solidFill>
                <a:latin typeface="Times New Roman"/>
              </a:rPr>
              <a:t>Planning</a:t>
            </a:r>
          </a:p>
          <a:p>
            <a:r>
              <a:rPr lang="en-US" altLang="en-US" sz="1600" b="1" i="1">
                <a:solidFill>
                  <a:srgbClr val="0000CC"/>
                </a:solidFill>
                <a:latin typeface="Times New Roman"/>
              </a:rPr>
              <a:t>Game</a:t>
            </a:r>
          </a:p>
        </p:txBody>
      </p:sp>
      <p:sp>
        <p:nvSpPr>
          <p:cNvPr id="11273" name="Rectangle 9"/>
          <p:cNvSpPr>
            <a:spLocks noChangeArrowheads="1"/>
          </p:cNvSpPr>
          <p:nvPr/>
        </p:nvSpPr>
        <p:spPr bwMode="auto">
          <a:xfrm>
            <a:off x="2743200" y="3810000"/>
            <a:ext cx="1447800" cy="381000"/>
          </a:xfrm>
          <a:prstGeom prst="rect">
            <a:avLst/>
          </a:prstGeom>
          <a:solidFill>
            <a:schemeClr val="bg1"/>
          </a:solidFill>
          <a:ln w="19050">
            <a:solidFill>
              <a:schemeClr val="tx1"/>
            </a:solidFill>
            <a:miter lim="800000"/>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ctr"/>
            <a:r>
              <a:rPr lang="en-US" altLang="en-US" sz="1400" b="1">
                <a:solidFill>
                  <a:srgbClr val="0000CC"/>
                </a:solidFill>
                <a:latin typeface="Times New Roman"/>
              </a:rPr>
              <a:t>Refactoring</a:t>
            </a:r>
          </a:p>
        </p:txBody>
      </p:sp>
      <p:sp>
        <p:nvSpPr>
          <p:cNvPr id="11274" name="Text Box 10"/>
          <p:cNvSpPr txBox="1">
            <a:spLocks noChangeArrowheads="1"/>
          </p:cNvSpPr>
          <p:nvPr/>
        </p:nvSpPr>
        <p:spPr bwMode="auto">
          <a:xfrm>
            <a:off x="4191000" y="2743200"/>
            <a:ext cx="18415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endParaRPr lang="en-US" altLang="en-US" sz="1600" b="1" i="1">
              <a:latin typeface="Times New Roman"/>
            </a:endParaRPr>
          </a:p>
          <a:p>
            <a:endParaRPr lang="en-US" altLang="en-US" sz="1600" b="1" i="1">
              <a:latin typeface="Times New Roman"/>
            </a:endParaRPr>
          </a:p>
        </p:txBody>
      </p:sp>
      <p:sp>
        <p:nvSpPr>
          <p:cNvPr id="11275" name="Text Box 11"/>
          <p:cNvSpPr txBox="1">
            <a:spLocks noChangeArrowheads="1"/>
          </p:cNvSpPr>
          <p:nvPr/>
        </p:nvSpPr>
        <p:spPr bwMode="auto">
          <a:xfrm>
            <a:off x="3276600" y="2819400"/>
            <a:ext cx="17732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r>
              <a:rPr lang="en-US" altLang="en-US" sz="1600" b="1" i="1">
                <a:solidFill>
                  <a:srgbClr val="0000CC"/>
                </a:solidFill>
                <a:latin typeface="Times New Roman"/>
              </a:rPr>
              <a:t>Pair Programming</a:t>
            </a:r>
          </a:p>
        </p:txBody>
      </p:sp>
      <p:sp>
        <p:nvSpPr>
          <p:cNvPr id="11276" name="Text Box 12"/>
          <p:cNvSpPr txBox="1">
            <a:spLocks noChangeArrowheads="1"/>
          </p:cNvSpPr>
          <p:nvPr/>
        </p:nvSpPr>
        <p:spPr bwMode="auto">
          <a:xfrm>
            <a:off x="5638800" y="2819400"/>
            <a:ext cx="21066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r>
              <a:rPr lang="en-US" altLang="en-US" sz="1600" b="1" i="1">
                <a:solidFill>
                  <a:srgbClr val="0000CC"/>
                </a:solidFill>
                <a:latin typeface="Times New Roman"/>
              </a:rPr>
              <a:t>Functional &amp;Unit Test</a:t>
            </a:r>
          </a:p>
        </p:txBody>
      </p:sp>
      <p:sp>
        <p:nvSpPr>
          <p:cNvPr id="11277" name="Line 13"/>
          <p:cNvSpPr>
            <a:spLocks noChangeShapeType="1"/>
          </p:cNvSpPr>
          <p:nvPr/>
        </p:nvSpPr>
        <p:spPr bwMode="auto">
          <a:xfrm>
            <a:off x="3810000" y="2133600"/>
            <a:ext cx="228600" cy="762000"/>
          </a:xfrm>
          <a:prstGeom prst="line">
            <a:avLst/>
          </a:prstGeom>
          <a:noFill/>
          <a:ln w="127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78" name="Line 14"/>
          <p:cNvSpPr>
            <a:spLocks noChangeShapeType="1"/>
          </p:cNvSpPr>
          <p:nvPr/>
        </p:nvSpPr>
        <p:spPr bwMode="auto">
          <a:xfrm flipH="1">
            <a:off x="4495800" y="2133600"/>
            <a:ext cx="609600" cy="762000"/>
          </a:xfrm>
          <a:prstGeom prst="line">
            <a:avLst/>
          </a:prstGeom>
          <a:noFill/>
          <a:ln w="127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79" name="Line 15"/>
          <p:cNvSpPr>
            <a:spLocks noChangeShapeType="1"/>
          </p:cNvSpPr>
          <p:nvPr/>
        </p:nvSpPr>
        <p:spPr bwMode="auto">
          <a:xfrm flipV="1">
            <a:off x="3276600" y="3200400"/>
            <a:ext cx="533400" cy="609600"/>
          </a:xfrm>
          <a:prstGeom prst="line">
            <a:avLst/>
          </a:prstGeom>
          <a:noFill/>
          <a:ln w="127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80" name="Rectangle 16"/>
          <p:cNvSpPr>
            <a:spLocks noChangeArrowheads="1"/>
          </p:cNvSpPr>
          <p:nvPr/>
        </p:nvSpPr>
        <p:spPr bwMode="auto">
          <a:xfrm>
            <a:off x="4800600" y="3886200"/>
            <a:ext cx="1447800" cy="381000"/>
          </a:xfrm>
          <a:prstGeom prst="rect">
            <a:avLst/>
          </a:prstGeom>
          <a:solidFill>
            <a:schemeClr val="bg1"/>
          </a:solidFill>
          <a:ln w="19050">
            <a:solidFill>
              <a:schemeClr val="tx1"/>
            </a:solidFill>
            <a:miter lim="800000"/>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ctr"/>
            <a:r>
              <a:rPr lang="en-US" altLang="en-US" sz="1400" b="1">
                <a:solidFill>
                  <a:srgbClr val="0000CC"/>
                </a:solidFill>
                <a:latin typeface="Times New Roman"/>
              </a:rPr>
              <a:t>Collective Code</a:t>
            </a:r>
          </a:p>
          <a:p>
            <a:pPr algn="ctr"/>
            <a:r>
              <a:rPr lang="en-US" altLang="en-US" sz="1400" b="1">
                <a:solidFill>
                  <a:srgbClr val="0000CC"/>
                </a:solidFill>
                <a:latin typeface="Times New Roman"/>
              </a:rPr>
              <a:t>Ownership</a:t>
            </a:r>
          </a:p>
        </p:txBody>
      </p:sp>
      <p:sp>
        <p:nvSpPr>
          <p:cNvPr id="11281" name="Line 17"/>
          <p:cNvSpPr>
            <a:spLocks noChangeShapeType="1"/>
          </p:cNvSpPr>
          <p:nvPr/>
        </p:nvSpPr>
        <p:spPr bwMode="auto">
          <a:xfrm flipH="1" flipV="1">
            <a:off x="4648200" y="3048000"/>
            <a:ext cx="457200" cy="762000"/>
          </a:xfrm>
          <a:prstGeom prst="line">
            <a:avLst/>
          </a:prstGeom>
          <a:noFill/>
          <a:ln w="127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82" name="Line 18"/>
          <p:cNvSpPr>
            <a:spLocks noChangeShapeType="1"/>
          </p:cNvSpPr>
          <p:nvPr/>
        </p:nvSpPr>
        <p:spPr bwMode="auto">
          <a:xfrm flipV="1">
            <a:off x="5715000" y="3124200"/>
            <a:ext cx="533400" cy="685800"/>
          </a:xfrm>
          <a:prstGeom prst="line">
            <a:avLst/>
          </a:prstGeom>
          <a:noFill/>
          <a:ln w="127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83" name="Text Box 19"/>
          <p:cNvSpPr txBox="1">
            <a:spLocks noChangeArrowheads="1"/>
          </p:cNvSpPr>
          <p:nvPr/>
        </p:nvSpPr>
        <p:spPr bwMode="auto">
          <a:xfrm>
            <a:off x="6781800" y="3657600"/>
            <a:ext cx="21685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r>
              <a:rPr lang="en-US" altLang="en-US" sz="1600" b="1" i="1">
                <a:solidFill>
                  <a:srgbClr val="0000CC"/>
                </a:solidFill>
                <a:latin typeface="Times New Roman"/>
              </a:rPr>
              <a:t>Continuous Integration</a:t>
            </a:r>
          </a:p>
        </p:txBody>
      </p:sp>
      <p:sp>
        <p:nvSpPr>
          <p:cNvPr id="11284" name="Line 20"/>
          <p:cNvSpPr>
            <a:spLocks noChangeShapeType="1"/>
          </p:cNvSpPr>
          <p:nvPr/>
        </p:nvSpPr>
        <p:spPr bwMode="auto">
          <a:xfrm>
            <a:off x="2819400" y="3048000"/>
            <a:ext cx="457200" cy="0"/>
          </a:xfrm>
          <a:prstGeom prst="line">
            <a:avLst/>
          </a:prstGeom>
          <a:noFill/>
          <a:ln w="381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85" name="Line 21"/>
          <p:cNvSpPr>
            <a:spLocks noChangeShapeType="1"/>
          </p:cNvSpPr>
          <p:nvPr/>
        </p:nvSpPr>
        <p:spPr bwMode="auto">
          <a:xfrm>
            <a:off x="5181600" y="3048000"/>
            <a:ext cx="457200" cy="0"/>
          </a:xfrm>
          <a:prstGeom prst="line">
            <a:avLst/>
          </a:prstGeom>
          <a:noFill/>
          <a:ln w="381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86" name="Line 22"/>
          <p:cNvSpPr>
            <a:spLocks noChangeShapeType="1"/>
          </p:cNvSpPr>
          <p:nvPr/>
        </p:nvSpPr>
        <p:spPr bwMode="auto">
          <a:xfrm flipH="1">
            <a:off x="8001000" y="3352800"/>
            <a:ext cx="381000" cy="381000"/>
          </a:xfrm>
          <a:prstGeom prst="line">
            <a:avLst/>
          </a:prstGeom>
          <a:noFill/>
          <a:ln w="381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87" name="Line 23"/>
          <p:cNvSpPr>
            <a:spLocks noChangeShapeType="1"/>
          </p:cNvSpPr>
          <p:nvPr/>
        </p:nvSpPr>
        <p:spPr bwMode="auto">
          <a:xfrm>
            <a:off x="7696200" y="3048000"/>
            <a:ext cx="457200" cy="0"/>
          </a:xfrm>
          <a:prstGeom prst="line">
            <a:avLst/>
          </a:prstGeom>
          <a:noFill/>
          <a:ln w="381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88" name="Text Box 24"/>
          <p:cNvSpPr txBox="1">
            <a:spLocks noChangeArrowheads="1"/>
          </p:cNvSpPr>
          <p:nvPr/>
        </p:nvSpPr>
        <p:spPr bwMode="auto">
          <a:xfrm>
            <a:off x="8081963" y="2819400"/>
            <a:ext cx="110799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r>
              <a:rPr lang="en-US" altLang="en-US" sz="1400" b="1" u="sng">
                <a:solidFill>
                  <a:srgbClr val="0000CC"/>
                </a:solidFill>
                <a:latin typeface="Times New Roman"/>
              </a:rPr>
              <a:t>Small</a:t>
            </a:r>
            <a:r>
              <a:rPr lang="en-US" altLang="en-US" sz="1400" b="1" u="sng" smtClean="0">
                <a:solidFill>
                  <a:srgbClr val="0000CC"/>
                </a:solidFill>
                <a:latin typeface="Times New Roman"/>
              </a:rPr>
              <a:t>/Short</a:t>
            </a:r>
            <a:endParaRPr lang="en-US" altLang="en-US" sz="1400" b="1" u="sng">
              <a:solidFill>
                <a:srgbClr val="0000CC"/>
              </a:solidFill>
              <a:latin typeface="Times New Roman"/>
            </a:endParaRPr>
          </a:p>
          <a:p>
            <a:r>
              <a:rPr lang="en-US" altLang="en-US" sz="1400" b="1" u="sng">
                <a:solidFill>
                  <a:srgbClr val="0000CC"/>
                </a:solidFill>
                <a:latin typeface="Times New Roman"/>
              </a:rPr>
              <a:t>Release</a:t>
            </a:r>
          </a:p>
        </p:txBody>
      </p:sp>
      <p:sp>
        <p:nvSpPr>
          <p:cNvPr id="11289" name="Line 25"/>
          <p:cNvSpPr>
            <a:spLocks noChangeShapeType="1"/>
          </p:cNvSpPr>
          <p:nvPr/>
        </p:nvSpPr>
        <p:spPr bwMode="auto">
          <a:xfrm flipH="1">
            <a:off x="7696200" y="3962400"/>
            <a:ext cx="0" cy="685800"/>
          </a:xfrm>
          <a:prstGeom prst="line">
            <a:avLst/>
          </a:prstGeom>
          <a:noFill/>
          <a:ln w="381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90" name="Text Box 26"/>
          <p:cNvSpPr txBox="1">
            <a:spLocks noChangeArrowheads="1"/>
          </p:cNvSpPr>
          <p:nvPr/>
        </p:nvSpPr>
        <p:spPr bwMode="auto">
          <a:xfrm>
            <a:off x="7391400" y="4724400"/>
            <a:ext cx="758825"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r>
              <a:rPr lang="en-US" altLang="en-US" sz="1400" b="1" u="sng">
                <a:latin typeface="Times New Roman"/>
              </a:rPr>
              <a:t>Larger</a:t>
            </a:r>
          </a:p>
          <a:p>
            <a:r>
              <a:rPr lang="en-US" altLang="en-US" sz="1400" b="1" u="sng">
                <a:latin typeface="Times New Roman"/>
              </a:rPr>
              <a:t>Release</a:t>
            </a:r>
          </a:p>
        </p:txBody>
      </p:sp>
      <p:sp>
        <p:nvSpPr>
          <p:cNvPr id="11291" name="Line 27"/>
          <p:cNvSpPr>
            <a:spLocks noChangeShapeType="1"/>
          </p:cNvSpPr>
          <p:nvPr/>
        </p:nvSpPr>
        <p:spPr bwMode="auto">
          <a:xfrm flipH="1" flipV="1">
            <a:off x="8458200" y="1447800"/>
            <a:ext cx="0" cy="1371600"/>
          </a:xfrm>
          <a:prstGeom prst="line">
            <a:avLst/>
          </a:prstGeom>
          <a:noFill/>
          <a:ln w="12700">
            <a:solidFill>
              <a:schemeClr val="tx1"/>
            </a:solidFill>
            <a:prstDash val="dash"/>
            <a:roun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92" name="Line 28"/>
          <p:cNvSpPr>
            <a:spLocks noChangeShapeType="1"/>
          </p:cNvSpPr>
          <p:nvPr/>
        </p:nvSpPr>
        <p:spPr bwMode="auto">
          <a:xfrm flipH="1">
            <a:off x="381000" y="1447800"/>
            <a:ext cx="8077200" cy="0"/>
          </a:xfrm>
          <a:prstGeom prst="line">
            <a:avLst/>
          </a:prstGeom>
          <a:noFill/>
          <a:ln w="12700">
            <a:solidFill>
              <a:schemeClr val="tx1"/>
            </a:solidFill>
            <a:prstDash val="dash"/>
            <a:roun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93" name="Line 29"/>
          <p:cNvSpPr>
            <a:spLocks noChangeShapeType="1"/>
          </p:cNvSpPr>
          <p:nvPr/>
        </p:nvSpPr>
        <p:spPr bwMode="auto">
          <a:xfrm flipH="1">
            <a:off x="381000" y="1447800"/>
            <a:ext cx="0" cy="1295400"/>
          </a:xfrm>
          <a:prstGeom prst="line">
            <a:avLst/>
          </a:prstGeom>
          <a:noFill/>
          <a:ln w="12700">
            <a:solidFill>
              <a:schemeClr val="tx1"/>
            </a:solidFill>
            <a:prstDash val="dash"/>
            <a:roun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94" name="Line 30"/>
          <p:cNvSpPr>
            <a:spLocks noChangeShapeType="1"/>
          </p:cNvSpPr>
          <p:nvPr/>
        </p:nvSpPr>
        <p:spPr bwMode="auto">
          <a:xfrm>
            <a:off x="381000" y="2743200"/>
            <a:ext cx="838200" cy="0"/>
          </a:xfrm>
          <a:prstGeom prst="line">
            <a:avLst/>
          </a:prstGeom>
          <a:noFill/>
          <a:ln w="12700">
            <a:solidFill>
              <a:schemeClr val="tx1"/>
            </a:solidFill>
            <a:prstDash val="dash"/>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95" name="Line 31"/>
          <p:cNvSpPr>
            <a:spLocks noChangeShapeType="1"/>
          </p:cNvSpPr>
          <p:nvPr/>
        </p:nvSpPr>
        <p:spPr bwMode="auto">
          <a:xfrm flipH="1" flipV="1">
            <a:off x="6400800" y="2590800"/>
            <a:ext cx="0" cy="304800"/>
          </a:xfrm>
          <a:prstGeom prst="line">
            <a:avLst/>
          </a:prstGeom>
          <a:noFill/>
          <a:ln w="12700">
            <a:solidFill>
              <a:schemeClr val="tx1"/>
            </a:solidFill>
            <a:prstDash val="dash"/>
            <a:roun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96" name="Line 32"/>
          <p:cNvSpPr>
            <a:spLocks noChangeShapeType="1"/>
          </p:cNvSpPr>
          <p:nvPr/>
        </p:nvSpPr>
        <p:spPr bwMode="auto">
          <a:xfrm flipH="1">
            <a:off x="3276600" y="2590800"/>
            <a:ext cx="3124200" cy="0"/>
          </a:xfrm>
          <a:prstGeom prst="line">
            <a:avLst/>
          </a:prstGeom>
          <a:noFill/>
          <a:ln w="12700">
            <a:solidFill>
              <a:schemeClr val="tx1"/>
            </a:solidFill>
            <a:prstDash val="dash"/>
            <a:roun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97" name="Line 33"/>
          <p:cNvSpPr>
            <a:spLocks noChangeShapeType="1"/>
          </p:cNvSpPr>
          <p:nvPr/>
        </p:nvSpPr>
        <p:spPr bwMode="auto">
          <a:xfrm flipH="1">
            <a:off x="3276600" y="2590800"/>
            <a:ext cx="0" cy="381000"/>
          </a:xfrm>
          <a:prstGeom prst="line">
            <a:avLst/>
          </a:prstGeom>
          <a:noFill/>
          <a:ln w="12700">
            <a:solidFill>
              <a:schemeClr val="tx1"/>
            </a:solidFill>
            <a:prstDash val="dash"/>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298" name="Rectangle 34"/>
          <p:cNvSpPr>
            <a:spLocks noChangeArrowheads="1"/>
          </p:cNvSpPr>
          <p:nvPr/>
        </p:nvSpPr>
        <p:spPr bwMode="auto">
          <a:xfrm>
            <a:off x="533400" y="1600200"/>
            <a:ext cx="1447800" cy="381000"/>
          </a:xfrm>
          <a:prstGeom prst="rect">
            <a:avLst/>
          </a:prstGeom>
          <a:solidFill>
            <a:schemeClr val="bg1"/>
          </a:solidFill>
          <a:ln w="19050">
            <a:solidFill>
              <a:schemeClr val="tx1"/>
            </a:solidFill>
            <a:miter lim="800000"/>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ctr"/>
            <a:r>
              <a:rPr lang="en-US" altLang="en-US" sz="1400" b="1">
                <a:solidFill>
                  <a:srgbClr val="0000CC"/>
                </a:solidFill>
                <a:latin typeface="Times New Roman"/>
              </a:rPr>
              <a:t>Onsite Customers</a:t>
            </a:r>
          </a:p>
        </p:txBody>
      </p:sp>
      <p:sp>
        <p:nvSpPr>
          <p:cNvPr id="11299" name="Oval 35"/>
          <p:cNvSpPr>
            <a:spLocks noChangeArrowheads="1"/>
          </p:cNvSpPr>
          <p:nvPr/>
        </p:nvSpPr>
        <p:spPr bwMode="auto">
          <a:xfrm>
            <a:off x="1066800" y="5562600"/>
            <a:ext cx="6858000" cy="457200"/>
          </a:xfrm>
          <a:prstGeom prst="ellipse">
            <a:avLst/>
          </a:prstGeom>
          <a:solidFill>
            <a:schemeClr val="bg1"/>
          </a:solidFill>
          <a:ln w="25400">
            <a:solidFill>
              <a:schemeClr val="tx1"/>
            </a:solidFill>
            <a:prstDash val="dashDot"/>
            <a:rou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itchFamily="34" charset="0"/>
                <a:ea typeface="+mn-ea"/>
                <a:cs typeface="+mn-cs"/>
              </a:defRPr>
            </a:lvl9pPr>
          </a:lstStyle>
          <a:p>
            <a:pPr algn="ctr"/>
            <a:r>
              <a:rPr lang="en-US" altLang="en-US" sz="1600" b="1">
                <a:solidFill>
                  <a:srgbClr val="0000CC"/>
                </a:solidFill>
                <a:latin typeface="Times New Roman"/>
              </a:rPr>
              <a:t>Adhere to 40 hour work week as much as </a:t>
            </a:r>
            <a:r>
              <a:rPr lang="en-US" altLang="en-US" sz="1600" b="1" smtClean="0">
                <a:solidFill>
                  <a:srgbClr val="0000CC"/>
                </a:solidFill>
                <a:latin typeface="Times New Roman"/>
              </a:rPr>
              <a:t>possible! </a:t>
            </a:r>
            <a:r>
              <a:rPr lang="en-US" altLang="en-US" sz="1600" b="1">
                <a:solidFill>
                  <a:srgbClr val="0000CC"/>
                </a:solidFill>
                <a:latin typeface="Times New Roman"/>
              </a:rPr>
              <a:t>--</a:t>
            </a:r>
            <a:r>
              <a:rPr lang="en-US" altLang="en-US" sz="1600" b="1">
                <a:latin typeface="Times New Roman"/>
              </a:rPr>
              <a:t> sustainable pace</a:t>
            </a:r>
          </a:p>
        </p:txBody>
      </p:sp>
      <p:sp>
        <p:nvSpPr>
          <p:cNvPr id="11300" name="Line 36"/>
          <p:cNvSpPr>
            <a:spLocks noChangeShapeType="1"/>
          </p:cNvSpPr>
          <p:nvPr/>
        </p:nvSpPr>
        <p:spPr bwMode="auto">
          <a:xfrm>
            <a:off x="5943600" y="2057400"/>
            <a:ext cx="2362200" cy="838200"/>
          </a:xfrm>
          <a:prstGeom prst="line">
            <a:avLst/>
          </a:prstGeom>
          <a:noFill/>
          <a:ln w="127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
        <p:nvSpPr>
          <p:cNvPr id="11301" name="Line 6"/>
          <p:cNvSpPr>
            <a:spLocks noChangeShapeType="1"/>
          </p:cNvSpPr>
          <p:nvPr/>
        </p:nvSpPr>
        <p:spPr bwMode="auto">
          <a:xfrm flipV="1">
            <a:off x="1981200" y="3124200"/>
            <a:ext cx="1524000" cy="381000"/>
          </a:xfrm>
          <a:prstGeom prst="line">
            <a:avLst/>
          </a:prstGeom>
          <a:noFill/>
          <a:ln w="12700">
            <a:solidFill>
              <a:schemeClr val="tx1"/>
            </a:solidFill>
            <a:round/>
            <a:tailEnd type="triangle" w="med" len="med"/>
          </a:ln>
          <a:extLst>
            <a:ext uri="{909E8E84-426E-40dd-AFC4-6F175D3DCCD1}">
              <a14:hiddenFill xmlns=""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endParaRPr lang="en-US"/>
          </a:p>
        </p:txBody>
      </p:sp>
    </p:spTree>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290" name="Rectangle 2"/>
          <p:cNvSpPr>
            <a:spLocks noGrp="1" noChangeArrowheads="1"/>
          </p:cNvSpPr>
          <p:nvPr>
            <p:ph type="title"/>
          </p:nvPr>
        </p:nvSpPr>
        <p:spPr>
          <a:xfrm>
            <a:off x="457200" y="274638"/>
            <a:ext cx="8229600" cy="792162"/>
          </a:xfrm>
        </p:spPr>
        <p:txBody>
          <a:bodyPr/>
          <a:lstStyle/>
          <a:p>
            <a:pPr eaLnBrk="1" hangingPunct="1"/>
            <a:r>
              <a:rPr lang="en-US" altLang="en-US" sz="4000" b="1" smtClean="0">
                <a:solidFill>
                  <a:srgbClr val="0000CC"/>
                </a:solidFill>
              </a:rPr>
              <a:t>Crystal </a:t>
            </a:r>
            <a:r>
              <a:rPr lang="en-US" altLang="en-US" sz="4000" b="1" smtClean="0"/>
              <a:t>Family of Methodologies</a:t>
            </a:r>
          </a:p>
        </p:txBody>
      </p:sp>
      <p:sp>
        <p:nvSpPr>
          <p:cNvPr id="12291" name="Rectangle 3"/>
          <p:cNvSpPr>
            <a:spLocks noGrp="1" noChangeArrowheads="1"/>
          </p:cNvSpPr>
          <p:nvPr>
            <p:ph type="body" idx="4294967295"/>
          </p:nvPr>
        </p:nvSpPr>
        <p:spPr>
          <a:xfrm>
            <a:off x="533400" y="1447800"/>
            <a:ext cx="8458200" cy="5029200"/>
          </a:xfrm>
        </p:spPr>
        <p:txBody>
          <a:bodyPr/>
          <a:lstStyle/>
          <a:p>
            <a:pPr eaLnBrk="1" hangingPunct="1"/>
            <a:r>
              <a:rPr lang="en-US" altLang="en-US" sz="2400" b="1" smtClean="0"/>
              <a:t>Cockburn classified projects via:</a:t>
            </a:r>
          </a:p>
          <a:p>
            <a:pPr lvl="1" eaLnBrk="1" hangingPunct="1"/>
            <a:r>
              <a:rPr lang="en-US" altLang="en-US" sz="2000" b="1" u="sng" smtClean="0">
                <a:solidFill>
                  <a:srgbClr val="800000"/>
                </a:solidFill>
              </a:rPr>
              <a:t>Size</a:t>
            </a:r>
            <a:r>
              <a:rPr lang="en-US" altLang="en-US" sz="2000" b="1" smtClean="0"/>
              <a:t>  (by number of developers involved)</a:t>
            </a:r>
          </a:p>
          <a:p>
            <a:pPr lvl="1" eaLnBrk="1" hangingPunct="1"/>
            <a:r>
              <a:rPr lang="en-US" altLang="en-US" sz="2000" b="1" u="sng" smtClean="0">
                <a:solidFill>
                  <a:srgbClr val="800000"/>
                </a:solidFill>
              </a:rPr>
              <a:t>Criticality</a:t>
            </a:r>
            <a:r>
              <a:rPr lang="en-US" altLang="en-US" sz="2000" b="1" smtClean="0"/>
              <a:t>  (by losses a malfunction or defect will </a:t>
            </a:r>
            <a:br>
              <a:rPr lang="en-US" altLang="en-US" sz="2000" b="1"/>
            </a:br>
            <a:r>
              <a:rPr lang="en-US" altLang="en-US" sz="2000" b="1" smtClean="0"/>
              <a:t>cause </a:t>
            </a:r>
            <a:r>
              <a:rPr lang="en-US" altLang="en-US" sz="2000" b="1"/>
              <a:t>– </a:t>
            </a:r>
            <a:r>
              <a:rPr lang="en-US" altLang="en-US" sz="2000" b="1" smtClean="0"/>
              <a:t>“quality”)</a:t>
            </a:r>
          </a:p>
          <a:p>
            <a:pPr lvl="1" eaLnBrk="1" hangingPunct="1"/>
            <a:r>
              <a:rPr lang="en-US" altLang="en-US" sz="2000" b="1" u="sng" smtClean="0">
                <a:solidFill>
                  <a:srgbClr val="800000"/>
                </a:solidFill>
              </a:rPr>
              <a:t>Priority</a:t>
            </a:r>
            <a:r>
              <a:rPr lang="en-US" altLang="en-US" sz="2000" b="1" u="sng" smtClean="0"/>
              <a:t> </a:t>
            </a:r>
            <a:r>
              <a:rPr lang="en-US" altLang="en-US" sz="2000" b="1" smtClean="0"/>
              <a:t> (time pressure on the project)</a:t>
            </a:r>
          </a:p>
          <a:p>
            <a:pPr lvl="1" eaLnBrk="1" hangingPunct="1">
              <a:buFontTx/>
              <a:buNone/>
            </a:pPr>
            <a:endParaRPr lang="en-US" altLang="en-US" sz="1000" b="1" smtClean="0"/>
          </a:p>
          <a:p>
            <a:pPr eaLnBrk="1" hangingPunct="1"/>
            <a:r>
              <a:rPr lang="en-US" altLang="en-US" sz="2400" b="1" smtClean="0"/>
              <a:t>Alistair Cockburn introduced a family of three methodologies</a:t>
            </a:r>
          </a:p>
          <a:p>
            <a:pPr lvl="1" eaLnBrk="1" hangingPunct="1">
              <a:tabLst>
                <a:tab pos="3425825"/>
              </a:tabLst>
            </a:pPr>
            <a:r>
              <a:rPr lang="en-US" altLang="en-US" sz="2000" b="1" smtClean="0">
                <a:solidFill>
                  <a:srgbClr val="0000CC"/>
                </a:solidFill>
              </a:rPr>
              <a:t>Crystal Clear</a:t>
            </a:r>
            <a:r>
              <a:rPr lang="en-US" altLang="en-US" sz="2000" b="1" smtClean="0"/>
              <a:t>	for “non-critical” projects (</a:t>
            </a:r>
            <a:r>
              <a:rPr lang="en-US" altLang="en-US" sz="2000" b="1"/>
              <a:t>6–8 </a:t>
            </a:r>
            <a:r>
              <a:rPr lang="en-US" altLang="en-US" sz="2000" b="1" smtClean="0"/>
              <a:t>people)</a:t>
            </a:r>
          </a:p>
          <a:p>
            <a:pPr lvl="1" eaLnBrk="1" hangingPunct="1">
              <a:tabLst>
                <a:tab pos="3425825"/>
              </a:tabLst>
            </a:pPr>
            <a:r>
              <a:rPr lang="en-US" altLang="en-US" sz="2000" b="1" smtClean="0">
                <a:solidFill>
                  <a:srgbClr val="0000CC"/>
                </a:solidFill>
              </a:rPr>
              <a:t>Crystal Orange	</a:t>
            </a:r>
            <a:r>
              <a:rPr lang="en-US" altLang="en-US" sz="2000" b="1" smtClean="0"/>
              <a:t>for “critical” projects (up to 40 people)</a:t>
            </a:r>
          </a:p>
          <a:p>
            <a:pPr lvl="1" eaLnBrk="1" hangingPunct="1">
              <a:tabLst>
                <a:tab pos="3425825"/>
              </a:tabLst>
            </a:pPr>
            <a:r>
              <a:rPr lang="en-US" altLang="en-US" sz="2000" b="1" smtClean="0">
                <a:solidFill>
                  <a:srgbClr val="0000CC"/>
                </a:solidFill>
              </a:rPr>
              <a:t>Crystal Orange Web</a:t>
            </a:r>
            <a:r>
              <a:rPr lang="en-US" altLang="en-US" sz="2000" b="1" smtClean="0"/>
              <a:t>	for web development</a:t>
            </a:r>
          </a:p>
          <a:p>
            <a:pPr eaLnBrk="1" hangingPunct="1"/>
            <a:endParaRPr lang="en-US" altLang="en-US" sz="2400" b="1" smtClean="0"/>
          </a:p>
        </p:txBody>
      </p:sp>
    </p:spTree>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Rectangle 2"/>
          <p:cNvSpPr>
            <a:spLocks noGrp="1" noChangeArrowheads="1"/>
          </p:cNvSpPr>
          <p:nvPr>
            <p:ph type="title"/>
          </p:nvPr>
        </p:nvSpPr>
        <p:spPr>
          <a:xfrm>
            <a:off x="304800" y="274638"/>
            <a:ext cx="8382000" cy="715962"/>
          </a:xfrm>
        </p:spPr>
        <p:txBody>
          <a:bodyPr/>
          <a:lstStyle/>
          <a:p>
            <a:pPr eaLnBrk="1" hangingPunct="1"/>
            <a:r>
              <a:rPr lang="en-US" altLang="en-US" sz="3800" b="1" smtClean="0">
                <a:solidFill>
                  <a:srgbClr val="0000CC"/>
                </a:solidFill>
              </a:rPr>
              <a:t>Scrum</a:t>
            </a:r>
            <a:r>
              <a:rPr lang="en-US" altLang="en-US" sz="3800" b="1" smtClean="0"/>
              <a:t> Development Process</a:t>
            </a:r>
            <a:br>
              <a:rPr lang="en-US" altLang="en-US" sz="3800" b="1" smtClean="0"/>
            </a:br>
            <a:r>
              <a:rPr lang="en-US" altLang="en-US" sz="2800" b="1" smtClean="0"/>
              <a:t>(</a:t>
            </a:r>
            <a:r>
              <a:rPr lang="en-US" altLang="en-US" sz="2800" b="1" smtClean="0">
                <a:solidFill>
                  <a:srgbClr val="800000"/>
                </a:solidFill>
              </a:rPr>
              <a:t>Currently Popular</a:t>
            </a:r>
            <a:r>
              <a:rPr lang="en-US" altLang="en-US" sz="2800" b="1" smtClean="0"/>
              <a:t>)</a:t>
            </a:r>
          </a:p>
        </p:txBody>
      </p:sp>
      <p:sp>
        <p:nvSpPr>
          <p:cNvPr id="13315" name="Rectangle 3"/>
          <p:cNvSpPr>
            <a:spLocks noGrp="1" noChangeArrowheads="1"/>
          </p:cNvSpPr>
          <p:nvPr>
            <p:ph type="body" idx="4294967295"/>
          </p:nvPr>
        </p:nvSpPr>
        <p:spPr>
          <a:xfrm>
            <a:off x="457200" y="1524000"/>
            <a:ext cx="8382000" cy="4800600"/>
          </a:xfrm>
        </p:spPr>
        <p:txBody>
          <a:bodyPr/>
          <a:lstStyle/>
          <a:p>
            <a:pPr eaLnBrk="1" hangingPunct="1"/>
            <a:r>
              <a:rPr lang="en-US" altLang="en-US" sz="2000" b="1" smtClean="0"/>
              <a:t>First introduced by Takeuchi and Nonaka (Japan) in 1986 modeled after the way rugby game is played.</a:t>
            </a:r>
          </a:p>
          <a:p>
            <a:pPr eaLnBrk="1" hangingPunct="1"/>
            <a:endParaRPr lang="en-US" altLang="en-US" sz="1000" b="1" smtClean="0"/>
          </a:p>
          <a:p>
            <a:pPr eaLnBrk="1" hangingPunct="1"/>
            <a:r>
              <a:rPr lang="en-US" altLang="en-US" sz="2000" b="1" smtClean="0"/>
              <a:t>Ken </a:t>
            </a:r>
            <a:r>
              <a:rPr lang="en-US" altLang="en-US" sz="2000" b="1" u="sng" err="1" smtClean="0"/>
              <a:t>Schwaber</a:t>
            </a:r>
            <a:r>
              <a:rPr lang="en-US" altLang="en-US" sz="2000" b="1" smtClean="0"/>
              <a:t> and Mike </a:t>
            </a:r>
            <a:r>
              <a:rPr lang="en-US" altLang="en-US" sz="2000" b="1" u="sng" err="1" smtClean="0"/>
              <a:t>Beedle</a:t>
            </a:r>
            <a:r>
              <a:rPr lang="en-US" altLang="en-US" sz="2000" b="1" smtClean="0"/>
              <a:t> published a book, </a:t>
            </a:r>
            <a:r>
              <a:rPr lang="en-US" altLang="en-US" sz="2000" b="1" smtClean="0">
                <a:solidFill>
                  <a:srgbClr val="0000CC"/>
                </a:solidFill>
              </a:rPr>
              <a:t>“Agile Software Development with Scrum,”</a:t>
            </a:r>
            <a:r>
              <a:rPr lang="en-US" altLang="en-US" sz="2000" b="1" smtClean="0"/>
              <a:t> in 2001.</a:t>
            </a:r>
          </a:p>
          <a:p>
            <a:pPr eaLnBrk="1" hangingPunct="1"/>
            <a:endParaRPr lang="en-US" altLang="en-US" sz="1000" b="1" smtClean="0"/>
          </a:p>
          <a:p>
            <a:pPr eaLnBrk="1" hangingPunct="1"/>
            <a:r>
              <a:rPr lang="en-US" altLang="en-US" sz="2000" b="1" smtClean="0"/>
              <a:t>It is an </a:t>
            </a:r>
            <a:r>
              <a:rPr lang="en-US" altLang="en-US" sz="2000" b="1" i="1" u="sng" smtClean="0">
                <a:solidFill>
                  <a:srgbClr val="0000CC"/>
                </a:solidFill>
              </a:rPr>
              <a:t>incremental</a:t>
            </a:r>
            <a:r>
              <a:rPr lang="en-US" altLang="en-US" sz="2000" b="1" i="1" u="sng" smtClean="0"/>
              <a:t> </a:t>
            </a:r>
            <a:r>
              <a:rPr lang="en-US" altLang="en-US" sz="2000" b="1" smtClean="0"/>
              <a:t>and </a:t>
            </a:r>
            <a:r>
              <a:rPr lang="en-US" altLang="en-US" sz="2000" b="1" i="1" u="sng" smtClean="0">
                <a:solidFill>
                  <a:srgbClr val="0000CC"/>
                </a:solidFill>
              </a:rPr>
              <a:t>iterative</a:t>
            </a:r>
            <a:r>
              <a:rPr lang="en-US" altLang="en-US" sz="2000" b="1" smtClean="0"/>
              <a:t> development approach:</a:t>
            </a:r>
          </a:p>
          <a:p>
            <a:pPr lvl="1" eaLnBrk="1" hangingPunct="1"/>
            <a:r>
              <a:rPr lang="en-US" altLang="en-US" sz="1800" b="1" smtClean="0"/>
              <a:t>Develops small “</a:t>
            </a:r>
            <a:r>
              <a:rPr lang="en-US" altLang="en-US" sz="1800" b="1" smtClean="0">
                <a:solidFill>
                  <a:srgbClr val="800000"/>
                </a:solidFill>
              </a:rPr>
              <a:t>sprints</a:t>
            </a:r>
            <a:r>
              <a:rPr lang="en-US" altLang="en-US" sz="1800" b="1" smtClean="0"/>
              <a:t>,” or increments (of features) in a short cycle of about </a:t>
            </a:r>
            <a:r>
              <a:rPr lang="en-US" altLang="en-US" sz="1800" b="1"/>
              <a:t>2–3 </a:t>
            </a:r>
            <a:r>
              <a:rPr lang="en-US" altLang="en-US" sz="1800" b="1" smtClean="0"/>
              <a:t>weeks.</a:t>
            </a:r>
          </a:p>
          <a:p>
            <a:pPr lvl="1" eaLnBrk="1" hangingPunct="1"/>
            <a:r>
              <a:rPr lang="en-US" altLang="en-US" sz="1800" b="1" smtClean="0"/>
              <a:t>There are three main roles.</a:t>
            </a:r>
          </a:p>
          <a:p>
            <a:pPr lvl="2" eaLnBrk="1" hangingPunct="1"/>
            <a:r>
              <a:rPr lang="en-US" altLang="en-US" sz="1600" b="1" u="sng" smtClean="0">
                <a:solidFill>
                  <a:srgbClr val="800000"/>
                </a:solidFill>
              </a:rPr>
              <a:t>Product Owner</a:t>
            </a:r>
            <a:r>
              <a:rPr lang="en-US" altLang="en-US" sz="1600" b="1" smtClean="0">
                <a:solidFill>
                  <a:srgbClr val="800000"/>
                </a:solidFill>
              </a:rPr>
              <a:t> </a:t>
            </a:r>
            <a:r>
              <a:rPr lang="en-US" altLang="en-US" sz="1600" b="1" smtClean="0"/>
              <a:t>who talks to and decides with users about the content </a:t>
            </a:r>
            <a:br>
              <a:rPr lang="en-US" altLang="en-US" sz="1600" b="1" smtClean="0"/>
            </a:br>
            <a:r>
              <a:rPr lang="en-US" altLang="en-US" sz="1600" b="1" smtClean="0"/>
              <a:t>of each sprint</a:t>
            </a:r>
          </a:p>
          <a:p>
            <a:pPr lvl="2" eaLnBrk="1" hangingPunct="1"/>
            <a:r>
              <a:rPr lang="en-US" altLang="en-US" sz="1600" b="1" u="sng" smtClean="0">
                <a:solidFill>
                  <a:srgbClr val="800000"/>
                </a:solidFill>
              </a:rPr>
              <a:t>Scrum Master</a:t>
            </a:r>
            <a:r>
              <a:rPr lang="en-US" altLang="en-US" sz="1600" b="1" smtClean="0">
                <a:solidFill>
                  <a:srgbClr val="800000"/>
                </a:solidFill>
              </a:rPr>
              <a:t> </a:t>
            </a:r>
            <a:r>
              <a:rPr lang="en-US" altLang="en-US" sz="1600" b="1" smtClean="0"/>
              <a:t>who runs the sprints</a:t>
            </a:r>
          </a:p>
          <a:p>
            <a:pPr lvl="2" eaLnBrk="1" hangingPunct="1"/>
            <a:r>
              <a:rPr lang="en-US" altLang="en-US" sz="1600" b="1" u="sng" smtClean="0">
                <a:solidFill>
                  <a:srgbClr val="800000"/>
                </a:solidFill>
              </a:rPr>
              <a:t>Scrum Team</a:t>
            </a:r>
            <a:r>
              <a:rPr lang="en-US" altLang="en-US" sz="1600" b="1" smtClean="0">
                <a:solidFill>
                  <a:srgbClr val="800000"/>
                </a:solidFill>
              </a:rPr>
              <a:t> </a:t>
            </a:r>
            <a:r>
              <a:rPr lang="en-US" altLang="en-US" sz="1600" b="1" smtClean="0"/>
              <a:t>of about </a:t>
            </a:r>
            <a:r>
              <a:rPr lang="en-US" altLang="en-US" sz="1600" b="1"/>
              <a:t>7–8 </a:t>
            </a:r>
            <a:r>
              <a:rPr lang="en-US" altLang="en-US" sz="1600" b="1" smtClean="0"/>
              <a:t>members who develop the sprint </a:t>
            </a:r>
          </a:p>
        </p:txBody>
      </p:sp>
    </p:spTree>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blipFill dpi="0" rotWithShape="0">
          <a:blip r:embed="rId3">
            <a:lum/>
          </a:blip>
          <a:stretch>
            <a:fillRect/>
          </a:stretch>
        </a:blipFill>
        <a:effectLst/>
      </p:bgPr>
    </p:bg>
    <p:spTree>
      <p:nvGrpSpPr>
        <p:cNvPr id="1" name=""/>
        <p:cNvGrpSpPr/>
        <p:nvPr/>
      </p:nvGrpSpPr>
      <p:grpSpPr>
        <a:xfrm>
          <a:off x="0" y="0"/>
          <a:ext cx="0" cy="0"/>
        </a:xfrm>
      </p:grpSpPr>
      <p:sp>
        <p:nvSpPr>
          <p:cNvPr id="2050" name="Title 1"/>
          <p:cNvSpPr>
            <a:spLocks noGrp="1"/>
          </p:cNvSpPr>
          <p:nvPr>
            <p:ph type="ctrTitle"/>
          </p:nvPr>
        </p:nvSpPr>
        <p:spPr>
          <a:xfrm>
            <a:off x="-609600" y="1524000"/>
            <a:ext cx="5715000" cy="1470025"/>
          </a:xfrm>
        </p:spPr>
        <p:txBody>
          <a:bodyPr/>
          <a:lstStyle/>
          <a:p>
            <a:r>
              <a:rPr lang="en-US" altLang="en-US" u="sng">
                <a:solidFill>
                  <a:schemeClr val="bg1"/>
                </a:solidFill>
              </a:rPr>
              <a:t>Chapter 6</a:t>
            </a:r>
            <a:r>
              <a:rPr lang="en-US" altLang="en-US">
                <a:solidFill>
                  <a:schemeClr val="bg1"/>
                </a:solidFill>
              </a:rPr>
              <a:t>:</a:t>
            </a:r>
            <a:br>
              <a:rPr lang="en-US" altLang="en-US">
                <a:solidFill>
                  <a:schemeClr val="bg1"/>
                </a:solidFill>
              </a:rPr>
            </a:br>
            <a:r>
              <a:rPr lang="en-US" altLang="en-US">
                <a:solidFill>
                  <a:schemeClr val="bg1"/>
                </a:solidFill>
              </a:rPr>
              <a:t>Requirements Engineering</a:t>
            </a:r>
            <a:br>
              <a:rPr lang="en-US" altLang="en-US">
                <a:solidFill>
                  <a:schemeClr val="bg1"/>
                </a:solidFill>
              </a:rPr>
            </a:br>
            <a:endParaRPr lang="en-US" altLang="en-US">
              <a:solidFill>
                <a:schemeClr val="bg1"/>
              </a:solidFill>
            </a:endParaRPr>
          </a:p>
        </p:txBody>
      </p:sp>
    </p:spTree>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4" name="Rectangle 2"/>
          <p:cNvSpPr>
            <a:spLocks noGrp="1" noChangeArrowheads="1"/>
          </p:cNvSpPr>
          <p:nvPr>
            <p:ph type="title"/>
          </p:nvPr>
        </p:nvSpPr>
        <p:spPr>
          <a:xfrm>
            <a:off x="304800" y="152400"/>
            <a:ext cx="8610600" cy="868363"/>
          </a:xfrm>
        </p:spPr>
        <p:txBody>
          <a:bodyPr/>
          <a:lstStyle/>
          <a:p>
            <a:pPr eaLnBrk="1" hangingPunct="1"/>
            <a:r>
              <a:rPr lang="en-US" altLang="en-US" sz="3200" b="1" u="sng">
                <a:solidFill>
                  <a:srgbClr val="800000"/>
                </a:solidFill>
              </a:rPr>
              <a:t>Preparation</a:t>
            </a:r>
            <a:r>
              <a:rPr lang="en-US" altLang="en-US" sz="3200" b="1"/>
              <a:t> for Requirements Engineering</a:t>
            </a:r>
          </a:p>
        </p:txBody>
      </p:sp>
      <p:sp>
        <p:nvSpPr>
          <p:cNvPr id="3080" name="Text Box 8"/>
          <p:cNvSpPr txBox="1">
            <a:spLocks noChangeArrowheads="1"/>
          </p:cNvSpPr>
          <p:nvPr/>
        </p:nvSpPr>
        <p:spPr bwMode="auto">
          <a:xfrm>
            <a:off x="228600" y="4217075"/>
            <a:ext cx="8915400" cy="20313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800" b="1" kern="1200">
                <a:solidFill>
                  <a:schemeClr val="tx1"/>
                </a:solidFill>
                <a:latin typeface="Arial" pitchFamily="34" charset="0"/>
                <a:ea typeface="+mn-ea"/>
                <a:cs typeface="+mn-cs"/>
              </a:defRPr>
            </a:lvl1pPr>
            <a:lvl2pPr marL="742950" indent="-285750" algn="l" rtl="0" eaLnBrk="0" fontAlgn="base" hangingPunct="0">
              <a:spcBef>
                <a:spcPct val="0"/>
              </a:spcBef>
              <a:spcAft>
                <a:spcPct val="0"/>
              </a:spcAft>
              <a:defRPr sz="2800" b="1" kern="1200">
                <a:solidFill>
                  <a:schemeClr val="tx1"/>
                </a:solidFill>
                <a:latin typeface="Arial" pitchFamily="34" charset="0"/>
                <a:ea typeface="+mn-ea"/>
                <a:cs typeface="+mn-cs"/>
              </a:defRPr>
            </a:lvl2pPr>
            <a:lvl3pPr marL="1143000" indent="-228600" algn="l" rtl="0" eaLnBrk="0" fontAlgn="base" hangingPunct="0">
              <a:spcBef>
                <a:spcPct val="0"/>
              </a:spcBef>
              <a:spcAft>
                <a:spcPct val="0"/>
              </a:spcAft>
              <a:defRPr sz="2800" b="1" kern="1200">
                <a:solidFill>
                  <a:schemeClr val="tx1"/>
                </a:solidFill>
                <a:latin typeface="Arial" pitchFamily="34" charset="0"/>
                <a:ea typeface="+mn-ea"/>
                <a:cs typeface="+mn-cs"/>
              </a:defRPr>
            </a:lvl3pPr>
            <a:lvl4pPr marL="1600200" indent="-228600" algn="l" rtl="0" eaLnBrk="0" fontAlgn="base" hangingPunct="0">
              <a:spcBef>
                <a:spcPct val="0"/>
              </a:spcBef>
              <a:spcAft>
                <a:spcPct val="0"/>
              </a:spcAft>
              <a:defRPr sz="2800" b="1" kern="1200">
                <a:solidFill>
                  <a:schemeClr val="tx1"/>
                </a:solidFill>
                <a:latin typeface="Arial" pitchFamily="34" charset="0"/>
                <a:ea typeface="+mn-ea"/>
                <a:cs typeface="+mn-cs"/>
              </a:defRPr>
            </a:lvl4pPr>
            <a:lvl5pPr marL="2057400" indent="-228600" algn="l" rtl="0" eaLnBrk="0" fontAlgn="base" hangingPunct="0">
              <a:spcBef>
                <a:spcPct val="0"/>
              </a:spcBef>
              <a:spcAft>
                <a:spcPct val="0"/>
              </a:spcAft>
              <a:defRPr sz="2800" b="1"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2800" b="1" kern="1200">
                <a:solidFill>
                  <a:schemeClr val="tx1"/>
                </a:solidFill>
                <a:latin typeface="Arial" pitchFamily="34" charset="0"/>
                <a:ea typeface="+mn-ea"/>
                <a:cs typeface="+mn-cs"/>
              </a:defRPr>
            </a:lvl9pPr>
          </a:lstStyle>
          <a:p>
            <a:pPr marL="284163" indent="-284163" eaLnBrk="1" hangingPunct="1"/>
            <a:r>
              <a:rPr lang="en-US" altLang="en-US" sz="1800"/>
              <a:t>1. Prior to actually performing the requirements engineering activities, it is important to </a:t>
            </a:r>
            <a:r>
              <a:rPr lang="en-US" altLang="en-US" sz="1800" u="sng">
                <a:solidFill>
                  <a:srgbClr val="0000CC"/>
                </a:solidFill>
              </a:rPr>
              <a:t>plan for the resources, methodology, and time needed</a:t>
            </a:r>
            <a:r>
              <a:rPr lang="en-US" altLang="en-US" sz="1800"/>
              <a:t> to perform this crucial step in software engineering.</a:t>
            </a:r>
          </a:p>
          <a:p>
            <a:pPr marL="284163" indent="-284163" eaLnBrk="1" hangingPunct="1"/>
            <a:endParaRPr lang="en-US" altLang="en-US" sz="1800"/>
          </a:p>
          <a:p>
            <a:pPr marL="284163" indent="-284163" eaLnBrk="1" hangingPunct="1"/>
            <a:r>
              <a:rPr lang="en-US" altLang="en-US" sz="1800"/>
              <a:t>2. Some organizations even perform requirements engineering </a:t>
            </a:r>
            <a:r>
              <a:rPr lang="en-US" altLang="en-US" sz="1800" u="sng">
                <a:solidFill>
                  <a:srgbClr val="0000CC"/>
                </a:solidFill>
              </a:rPr>
              <a:t>as a separate, stand-alone activity and price it separately</a:t>
            </a:r>
            <a:r>
              <a:rPr lang="en-US" altLang="en-US" sz="1800"/>
              <a:t>, with the option of folding the cost into the whole project if they get the call to complete the software project.</a:t>
            </a:r>
          </a:p>
        </p:txBody>
      </p:sp>
      <p:pic>
        <p:nvPicPr>
          <p:cNvPr id="4098" name="Picture 2" descr="\\10.1.1.17\productions\ART\ART PROCESS\PPT Projects\Tsui_PPT_163567\JPEG and EPS\Chapter 6\9781284132786_CH06_FIGF01.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1373326"/>
            <a:ext cx="8491538" cy="2262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sld>
</file>

<file path=ppt/tags/tag1.xml><?xml version="1.0" encoding="utf-8"?>
<p:tagLst xmlns:p="http://schemas.openxmlformats.org/presentationml/2006/main">
  <p:tag name="AS_NET" val="5.0.5"/>
  <p:tag name="AS_OS" val="Microsoft Windows NT 10.0.17763.0"/>
  <p:tag name="AS_RELEASE_DATE" val="2021.09.14"/>
  <p:tag name="AS_TITLE" val="Aspose.Slides for .NET Standard 2.0"/>
  <p:tag name="AS_VERSION" val="21.9"/>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r="http://schemas.openxmlformats.org/officeDocument/2006/relationships"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pitchFamily="34" charset="0"/>
        <a:ea typeface="Arial" pitchFamily="34" charset="0"/>
        <a:cs typeface="Arial" pitchFamily="34" charset="0"/>
      </a:majorFont>
      <a:minorFont>
        <a:latin typeface="Arial" pitchFamily="34" charset="0"/>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1108</Paragraphs>
  <Slides>176</Slides>
  <Notes>173</Notes>
  <TotalTime>1</TotalTime>
  <HiddenSlides>0</HiddenSlides>
  <MMClips>0</MMClips>
  <ScaleCrop>0</ScaleCrop>
  <HeadingPairs>
    <vt:vector baseType="variant" size="6">
      <vt:variant>
        <vt:lpstr>Fonts used</vt:lpstr>
      </vt:variant>
      <vt:variant>
        <vt:i4>5</vt:i4>
      </vt:variant>
      <vt:variant>
        <vt:lpstr>Theme</vt:lpstr>
      </vt:variant>
      <vt:variant>
        <vt:i4>1</vt:i4>
      </vt:variant>
      <vt:variant>
        <vt:lpstr>Slide Titles</vt:lpstr>
      </vt:variant>
      <vt:variant>
        <vt:i4>176</vt:i4>
      </vt:variant>
    </vt:vector>
  </HeadingPairs>
  <TitlesOfParts>
    <vt:vector baseType="lpstr" size="182">
      <vt:lpstr>Arial</vt:lpstr>
      <vt:lpstr>Calibri</vt:lpstr>
      <vt:lpstr>Lucida Grande</vt:lpstr>
      <vt:lpstr>Times New Roman</vt:lpstr>
      <vt:lpstr>新細明體</vt:lpstr>
      <vt:lpstr>Office Theme</vt:lpstr>
      <vt:lpstr>Chapter 1:</vt:lpstr>
      <vt:lpstr>Introduction to Creating a Program</vt:lpstr>
      <vt:lpstr>Considerations and Decisions</vt:lpstr>
      <vt:lpstr>More to Consider and Decide on</vt:lpstr>
      <vt:lpstr>Version 1. Estimate Total Minutes</vt:lpstr>
      <vt:lpstr>Version 2. Estimated Calendar Time</vt:lpstr>
      <vt:lpstr>Version 3. Estimation of Subtasks</vt:lpstr>
      <vt:lpstr>Actual Time Creating the Program</vt:lpstr>
      <vt:lpstr>A “Simple” Set of Steps</vt:lpstr>
      <vt:lpstr>A “Simple” Set of Steps (cont.)</vt:lpstr>
      <vt:lpstr>A “Simple” Set of Steps (cont.)</vt:lpstr>
      <vt:lpstr>What Really Happens?</vt:lpstr>
      <vt:lpstr>Code Is “Done”!  What Else Matters? </vt:lpstr>
      <vt:lpstr>Consider a “Simple” Problem</vt:lpstr>
      <vt:lpstr>Past Class Answers</vt:lpstr>
      <vt:lpstr>Some “Previous Class” Inputs</vt:lpstr>
      <vt:lpstr>Chapter 2:Building a System</vt:lpstr>
      <vt:lpstr>Building a “System”</vt:lpstr>
      <vt:lpstr>Increase of Complexity Everywhere</vt:lpstr>
      <vt:lpstr>Complexity (Breadth)</vt:lpstr>
      <vt:lpstr>Complexity (Depth)</vt:lpstr>
      <vt:lpstr>Examples for In-Class Discussion</vt:lpstr>
      <vt:lpstr>Handling Complexities (A)</vt:lpstr>
      <vt:lpstr>Handling Complexities (B)</vt:lpstr>
      <vt:lpstr>Handling Complexities (C)</vt:lpstr>
      <vt:lpstr> Example of Size and Complexity Increases</vt:lpstr>
      <vt:lpstr>Task Breakdown (Macro) Example (Handling Complexity)</vt:lpstr>
      <vt:lpstr>Iterative Process Example (Handling Complexity)</vt:lpstr>
      <vt:lpstr>Handling the “Details” Separately</vt:lpstr>
      <vt:lpstr>Some “Non-Technical” Considerations for Developing &amp; Supporting a System (requiring more effort, more resources, etc.)</vt:lpstr>
      <vt:lpstr>Increase in amount of communications as # of people increases.  Also, an increase in the number of communications errors committed. </vt:lpstr>
      <vt:lpstr>A Large, Complex System</vt:lpstr>
      <vt:lpstr>Also, Need to “Support” the “Payroll” System in Text (for real production)(oftentimes complex systems are not “perfect”) </vt:lpstr>
      <vt:lpstr>Coordination Efforts Required in Systems Development and Support</vt:lpstr>
      <vt:lpstr>Effort vs. Software Product “Quality”</vt:lpstr>
      <vt:lpstr>Complexity vs. Software Product Quality?Complexity vs. Software Dev. Effort?What type of “relationship” can we expect?</vt:lpstr>
      <vt:lpstr>Chapter 3:Engineering Software</vt:lpstr>
      <vt:lpstr>Engineering Software</vt:lpstr>
      <vt:lpstr>Chaos Report and Software Project Success/Failures</vt:lpstr>
      <vt:lpstr>Chaos 2014 Report </vt:lpstr>
      <vt:lpstr>Software Project Success &amp; Failure Factors(Chaos Report)</vt:lpstr>
      <vt:lpstr>Software Product Failures (Capers Jones Study)</vt:lpstr>
      <vt:lpstr>Coordination &amp; Non-Technical Concerns</vt:lpstr>
      <vt:lpstr>US General Accounting Office Report to US Senate (2004)</vt:lpstr>
      <vt:lpstr>“Birth” of Software Engineering</vt:lpstr>
      <vt:lpstr>What Is Software Engineering?</vt:lpstr>
      <vt:lpstr>Software Engineering(Tsui and Karam)</vt:lpstr>
      <vt:lpstr>Relevancy of Software Engineering </vt:lpstr>
      <vt:lpstr>Software Engineering “Professionals”</vt:lpstr>
      <vt:lpstr>Updated Information</vt:lpstr>
      <vt:lpstr>So — how do we become more “professional” in Software Engineering?Any more guidance?</vt:lpstr>
      <vt:lpstr>IEEE-CS/ACM Version 5.2 Report</vt:lpstr>
      <vt:lpstr>A “Simpler” Set of Behavioral Rules</vt:lpstr>
      <vt:lpstr>“General Principles” </vt:lpstr>
      <vt:lpstr>Davis’s Early 15 Principles</vt:lpstr>
      <vt:lpstr>Royce’s More “Modern” Set of Principles</vt:lpstr>
      <vt:lpstr>Wasserman’s Fundamental Concepts</vt:lpstr>
      <vt:lpstr>These “Principles” Addressthe Earlier Mentioned </vt:lpstr>
      <vt:lpstr>Chapter 4:Software Process Models</vt:lpstr>
      <vt:lpstr>What Is a Process Model? </vt:lpstr>
      <vt:lpstr>Why Have a Process Model?</vt:lpstr>
      <vt:lpstr>PowerPoint Presentation</vt:lpstr>
      <vt:lpstr>A “Simple and Familiar” Process </vt:lpstr>
      <vt:lpstr>Extending the “Simple” Process</vt:lpstr>
      <vt:lpstr>With More People and More Tasks </vt:lpstr>
      <vt:lpstr>Some “Traditional” Software Development Processes</vt:lpstr>
      <vt:lpstr> Waterfall Model</vt:lpstr>
      <vt:lpstr>  Incremental Model (A) – “Continuous Integration”</vt:lpstr>
      <vt:lpstr> Incremental Model (B) –  “Multiple Releases” </vt:lpstr>
      <vt:lpstr>Spiral Model</vt:lpstr>
      <vt:lpstr>Rational Unified Process (RUP)</vt:lpstr>
      <vt:lpstr> Entry and Exit Criteria</vt:lpstr>
      <vt:lpstr>Assessment of Software Organizations</vt:lpstr>
      <vt:lpstr>SEI’s Original CMM – Early 1990s</vt:lpstr>
      <vt:lpstr> SEI’s Five Levels of Original “Capability Maturity Model” (CMM)</vt:lpstr>
      <vt:lpstr>SEI’s CMMI</vt:lpstr>
      <vt:lpstr>Two Representations of CMMI</vt:lpstr>
      <vt:lpstr> Levels for Continuous versus Staged Models in CMMI</vt:lpstr>
      <vt:lpstr>25 Processes of CMMI</vt:lpstr>
      <vt:lpstr>25 Processes of CMMI (cont.)</vt:lpstr>
      <vt:lpstr>Continuous versus Staged Models</vt:lpstr>
      <vt:lpstr> Achieving the “Capability Levels” by Each Process Area in the Continuous Representation Model</vt:lpstr>
      <vt:lpstr>Five Generic Goals </vt:lpstr>
      <vt:lpstr>Achieving “Maturity Level” (ML) in the Staged Representation model</vt:lpstr>
      <vt:lpstr>Process Definition &amp; Communication</vt:lpstr>
      <vt:lpstr>Chapter 5:New and Emerging Process Methodologies</vt:lpstr>
      <vt:lpstr>Problems with “Traditional” Processes</vt:lpstr>
      <vt:lpstr>More Recent Processes: Agile Methodologies</vt:lpstr>
      <vt:lpstr>The Agile Manifesto</vt:lpstr>
      <vt:lpstr>Some Agile Methodologies</vt:lpstr>
      <vt:lpstr>XP’s Core Values</vt:lpstr>
      <vt:lpstr>XP’s Fundamental Principles</vt:lpstr>
      <vt:lpstr>XP’s Lesser/Other Principles</vt:lpstr>
      <vt:lpstr>XP’s 12 Key Practices</vt:lpstr>
      <vt:lpstr>Extreme Programming “Process” </vt:lpstr>
      <vt:lpstr>Crystal Family of Methodologies</vt:lpstr>
      <vt:lpstr>Scrum Development Process(Currently Popular)</vt:lpstr>
      <vt:lpstr>Chapter 6:Requirements Engineering</vt:lpstr>
      <vt:lpstr>Preparation for Requirements Engineering</vt:lpstr>
      <vt:lpstr>Major Requirements Engineering Activities</vt:lpstr>
      <vt:lpstr>Requirements Engineering Activities</vt:lpstr>
      <vt:lpstr>Why Is This Set of Activities Important and Why Should Requirements Be Documented?(Remember Chaos Report?)</vt:lpstr>
      <vt:lpstr>Requirements Elicitation</vt:lpstr>
      <vt:lpstr>High-Level Requirements Elicitation</vt:lpstr>
      <vt:lpstr>6 Dimensions of Detailed Requirements Elicitation</vt:lpstr>
      <vt:lpstr>Requirements Analysis</vt:lpstr>
      <vt:lpstr>Requirements Classification/Categorization</vt:lpstr>
      <vt:lpstr>Requirements Categorization</vt:lpstr>
      <vt:lpstr>Requirements “Analysis/Categorization” of Multiple Views</vt:lpstr>
      <vt:lpstr>Requirements Prioritization</vt:lpstr>
      <vt:lpstr>Requirements Priorities</vt:lpstr>
      <vt:lpstr>A Simple Requirements Prioritization List “Sample”</vt:lpstr>
      <vt:lpstr>Requirements Comparison and Prioritization</vt:lpstr>
      <vt:lpstr>Analytical Hierarchical Process (AHP) Example</vt:lpstr>
      <vt:lpstr>Requirements Definition/Prototyping/Review</vt:lpstr>
      <vt:lpstr>Requirements Definitions/Documentation</vt:lpstr>
      <vt:lpstr>Requirements Definition Using English and Input-Process-Output Diagram Form</vt:lpstr>
      <vt:lpstr>Syntax of Data Flow Diagram (DFD)</vt:lpstr>
      <vt:lpstr>Requirements Definition Using DFD</vt:lpstr>
      <vt:lpstr>Requirements Definition Using Entity Relation Diagram (ERD)</vt:lpstr>
      <vt:lpstr>Requirements Definition Specifying Entity and Attributes</vt:lpstr>
      <vt:lpstr>Requirements Analysis &amp; Definition Methodology Using UML</vt:lpstr>
      <vt:lpstr>PowerPoint Presentation</vt:lpstr>
      <vt:lpstr>Requirements Definition Using Use Case Description</vt:lpstr>
      <vt:lpstr>Requirements Traceability</vt:lpstr>
      <vt:lpstr>Partially Filled Traceability Table</vt:lpstr>
      <vt:lpstr>Requirements Prototyping</vt:lpstr>
      <vt:lpstr>Requirements Specification</vt:lpstr>
      <vt:lpstr>Finally — Requirements “Sign-Off”</vt:lpstr>
      <vt:lpstr>Chapter 7: Design: Architecture and Methodology</vt:lpstr>
      <vt:lpstr>Design Topics Covered</vt:lpstr>
      <vt:lpstr>Design</vt:lpstr>
      <vt:lpstr>PowerPoint Presentation</vt:lpstr>
      <vt:lpstr>Software Architecture</vt:lpstr>
      <vt:lpstr>Views and Viewpoints</vt:lpstr>
      <vt:lpstr>Architectural Styles/Patterns</vt:lpstr>
      <vt:lpstr>Pipe-Filter Architecture Style</vt:lpstr>
      <vt:lpstr>Event Driven (Real Time)</vt:lpstr>
      <vt:lpstr> Basic Client-Server Style</vt:lpstr>
      <vt:lpstr>Client-Server Style</vt:lpstr>
      <vt:lpstr>Model-View-Control (MVC) Style</vt:lpstr>
      <vt:lpstr>Layered Style</vt:lpstr>
      <vt:lpstr>Shared Data (DB)-Centric Style</vt:lpstr>
      <vt:lpstr>Three-Tier Style (Mixture)</vt:lpstr>
      <vt:lpstr>Architectural Tactics</vt:lpstr>
      <vt:lpstr>Reference Architectures</vt:lpstr>
      <vt:lpstr>Detailed Design</vt:lpstr>
      <vt:lpstr>Functional Decomposition Technique</vt:lpstr>
      <vt:lpstr>Possible Decomposition of (Student-Course Management App)</vt:lpstr>
      <vt:lpstr>“Alternative” Decomposition/Composition</vt:lpstr>
      <vt:lpstr>Relational Database Design</vt:lpstr>
      <vt:lpstr>Database Design</vt:lpstr>
      <vt:lpstr>Entity-Relationship Diagrams</vt:lpstr>
      <vt:lpstr>ER Diagram Example</vt:lpstr>
      <vt:lpstr>Logical DB Design – Entities</vt:lpstr>
      <vt:lpstr>Logical DB Design – Multi-Valued</vt:lpstr>
      <vt:lpstr>Logical DB Design – Relationships</vt:lpstr>
      <vt:lpstr>Physical DB Design</vt:lpstr>
      <vt:lpstr>OO Design</vt:lpstr>
      <vt:lpstr>Use Case Diagram</vt:lpstr>
      <vt:lpstr>Class Design</vt:lpstr>
      <vt:lpstr>UML Class Diagrams</vt:lpstr>
      <vt:lpstr>UML Class Diagrams – Inheritance</vt:lpstr>
      <vt:lpstr>UML State Diagram</vt:lpstr>
      <vt:lpstr>UML “Sequence Diagram”</vt:lpstr>
      <vt:lpstr>User Interface Design</vt:lpstr>
      <vt:lpstr>Flow of Interactions</vt:lpstr>
      <vt:lpstr>High Fidelity Prototype</vt:lpstr>
      <vt:lpstr>User:	Screens:	Process:    </vt:lpstr>
      <vt:lpstr>User Interaction Added to the Sequence Diagram</vt:lpstr>
      <vt:lpstr>Norman’s 7 Stage Model</vt:lpstr>
      <vt:lpstr>The GOMS Model(an “advanced” topic for UI)</vt:lpstr>
      <vt:lpstr>Other UI Issues</vt:lpstr>
      <vt:lpstr>HTML Script Simple Example</vt:lpstr>
      <vt:lpstr>Model-View-Controller (MVC) Software Project</vt:lpstr>
      <vt:lpstr>Object-Relational Impedance Mismatch(an “advanced” topic)</vt:lpstr>
    </vt:vector>
  </TitlesOfParts>
  <LinksUpToDate>0</LinksUpToDate>
  <SharedDoc>0</SharedDoc>
  <HyperlinksChanged>0</HyperlinksChanged>
  <Application>Aspose.Slides for .NET</Application>
  <AppVersion>21.0900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2021-10-26T11:20:27.388</cp:lastPrinted>
  <dcterms:created xsi:type="dcterms:W3CDTF">2021-10-26T11:20:27Z</dcterms:created>
  <dcterms:modified xsi:type="dcterms:W3CDTF">2021-10-26T11:21:28Z</dcterms:modified>
</cp:coreProperties>
</file>